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317" r:id="rId6"/>
    <p:sldId id="318" r:id="rId7"/>
    <p:sldId id="327" r:id="rId8"/>
    <p:sldId id="263" r:id="rId9"/>
    <p:sldId id="332" r:id="rId10"/>
    <p:sldId id="328" r:id="rId11"/>
    <p:sldId id="333" r:id="rId12"/>
    <p:sldId id="329" r:id="rId13"/>
    <p:sldId id="330" r:id="rId14"/>
    <p:sldId id="331" r:id="rId15"/>
    <p:sldId id="310" r:id="rId16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Krona One" panose="020B0604020202020204" charset="0"/>
      <p:regular r:id="rId23"/>
    </p:embeddedFont>
    <p:embeddedFont>
      <p:font typeface="Segoe UI Variable Small Semibol" pitchFamily="2" charset="0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7E0"/>
    <a:srgbClr val="7BD3EA"/>
    <a:srgbClr val="A1E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484953-C46A-462F-8D50-776FCF8D594F}">
  <a:tblStyle styleId="{42484953-C46A-462F-8D50-776FCF8D59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2736" autoAdjust="0"/>
  </p:normalViewPr>
  <p:slideViewPr>
    <p:cSldViewPr snapToGrid="0">
      <p:cViewPr varScale="1">
        <p:scale>
          <a:sx n="136" d="100"/>
          <a:sy n="136" d="100"/>
        </p:scale>
        <p:origin x="120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283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>
          <a:extLst>
            <a:ext uri="{FF2B5EF4-FFF2-40B4-BE49-F238E27FC236}">
              <a16:creationId xmlns:a16="http://schemas.microsoft.com/office/drawing/2014/main" id="{E80F47DF-A900-61A0-76FD-CA297F17B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>
            <a:extLst>
              <a:ext uri="{FF2B5EF4-FFF2-40B4-BE49-F238E27FC236}">
                <a16:creationId xmlns:a16="http://schemas.microsoft.com/office/drawing/2014/main" id="{38EC1295-265E-D079-C271-AB95CEF98A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>
            <a:extLst>
              <a:ext uri="{FF2B5EF4-FFF2-40B4-BE49-F238E27FC236}">
                <a16:creationId xmlns:a16="http://schemas.microsoft.com/office/drawing/2014/main" id="{D89AF3F4-389B-12B1-CAE0-0E6CE2F49F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777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629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64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73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30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03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40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298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>
          <a:extLst>
            <a:ext uri="{FF2B5EF4-FFF2-40B4-BE49-F238E27FC236}">
              <a16:creationId xmlns:a16="http://schemas.microsoft.com/office/drawing/2014/main" id="{FD2FC43F-A941-A7CF-5E5B-C32F8536B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>
            <a:extLst>
              <a:ext uri="{FF2B5EF4-FFF2-40B4-BE49-F238E27FC236}">
                <a16:creationId xmlns:a16="http://schemas.microsoft.com/office/drawing/2014/main" id="{A7A1214C-CBCA-CD80-5F52-E6BDD23C40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>
            <a:extLst>
              <a:ext uri="{FF2B5EF4-FFF2-40B4-BE49-F238E27FC236}">
                <a16:creationId xmlns:a16="http://schemas.microsoft.com/office/drawing/2014/main" id="{08B20915-EC2E-B812-47F0-E2DC652CD5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59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9940000">
            <a:off x="8322536" y="-164769"/>
            <a:ext cx="956371" cy="1530932"/>
            <a:chOff x="3228975" y="1023575"/>
            <a:chExt cx="517625" cy="828600"/>
          </a:xfrm>
        </p:grpSpPr>
        <p:sp>
          <p:nvSpPr>
            <p:cNvPr id="10" name="Google Shape;10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-7721608">
            <a:off x="8035062" y="-829396"/>
            <a:ext cx="949298" cy="1519610"/>
            <a:chOff x="3228975" y="1023575"/>
            <a:chExt cx="517625" cy="828600"/>
          </a:xfrm>
        </p:grpSpPr>
        <p:sp>
          <p:nvSpPr>
            <p:cNvPr id="13" name="Google Shape;13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860000">
            <a:off x="-456218" y="3374353"/>
            <a:ext cx="956371" cy="1530932"/>
            <a:chOff x="3228975" y="1023575"/>
            <a:chExt cx="517625" cy="828600"/>
          </a:xfrm>
        </p:grpSpPr>
        <p:sp>
          <p:nvSpPr>
            <p:cNvPr id="16" name="Google Shape;16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-178466">
            <a:off x="-1435104" y="-276035"/>
            <a:ext cx="4142901" cy="1575286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810311">
            <a:off x="6230559" y="3118879"/>
            <a:ext cx="4612342" cy="2882621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 rot="3078392">
            <a:off x="-161672" y="4050302"/>
            <a:ext cx="949298" cy="1519610"/>
            <a:chOff x="3228975" y="1023575"/>
            <a:chExt cx="517625" cy="828600"/>
          </a:xfrm>
        </p:grpSpPr>
        <p:sp>
          <p:nvSpPr>
            <p:cNvPr id="21" name="Google Shape;21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282900" y="4552433"/>
            <a:ext cx="190290" cy="190235"/>
          </a:xfrm>
          <a:custGeom>
            <a:avLst/>
            <a:gdLst/>
            <a:ahLst/>
            <a:cxnLst/>
            <a:rect l="l" t="t" r="r" b="b"/>
            <a:pathLst>
              <a:path w="3478" h="3477" extrusionOk="0">
                <a:moveTo>
                  <a:pt x="1715" y="0"/>
                </a:moveTo>
                <a:lnTo>
                  <a:pt x="1120" y="1131"/>
                </a:lnTo>
                <a:lnTo>
                  <a:pt x="0" y="1774"/>
                </a:lnTo>
                <a:lnTo>
                  <a:pt x="1132" y="2369"/>
                </a:lnTo>
                <a:lnTo>
                  <a:pt x="1763" y="3477"/>
                </a:lnTo>
                <a:lnTo>
                  <a:pt x="2358" y="2346"/>
                </a:lnTo>
                <a:lnTo>
                  <a:pt x="3477" y="1714"/>
                </a:lnTo>
                <a:lnTo>
                  <a:pt x="2346" y="1119"/>
                </a:lnTo>
                <a:lnTo>
                  <a:pt x="17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39702" y="2432870"/>
            <a:ext cx="134866" cy="134866"/>
            <a:chOff x="4212725" y="1540500"/>
            <a:chExt cx="61625" cy="61625"/>
          </a:xfrm>
        </p:grpSpPr>
        <p:sp>
          <p:nvSpPr>
            <p:cNvPr id="25" name="Google Shape;25;p2"/>
            <p:cNvSpPr/>
            <p:nvPr/>
          </p:nvSpPr>
          <p:spPr>
            <a:xfrm>
              <a:off x="4240700" y="1540500"/>
              <a:ext cx="5675" cy="61625"/>
            </a:xfrm>
            <a:custGeom>
              <a:avLst/>
              <a:gdLst/>
              <a:ahLst/>
              <a:cxnLst/>
              <a:rect l="l" t="t" r="r" b="b"/>
              <a:pathLst>
                <a:path w="22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12725" y="1568475"/>
              <a:ext cx="61625" cy="5975"/>
            </a:xfrm>
            <a:custGeom>
              <a:avLst/>
              <a:gdLst/>
              <a:ahLst/>
              <a:cxnLst/>
              <a:rect l="l" t="t" r="r" b="b"/>
              <a:pathLst>
                <a:path w="2465" h="239" extrusionOk="0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040040" y="301095"/>
            <a:ext cx="134866" cy="134866"/>
            <a:chOff x="4212725" y="1540500"/>
            <a:chExt cx="61625" cy="61625"/>
          </a:xfrm>
        </p:grpSpPr>
        <p:sp>
          <p:nvSpPr>
            <p:cNvPr id="28" name="Google Shape;28;p2"/>
            <p:cNvSpPr/>
            <p:nvPr/>
          </p:nvSpPr>
          <p:spPr>
            <a:xfrm>
              <a:off x="4240700" y="1540500"/>
              <a:ext cx="5675" cy="61625"/>
            </a:xfrm>
            <a:custGeom>
              <a:avLst/>
              <a:gdLst/>
              <a:ahLst/>
              <a:cxnLst/>
              <a:rect l="l" t="t" r="r" b="b"/>
              <a:pathLst>
                <a:path w="22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12725" y="1568475"/>
              <a:ext cx="61625" cy="5975"/>
            </a:xfrm>
            <a:custGeom>
              <a:avLst/>
              <a:gdLst/>
              <a:ahLst/>
              <a:cxnLst/>
              <a:rect l="l" t="t" r="r" b="b"/>
              <a:pathLst>
                <a:path w="2465" h="239" extrusionOk="0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304075" y="179400"/>
            <a:ext cx="6252000" cy="4784700"/>
          </a:xfrm>
          <a:prstGeom prst="roundRect">
            <a:avLst>
              <a:gd name="adj" fmla="val 4466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807452" y="841005"/>
            <a:ext cx="52320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799712" y="3826688"/>
            <a:ext cx="523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 rot="-4540043">
            <a:off x="7836643" y="3832169"/>
            <a:ext cx="1174717" cy="1880294"/>
            <a:chOff x="3228975" y="1023575"/>
            <a:chExt cx="517625" cy="828600"/>
          </a:xfrm>
        </p:grpSpPr>
        <p:sp>
          <p:nvSpPr>
            <p:cNvPr id="35" name="Google Shape;35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2321424">
            <a:off x="8374664" y="3384774"/>
            <a:ext cx="1165980" cy="1866469"/>
            <a:chOff x="3228975" y="1023575"/>
            <a:chExt cx="517625" cy="828600"/>
          </a:xfrm>
        </p:grpSpPr>
        <p:sp>
          <p:nvSpPr>
            <p:cNvPr id="38" name="Google Shape;38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178464" flipH="1">
            <a:off x="5156944" y="-747469"/>
            <a:ext cx="6149976" cy="2338451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3344700" y="179400"/>
            <a:ext cx="5079300" cy="4784700"/>
          </a:xfrm>
          <a:prstGeom prst="roundRect">
            <a:avLst>
              <a:gd name="adj" fmla="val 5602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432023">
            <a:off x="-1659840" y="3072147"/>
            <a:ext cx="4612328" cy="2882617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 rot="6260015">
            <a:off x="471750" y="-683790"/>
            <a:ext cx="1328107" cy="2125917"/>
            <a:chOff x="3228975" y="1023575"/>
            <a:chExt cx="517625" cy="828600"/>
          </a:xfrm>
        </p:grpSpPr>
        <p:sp>
          <p:nvSpPr>
            <p:cNvPr id="44" name="Google Shape;44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 rot="8478451">
            <a:off x="-454330" y="-272006"/>
            <a:ext cx="1318281" cy="2110269"/>
            <a:chOff x="3228975" y="1023575"/>
            <a:chExt cx="517625" cy="828600"/>
          </a:xfrm>
        </p:grpSpPr>
        <p:sp>
          <p:nvSpPr>
            <p:cNvPr id="47" name="Google Shape;47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flipH="1">
            <a:off x="-11287131" y="4700983"/>
            <a:ext cx="2204724" cy="5989225"/>
            <a:chOff x="1678175" y="2738600"/>
            <a:chExt cx="587300" cy="1595425"/>
          </a:xfrm>
        </p:grpSpPr>
        <p:sp>
          <p:nvSpPr>
            <p:cNvPr id="50" name="Google Shape;50;p3"/>
            <p:cNvSpPr/>
            <p:nvPr/>
          </p:nvSpPr>
          <p:spPr>
            <a:xfrm>
              <a:off x="1803475" y="3726775"/>
              <a:ext cx="136950" cy="520025"/>
            </a:xfrm>
            <a:custGeom>
              <a:avLst/>
              <a:gdLst/>
              <a:ahLst/>
              <a:cxnLst/>
              <a:rect l="l" t="t" r="r" b="b"/>
              <a:pathLst>
                <a:path w="5478" h="20801" extrusionOk="0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875" y="4241125"/>
              <a:ext cx="193500" cy="92900"/>
            </a:xfrm>
            <a:custGeom>
              <a:avLst/>
              <a:gdLst/>
              <a:ahLst/>
              <a:cxnLst/>
              <a:rect l="l" t="t" r="r" b="b"/>
              <a:pathLst>
                <a:path w="7740" h="3716" extrusionOk="0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820150" y="4185775"/>
              <a:ext cx="111950" cy="123850"/>
            </a:xfrm>
            <a:custGeom>
              <a:avLst/>
              <a:gdLst/>
              <a:ahLst/>
              <a:cxnLst/>
              <a:rect l="l" t="t" r="r" b="b"/>
              <a:pathLst>
                <a:path w="4478" h="4954" extrusionOk="0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960050" y="3727375"/>
              <a:ext cx="136950" cy="519725"/>
            </a:xfrm>
            <a:custGeom>
              <a:avLst/>
              <a:gdLst/>
              <a:ahLst/>
              <a:cxnLst/>
              <a:rect l="l" t="t" r="r" b="b"/>
              <a:pathLst>
                <a:path w="5478" h="20789" extrusionOk="0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910350" y="4241125"/>
              <a:ext cx="193475" cy="92900"/>
            </a:xfrm>
            <a:custGeom>
              <a:avLst/>
              <a:gdLst/>
              <a:ahLst/>
              <a:cxnLst/>
              <a:rect l="l" t="t" r="r" b="b"/>
              <a:pathLst>
                <a:path w="7739" h="3716" extrusionOk="0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977625" y="4185775"/>
              <a:ext cx="111925" cy="123850"/>
            </a:xfrm>
            <a:custGeom>
              <a:avLst/>
              <a:gdLst/>
              <a:ahLst/>
              <a:cxnLst/>
              <a:rect l="l" t="t" r="r" b="b"/>
              <a:pathLst>
                <a:path w="4477" h="4954" extrusionOk="0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782350" y="3313925"/>
              <a:ext cx="316150" cy="456050"/>
            </a:xfrm>
            <a:custGeom>
              <a:avLst/>
              <a:gdLst/>
              <a:ahLst/>
              <a:cxnLst/>
              <a:rect l="l" t="t" r="r" b="b"/>
              <a:pathLst>
                <a:path w="12646" h="18242" extrusionOk="0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90075" y="3700875"/>
              <a:ext cx="45575" cy="53125"/>
            </a:xfrm>
            <a:custGeom>
              <a:avLst/>
              <a:gdLst/>
              <a:ahLst/>
              <a:cxnLst/>
              <a:rect l="l" t="t" r="r" b="b"/>
              <a:pathLst>
                <a:path w="1823" h="2125" extrusionOk="0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678175" y="3611475"/>
              <a:ext cx="108975" cy="135125"/>
            </a:xfrm>
            <a:custGeom>
              <a:avLst/>
              <a:gdLst/>
              <a:ahLst/>
              <a:cxnLst/>
              <a:rect l="l" t="t" r="r" b="b"/>
              <a:pathLst>
                <a:path w="4359" h="5405" extrusionOk="0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753475" y="3451450"/>
              <a:ext cx="62250" cy="179500"/>
            </a:xfrm>
            <a:custGeom>
              <a:avLst/>
              <a:gdLst/>
              <a:ahLst/>
              <a:cxnLst/>
              <a:rect l="l" t="t" r="r" b="b"/>
              <a:pathLst>
                <a:path w="2490" h="7180" extrusionOk="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55275" y="3040375"/>
              <a:ext cx="78600" cy="517950"/>
            </a:xfrm>
            <a:custGeom>
              <a:avLst/>
              <a:gdLst/>
              <a:ahLst/>
              <a:cxnLst/>
              <a:rect l="l" t="t" r="r" b="b"/>
              <a:pathLst>
                <a:path w="3144" h="20718" extrusionOk="0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827000" y="3020750"/>
              <a:ext cx="152125" cy="293200"/>
            </a:xfrm>
            <a:custGeom>
              <a:avLst/>
              <a:gdLst/>
              <a:ahLst/>
              <a:cxnLst/>
              <a:rect l="l" t="t" r="r" b="b"/>
              <a:pathLst>
                <a:path w="6085" h="11728" extrusionOk="0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880875" y="3020750"/>
              <a:ext cx="71750" cy="47650"/>
            </a:xfrm>
            <a:custGeom>
              <a:avLst/>
              <a:gdLst/>
              <a:ahLst/>
              <a:cxnLst/>
              <a:rect l="l" t="t" r="r" b="b"/>
              <a:pathLst>
                <a:path w="2870" h="1906" extrusionOk="0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908275" y="3020750"/>
              <a:ext cx="194375" cy="628675"/>
            </a:xfrm>
            <a:custGeom>
              <a:avLst/>
              <a:gdLst/>
              <a:ahLst/>
              <a:cxnLst/>
              <a:rect l="l" t="t" r="r" b="b"/>
              <a:pathLst>
                <a:path w="7775" h="25147" extrusionOk="0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931475" y="3021325"/>
              <a:ext cx="55700" cy="242625"/>
            </a:xfrm>
            <a:custGeom>
              <a:avLst/>
              <a:gdLst/>
              <a:ahLst/>
              <a:cxnLst/>
              <a:rect l="l" t="t" r="r" b="b"/>
              <a:pathLst>
                <a:path w="2228" h="9705" extrusionOk="0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784425" y="3022225"/>
              <a:ext cx="99150" cy="627200"/>
            </a:xfrm>
            <a:custGeom>
              <a:avLst/>
              <a:gdLst/>
              <a:ahLst/>
              <a:cxnLst/>
              <a:rect l="l" t="t" r="r" b="b"/>
              <a:pathLst>
                <a:path w="3966" h="25088" extrusionOk="0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787700" y="3139800"/>
              <a:ext cx="19375" cy="418225"/>
            </a:xfrm>
            <a:custGeom>
              <a:avLst/>
              <a:gdLst/>
              <a:ahLst/>
              <a:cxnLst/>
              <a:rect l="l" t="t" r="r" b="b"/>
              <a:pathLst>
                <a:path w="775" h="16729" extrusionOk="0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816575" y="3021925"/>
              <a:ext cx="63425" cy="239050"/>
            </a:xfrm>
            <a:custGeom>
              <a:avLst/>
              <a:gdLst/>
              <a:ahLst/>
              <a:cxnLst/>
              <a:rect l="l" t="t" r="r" b="b"/>
              <a:pathLst>
                <a:path w="2537" h="9562" extrusionOk="0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013325" y="3037400"/>
              <a:ext cx="234300" cy="272675"/>
            </a:xfrm>
            <a:custGeom>
              <a:avLst/>
              <a:gdLst/>
              <a:ahLst/>
              <a:cxnLst/>
              <a:rect l="l" t="t" r="r" b="b"/>
              <a:pathLst>
                <a:path w="9372" h="10907" extrusionOk="0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018400" y="3140400"/>
              <a:ext cx="6875" cy="26225"/>
            </a:xfrm>
            <a:custGeom>
              <a:avLst/>
              <a:gdLst/>
              <a:ahLst/>
              <a:cxnLst/>
              <a:rect l="l" t="t" r="r" b="b"/>
              <a:pathLst>
                <a:path w="275" h="1049" extrusionOk="0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938925" y="3279525"/>
              <a:ext cx="136950" cy="99825"/>
            </a:xfrm>
            <a:custGeom>
              <a:avLst/>
              <a:gdLst/>
              <a:ahLst/>
              <a:cxnLst/>
              <a:rect l="l" t="t" r="r" b="b"/>
              <a:pathLst>
                <a:path w="5478" h="3993" extrusionOk="0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43400" y="3295175"/>
              <a:ext cx="103600" cy="75025"/>
            </a:xfrm>
            <a:custGeom>
              <a:avLst/>
              <a:gdLst/>
              <a:ahLst/>
              <a:cxnLst/>
              <a:rect l="l" t="t" r="r" b="b"/>
              <a:pathLst>
                <a:path w="4144" h="3001" extrusionOk="0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060950" y="3236100"/>
              <a:ext cx="204525" cy="129050"/>
            </a:xfrm>
            <a:custGeom>
              <a:avLst/>
              <a:gdLst/>
              <a:ahLst/>
              <a:cxnLst/>
              <a:rect l="l" t="t" r="r" b="b"/>
              <a:pathLst>
                <a:path w="8181" h="5162" extrusionOk="0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131500" y="3239525"/>
              <a:ext cx="61950" cy="3097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779075" y="2738600"/>
              <a:ext cx="275950" cy="223200"/>
            </a:xfrm>
            <a:custGeom>
              <a:avLst/>
              <a:gdLst/>
              <a:ahLst/>
              <a:cxnLst/>
              <a:rect l="l" t="t" r="r" b="b"/>
              <a:pathLst>
                <a:path w="11038" h="8928" extrusionOk="0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800500" y="2847350"/>
              <a:ext cx="55400" cy="49325"/>
            </a:xfrm>
            <a:custGeom>
              <a:avLst/>
              <a:gdLst/>
              <a:ahLst/>
              <a:cxnLst/>
              <a:rect l="l" t="t" r="r" b="b"/>
              <a:pathLst>
                <a:path w="2216" h="1973" extrusionOk="0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883550" y="2879050"/>
              <a:ext cx="69075" cy="143200"/>
            </a:xfrm>
            <a:custGeom>
              <a:avLst/>
              <a:gdLst/>
              <a:ahLst/>
              <a:cxnLst/>
              <a:rect l="l" t="t" r="r" b="b"/>
              <a:pathLst>
                <a:path w="2763" h="5728" extrusionOk="0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84150" y="2922525"/>
              <a:ext cx="52125" cy="55375"/>
            </a:xfrm>
            <a:custGeom>
              <a:avLst/>
              <a:gdLst/>
              <a:ahLst/>
              <a:cxnLst/>
              <a:rect l="l" t="t" r="r" b="b"/>
              <a:pathLst>
                <a:path w="2085" h="2215" extrusionOk="0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09150" y="2766575"/>
              <a:ext cx="163825" cy="178775"/>
            </a:xfrm>
            <a:custGeom>
              <a:avLst/>
              <a:gdLst/>
              <a:ahLst/>
              <a:cxnLst/>
              <a:rect l="l" t="t" r="r" b="b"/>
              <a:pathLst>
                <a:path w="6553" h="7151" extrusionOk="0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836825" y="2868375"/>
              <a:ext cx="10150" cy="19925"/>
            </a:xfrm>
            <a:custGeom>
              <a:avLst/>
              <a:gdLst/>
              <a:ahLst/>
              <a:cxnLst/>
              <a:rect l="l" t="t" r="r" b="b"/>
              <a:pathLst>
                <a:path w="406" h="797" extrusionOk="0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69575" y="285227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822525" y="2850175"/>
              <a:ext cx="11050" cy="11350"/>
            </a:xfrm>
            <a:custGeom>
              <a:avLst/>
              <a:gdLst/>
              <a:ahLst/>
              <a:cxnLst/>
              <a:rect l="l" t="t" r="r" b="b"/>
              <a:pathLst>
                <a:path w="442" h="454" extrusionOk="0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13600" y="2816850"/>
              <a:ext cx="28900" cy="12575"/>
            </a:xfrm>
            <a:custGeom>
              <a:avLst/>
              <a:gdLst/>
              <a:ahLst/>
              <a:cxnLst/>
              <a:rect l="l" t="t" r="r" b="b"/>
              <a:pathLst>
                <a:path w="1156" h="503" extrusionOk="0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67175" y="2815650"/>
              <a:ext cx="41700" cy="14550"/>
            </a:xfrm>
            <a:custGeom>
              <a:avLst/>
              <a:gdLst/>
              <a:ahLst/>
              <a:cxnLst/>
              <a:rect l="l" t="t" r="r" b="b"/>
              <a:pathLst>
                <a:path w="1668" h="582" extrusionOk="0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44850" y="2897800"/>
              <a:ext cx="27125" cy="8725"/>
            </a:xfrm>
            <a:custGeom>
              <a:avLst/>
              <a:gdLst/>
              <a:ahLst/>
              <a:cxnLst/>
              <a:rect l="l" t="t" r="r" b="b"/>
              <a:pathLst>
                <a:path w="1085" h="349" extrusionOk="0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844575" y="2896225"/>
              <a:ext cx="24725" cy="5775"/>
            </a:xfrm>
            <a:custGeom>
              <a:avLst/>
              <a:gdLst/>
              <a:ahLst/>
              <a:cxnLst/>
              <a:rect l="l" t="t" r="r" b="b"/>
              <a:pathLst>
                <a:path w="989" h="231" extrusionOk="0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841300" y="2895900"/>
              <a:ext cx="34250" cy="7000"/>
            </a:xfrm>
            <a:custGeom>
              <a:avLst/>
              <a:gdLst/>
              <a:ahLst/>
              <a:cxnLst/>
              <a:rect l="l" t="t" r="r" b="b"/>
              <a:pathLst>
                <a:path w="1370" h="280" extrusionOk="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853200" y="2825475"/>
              <a:ext cx="61050" cy="6105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795750" y="2827550"/>
              <a:ext cx="44675" cy="57175"/>
            </a:xfrm>
            <a:custGeom>
              <a:avLst/>
              <a:gdLst/>
              <a:ahLst/>
              <a:cxnLst/>
              <a:rect l="l" t="t" r="r" b="b"/>
              <a:pathLst>
                <a:path w="1787" h="2287" extrusionOk="0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37725" y="2851650"/>
              <a:ext cx="19075" cy="5700"/>
            </a:xfrm>
            <a:custGeom>
              <a:avLst/>
              <a:gdLst/>
              <a:ahLst/>
              <a:cxnLst/>
              <a:rect l="l" t="t" r="r" b="b"/>
              <a:pathLst>
                <a:path w="763" h="228" extrusionOk="0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12425" y="2858025"/>
              <a:ext cx="40500" cy="8550"/>
            </a:xfrm>
            <a:custGeom>
              <a:avLst/>
              <a:gdLst/>
              <a:ahLst/>
              <a:cxnLst/>
              <a:rect l="l" t="t" r="r" b="b"/>
              <a:pathLst>
                <a:path w="1620" h="342" extrusionOk="0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936250" y="2801675"/>
              <a:ext cx="67875" cy="77400"/>
            </a:xfrm>
            <a:custGeom>
              <a:avLst/>
              <a:gdLst/>
              <a:ahLst/>
              <a:cxnLst/>
              <a:rect l="l" t="t" r="r" b="b"/>
              <a:pathLst>
                <a:path w="2715" h="3096" extrusionOk="0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932675" y="2853200"/>
              <a:ext cx="59850" cy="53225"/>
            </a:xfrm>
            <a:custGeom>
              <a:avLst/>
              <a:gdLst/>
              <a:ahLst/>
              <a:cxnLst/>
              <a:rect l="l" t="t" r="r" b="b"/>
              <a:pathLst>
                <a:path w="2394" h="2129" extrusionOk="0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948150" y="2871700"/>
              <a:ext cx="25625" cy="16900"/>
            </a:xfrm>
            <a:custGeom>
              <a:avLst/>
              <a:gdLst/>
              <a:ahLst/>
              <a:cxnLst/>
              <a:rect l="l" t="t" r="r" b="b"/>
              <a:pathLst>
                <a:path w="1025" h="676" extrusionOk="0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866675" y="2757775"/>
              <a:ext cx="112750" cy="72950"/>
            </a:xfrm>
            <a:custGeom>
              <a:avLst/>
              <a:gdLst/>
              <a:ahLst/>
              <a:cxnLst/>
              <a:rect l="l" t="t" r="r" b="b"/>
              <a:pathLst>
                <a:path w="4510" h="2918" extrusionOk="0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 idx="2" hasCustomPrompt="1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3662100" y="3334775"/>
            <a:ext cx="44445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7793650" y="-628033"/>
            <a:ext cx="1931874" cy="1780514"/>
          </a:xfrm>
          <a:custGeom>
            <a:avLst/>
            <a:gdLst/>
            <a:ahLst/>
            <a:cxnLst/>
            <a:rect l="l" t="t" r="r" b="b"/>
            <a:pathLst>
              <a:path w="25361" h="23374" extrusionOk="0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 rot="10800000">
            <a:off x="2976924" y="4196595"/>
            <a:ext cx="4142894" cy="157528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 rot="-5400293">
            <a:off x="-2271666" y="-784441"/>
            <a:ext cx="4612283" cy="2882639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5"/>
          <p:cNvGrpSpPr/>
          <p:nvPr/>
        </p:nvGrpSpPr>
        <p:grpSpPr>
          <a:xfrm rot="875094" flipH="1">
            <a:off x="8578123" y="2899987"/>
            <a:ext cx="1328112" cy="2125926"/>
            <a:chOff x="3228975" y="1023575"/>
            <a:chExt cx="517625" cy="828600"/>
          </a:xfrm>
        </p:grpSpPr>
        <p:sp>
          <p:nvSpPr>
            <p:cNvPr id="127" name="Google Shape;127;p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5"/>
          <p:cNvGrpSpPr/>
          <p:nvPr/>
        </p:nvGrpSpPr>
        <p:grpSpPr>
          <a:xfrm rot="-4283744" flipH="1">
            <a:off x="7605909" y="3972538"/>
            <a:ext cx="1318279" cy="2110264"/>
            <a:chOff x="3228975" y="1023575"/>
            <a:chExt cx="517625" cy="828600"/>
          </a:xfrm>
        </p:grpSpPr>
        <p:sp>
          <p:nvSpPr>
            <p:cNvPr id="130" name="Google Shape;130;p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 rot="-1105292">
            <a:off x="-909989" y="2899987"/>
            <a:ext cx="1328110" cy="2125924"/>
            <a:chOff x="3228975" y="1023575"/>
            <a:chExt cx="517625" cy="828600"/>
          </a:xfrm>
        </p:grpSpPr>
        <p:sp>
          <p:nvSpPr>
            <p:cNvPr id="133" name="Google Shape;133;p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rot="4282591">
            <a:off x="282" y="3972551"/>
            <a:ext cx="1318264" cy="2110240"/>
            <a:chOff x="3228975" y="1023575"/>
            <a:chExt cx="517625" cy="828600"/>
          </a:xfrm>
        </p:grpSpPr>
        <p:sp>
          <p:nvSpPr>
            <p:cNvPr id="136" name="Google Shape;136;p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5"/>
          <p:cNvSpPr/>
          <p:nvPr/>
        </p:nvSpPr>
        <p:spPr>
          <a:xfrm>
            <a:off x="363600" y="156800"/>
            <a:ext cx="8416800" cy="48072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20000" y="6919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 idx="2"/>
          </p:nvPr>
        </p:nvSpPr>
        <p:spPr>
          <a:xfrm>
            <a:off x="1596700" y="27742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title" idx="3"/>
          </p:nvPr>
        </p:nvSpPr>
        <p:spPr>
          <a:xfrm>
            <a:off x="4804747" y="27742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1"/>
          </p:nvPr>
        </p:nvSpPr>
        <p:spPr>
          <a:xfrm>
            <a:off x="4804750" y="3187125"/>
            <a:ext cx="2742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4"/>
          </p:nvPr>
        </p:nvSpPr>
        <p:spPr>
          <a:xfrm>
            <a:off x="1596700" y="3187125"/>
            <a:ext cx="2742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3"/>
          <p:cNvGrpSpPr/>
          <p:nvPr/>
        </p:nvGrpSpPr>
        <p:grpSpPr>
          <a:xfrm rot="703926" flipH="1">
            <a:off x="-643919" y="3496246"/>
            <a:ext cx="949279" cy="1519580"/>
            <a:chOff x="3228975" y="1023575"/>
            <a:chExt cx="517625" cy="828600"/>
          </a:xfrm>
        </p:grpSpPr>
        <p:sp>
          <p:nvSpPr>
            <p:cNvPr id="238" name="Google Shape;238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13"/>
          <p:cNvGrpSpPr/>
          <p:nvPr/>
        </p:nvGrpSpPr>
        <p:grpSpPr>
          <a:xfrm rot="5161006" flipH="1">
            <a:off x="157983" y="4074771"/>
            <a:ext cx="949340" cy="1519677"/>
            <a:chOff x="3228975" y="1023575"/>
            <a:chExt cx="517625" cy="828600"/>
          </a:xfrm>
        </p:grpSpPr>
        <p:sp>
          <p:nvSpPr>
            <p:cNvPr id="241" name="Google Shape;241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3"/>
          <p:cNvSpPr/>
          <p:nvPr/>
        </p:nvSpPr>
        <p:spPr>
          <a:xfrm rot="10800000">
            <a:off x="6562576" y="3969707"/>
            <a:ext cx="4142894" cy="157528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13"/>
          <p:cNvGrpSpPr/>
          <p:nvPr/>
        </p:nvGrpSpPr>
        <p:grpSpPr>
          <a:xfrm rot="-9012513" flipH="1">
            <a:off x="8695945" y="-300197"/>
            <a:ext cx="1034845" cy="1656551"/>
            <a:chOff x="3228975" y="1023575"/>
            <a:chExt cx="517625" cy="828600"/>
          </a:xfrm>
        </p:grpSpPr>
        <p:sp>
          <p:nvSpPr>
            <p:cNvPr id="245" name="Google Shape;245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3"/>
          <p:cNvGrpSpPr/>
          <p:nvPr/>
        </p:nvGrpSpPr>
        <p:grpSpPr>
          <a:xfrm rot="-6456125" flipH="1">
            <a:off x="8116581" y="-714112"/>
            <a:ext cx="1034892" cy="1656602"/>
            <a:chOff x="3228975" y="1023575"/>
            <a:chExt cx="517625" cy="828600"/>
          </a:xfrm>
        </p:grpSpPr>
        <p:sp>
          <p:nvSpPr>
            <p:cNvPr id="248" name="Google Shape;248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3"/>
          <p:cNvSpPr/>
          <p:nvPr/>
        </p:nvSpPr>
        <p:spPr>
          <a:xfrm rot="-4887601" flipH="1">
            <a:off x="-2272415" y="-250501"/>
            <a:ext cx="4816005" cy="1979311"/>
          </a:xfrm>
          <a:custGeom>
            <a:avLst/>
            <a:gdLst/>
            <a:ahLst/>
            <a:cxnLst/>
            <a:rect l="l" t="t" r="r" b="b"/>
            <a:pathLst>
              <a:path w="39887" h="16393" extrusionOk="0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693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2"/>
          </p:nvPr>
        </p:nvSpPr>
        <p:spPr>
          <a:xfrm>
            <a:off x="1693350" y="1488113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693363" y="18896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3"/>
          </p:nvPr>
        </p:nvSpPr>
        <p:spPr>
          <a:xfrm>
            <a:off x="5688300" y="148808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4"/>
          </p:nvPr>
        </p:nvSpPr>
        <p:spPr>
          <a:xfrm>
            <a:off x="5688300" y="18896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5"/>
          </p:nvPr>
        </p:nvSpPr>
        <p:spPr>
          <a:xfrm>
            <a:off x="1693364" y="257344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6"/>
          </p:nvPr>
        </p:nvSpPr>
        <p:spPr>
          <a:xfrm>
            <a:off x="1693363" y="297501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7"/>
          </p:nvPr>
        </p:nvSpPr>
        <p:spPr>
          <a:xfrm>
            <a:off x="5688300" y="257343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8"/>
          </p:nvPr>
        </p:nvSpPr>
        <p:spPr>
          <a:xfrm>
            <a:off x="5688302" y="297501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2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0900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2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40900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6"/>
          </p:nvPr>
        </p:nvSpPr>
        <p:spPr>
          <a:xfrm>
            <a:off x="1693364" y="365879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7"/>
          </p:nvPr>
        </p:nvSpPr>
        <p:spPr>
          <a:xfrm>
            <a:off x="1693363" y="40603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8"/>
          </p:nvPr>
        </p:nvSpPr>
        <p:spPr>
          <a:xfrm>
            <a:off x="5688300" y="365878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9"/>
          </p:nvPr>
        </p:nvSpPr>
        <p:spPr>
          <a:xfrm>
            <a:off x="5688302" y="40603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20" hasCustomPrompt="1"/>
          </p:nvPr>
        </p:nvSpPr>
        <p:spPr>
          <a:xfrm>
            <a:off x="720002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21" hasCustomPrompt="1"/>
          </p:nvPr>
        </p:nvSpPr>
        <p:spPr>
          <a:xfrm>
            <a:off x="4740900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4"/>
          <p:cNvGrpSpPr/>
          <p:nvPr/>
        </p:nvGrpSpPr>
        <p:grpSpPr>
          <a:xfrm rot="-4539985">
            <a:off x="7388222" y="3603475"/>
            <a:ext cx="1328107" cy="2125917"/>
            <a:chOff x="3228975" y="1023575"/>
            <a:chExt cx="517625" cy="828600"/>
          </a:xfrm>
        </p:grpSpPr>
        <p:sp>
          <p:nvSpPr>
            <p:cNvPr id="273" name="Google Shape;273;p1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4"/>
          <p:cNvGrpSpPr/>
          <p:nvPr/>
        </p:nvGrpSpPr>
        <p:grpSpPr>
          <a:xfrm rot="-2321549">
            <a:off x="8324128" y="3207339"/>
            <a:ext cx="1318281" cy="2110269"/>
            <a:chOff x="3228975" y="1023575"/>
            <a:chExt cx="517625" cy="828600"/>
          </a:xfrm>
        </p:grpSpPr>
        <p:sp>
          <p:nvSpPr>
            <p:cNvPr id="276" name="Google Shape;276;p1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14"/>
          <p:cNvGrpSpPr/>
          <p:nvPr/>
        </p:nvGrpSpPr>
        <p:grpSpPr>
          <a:xfrm rot="6260015">
            <a:off x="471750" y="-683790"/>
            <a:ext cx="1328107" cy="2125917"/>
            <a:chOff x="3228975" y="1023575"/>
            <a:chExt cx="517625" cy="828600"/>
          </a:xfrm>
        </p:grpSpPr>
        <p:sp>
          <p:nvSpPr>
            <p:cNvPr id="279" name="Google Shape;279;p1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14"/>
          <p:cNvGrpSpPr/>
          <p:nvPr/>
        </p:nvGrpSpPr>
        <p:grpSpPr>
          <a:xfrm rot="8478451">
            <a:off x="-454330" y="-272006"/>
            <a:ext cx="1318281" cy="2110269"/>
            <a:chOff x="3228975" y="1023575"/>
            <a:chExt cx="517625" cy="828600"/>
          </a:xfrm>
        </p:grpSpPr>
        <p:sp>
          <p:nvSpPr>
            <p:cNvPr id="282" name="Google Shape;282;p1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4"/>
          <p:cNvSpPr/>
          <p:nvPr/>
        </p:nvSpPr>
        <p:spPr>
          <a:xfrm rot="-6731882">
            <a:off x="5936413" y="-1094116"/>
            <a:ext cx="4612358" cy="288264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 rot="432023">
            <a:off x="-2329140" y="3072147"/>
            <a:ext cx="4612328" cy="2882617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1839650" y="3368450"/>
            <a:ext cx="54648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subTitle" idx="1"/>
          </p:nvPr>
        </p:nvSpPr>
        <p:spPr>
          <a:xfrm>
            <a:off x="1166800" y="1455800"/>
            <a:ext cx="6810300" cy="19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/>
          <p:nvPr/>
        </p:nvSpPr>
        <p:spPr>
          <a:xfrm rot="-900381">
            <a:off x="-2057681" y="-853725"/>
            <a:ext cx="4612328" cy="288266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28"/>
          <p:cNvGrpSpPr/>
          <p:nvPr/>
        </p:nvGrpSpPr>
        <p:grpSpPr>
          <a:xfrm rot="-4539985">
            <a:off x="7511657" y="3804911"/>
            <a:ext cx="1328107" cy="2125917"/>
            <a:chOff x="3228975" y="1023575"/>
            <a:chExt cx="517625" cy="828600"/>
          </a:xfrm>
        </p:grpSpPr>
        <p:sp>
          <p:nvSpPr>
            <p:cNvPr id="585" name="Google Shape;585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8"/>
          <p:cNvGrpSpPr/>
          <p:nvPr/>
        </p:nvGrpSpPr>
        <p:grpSpPr>
          <a:xfrm rot="-1172093">
            <a:off x="8628208" y="3341661"/>
            <a:ext cx="1318287" cy="2110277"/>
            <a:chOff x="3228975" y="1023575"/>
            <a:chExt cx="517625" cy="828600"/>
          </a:xfrm>
        </p:grpSpPr>
        <p:sp>
          <p:nvSpPr>
            <p:cNvPr id="588" name="Google Shape;588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28"/>
          <p:cNvGrpSpPr/>
          <p:nvPr/>
        </p:nvGrpSpPr>
        <p:grpSpPr>
          <a:xfrm rot="4539985" flipH="1">
            <a:off x="304228" y="3804911"/>
            <a:ext cx="1328107" cy="2125917"/>
            <a:chOff x="3228975" y="1023575"/>
            <a:chExt cx="517625" cy="828600"/>
          </a:xfrm>
        </p:grpSpPr>
        <p:sp>
          <p:nvSpPr>
            <p:cNvPr id="591" name="Google Shape;591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8"/>
          <p:cNvGrpSpPr/>
          <p:nvPr/>
        </p:nvGrpSpPr>
        <p:grpSpPr>
          <a:xfrm rot="1172093" flipH="1">
            <a:off x="-802503" y="3341661"/>
            <a:ext cx="1318287" cy="2110277"/>
            <a:chOff x="3228975" y="1023575"/>
            <a:chExt cx="517625" cy="828600"/>
          </a:xfrm>
        </p:grpSpPr>
        <p:sp>
          <p:nvSpPr>
            <p:cNvPr id="594" name="Google Shape;594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8"/>
          <p:cNvSpPr/>
          <p:nvPr/>
        </p:nvSpPr>
        <p:spPr>
          <a:xfrm rot="4068118">
            <a:off x="6589468" y="-853716"/>
            <a:ext cx="4612358" cy="288264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9"/>
          <p:cNvGrpSpPr/>
          <p:nvPr/>
        </p:nvGrpSpPr>
        <p:grpSpPr>
          <a:xfrm rot="-6260015" flipH="1">
            <a:off x="2980640" y="-436178"/>
            <a:ext cx="1328107" cy="2125917"/>
            <a:chOff x="3228975" y="1023575"/>
            <a:chExt cx="517625" cy="828600"/>
          </a:xfrm>
        </p:grpSpPr>
        <p:sp>
          <p:nvSpPr>
            <p:cNvPr id="599" name="Google Shape;599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6260015">
            <a:off x="5027678" y="-375003"/>
            <a:ext cx="1328107" cy="2125917"/>
            <a:chOff x="3228975" y="1023575"/>
            <a:chExt cx="517625" cy="828600"/>
          </a:xfrm>
        </p:grpSpPr>
        <p:sp>
          <p:nvSpPr>
            <p:cNvPr id="602" name="Google Shape;602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29"/>
          <p:cNvGrpSpPr/>
          <p:nvPr/>
        </p:nvGrpSpPr>
        <p:grpSpPr>
          <a:xfrm rot="-9627907" flipH="1">
            <a:off x="4072091" y="-120114"/>
            <a:ext cx="1318287" cy="2110277"/>
            <a:chOff x="3228975" y="1023575"/>
            <a:chExt cx="517625" cy="828600"/>
          </a:xfrm>
        </p:grpSpPr>
        <p:sp>
          <p:nvSpPr>
            <p:cNvPr id="605" name="Google Shape;605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29"/>
          <p:cNvSpPr/>
          <p:nvPr/>
        </p:nvSpPr>
        <p:spPr>
          <a:xfrm rot="-9000022" flipH="1">
            <a:off x="-2693909" y="3973153"/>
            <a:ext cx="6150028" cy="2338470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9"/>
          <p:cNvSpPr/>
          <p:nvPr/>
        </p:nvSpPr>
        <p:spPr>
          <a:xfrm rot="-439834">
            <a:off x="5994823" y="3448819"/>
            <a:ext cx="3967585" cy="2479655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slide" Target="slide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/>
          <p:cNvSpPr txBox="1">
            <a:spLocks noGrp="1"/>
          </p:cNvSpPr>
          <p:nvPr>
            <p:ph type="ctrTitle"/>
          </p:nvPr>
        </p:nvSpPr>
        <p:spPr>
          <a:xfrm>
            <a:off x="885662" y="272104"/>
            <a:ext cx="5459477" cy="574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Segoe UI Variable Small Semibol" pitchFamily="2" charset="0"/>
                <a:cs typeface="Times New Roman" panose="02020603050405020304" pitchFamily="18" charset="0"/>
              </a:rPr>
              <a:t>THỰC TẬP ĐỒ ÁN CHUYÊN NGÀNH</a:t>
            </a:r>
            <a:endParaRPr sz="3600"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678" name="Google Shape;678;p33">
            <a:hlinkClick r:id="rId3" action="ppaction://hlinksldjump"/>
          </p:cNvPr>
          <p:cNvSpPr/>
          <p:nvPr/>
        </p:nvSpPr>
        <p:spPr>
          <a:xfrm>
            <a:off x="5859896" y="330889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679" name="Google Shape;679;p33">
            <a:hlinkClick r:id="rId3" action="ppaction://hlinksldjump"/>
          </p:cNvPr>
          <p:cNvSpPr/>
          <p:nvPr/>
        </p:nvSpPr>
        <p:spPr>
          <a:xfrm>
            <a:off x="5947562" y="420122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grpSp>
        <p:nvGrpSpPr>
          <p:cNvPr id="680" name="Google Shape;680;p33"/>
          <p:cNvGrpSpPr/>
          <p:nvPr/>
        </p:nvGrpSpPr>
        <p:grpSpPr>
          <a:xfrm>
            <a:off x="635421" y="330852"/>
            <a:ext cx="807300" cy="357900"/>
            <a:chOff x="635421" y="421700"/>
            <a:chExt cx="807300" cy="357900"/>
          </a:xfrm>
        </p:grpSpPr>
        <p:sp>
          <p:nvSpPr>
            <p:cNvPr id="681" name="Google Shape;681;p3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</p:grpSp>
      <p:sp>
        <p:nvSpPr>
          <p:cNvPr id="860" name="Freeform: Shape 859">
            <a:extLst>
              <a:ext uri="{FF2B5EF4-FFF2-40B4-BE49-F238E27FC236}">
                <a16:creationId xmlns:a16="http://schemas.microsoft.com/office/drawing/2014/main" id="{75D79EE0-6ED9-2EEE-BB6F-F15C56136562}"/>
              </a:ext>
            </a:extLst>
          </p:cNvPr>
          <p:cNvSpPr/>
          <p:nvPr/>
        </p:nvSpPr>
        <p:spPr>
          <a:xfrm>
            <a:off x="824901" y="4368256"/>
            <a:ext cx="6017990" cy="4952"/>
          </a:xfrm>
          <a:custGeom>
            <a:avLst/>
            <a:gdLst>
              <a:gd name="connsiteX0" fmla="*/ 6017990 w 6017990"/>
              <a:gd name="connsiteY0" fmla="*/ 2476 h 4952"/>
              <a:gd name="connsiteX1" fmla="*/ 3009138 w 6017990"/>
              <a:gd name="connsiteY1" fmla="*/ 4953 h 4952"/>
              <a:gd name="connsiteX2" fmla="*/ 0 w 6017990"/>
              <a:gd name="connsiteY2" fmla="*/ 2476 h 4952"/>
              <a:gd name="connsiteX3" fmla="*/ 3009138 w 6017990"/>
              <a:gd name="connsiteY3" fmla="*/ 0 h 4952"/>
              <a:gd name="connsiteX4" fmla="*/ 6017990 w 6017990"/>
              <a:gd name="connsiteY4" fmla="*/ 2476 h 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990" h="4952">
                <a:moveTo>
                  <a:pt x="6017990" y="2476"/>
                </a:moveTo>
                <a:cubicBezTo>
                  <a:pt x="6017990" y="3810"/>
                  <a:pt x="4670774" y="4953"/>
                  <a:pt x="3009138" y="4953"/>
                </a:cubicBezTo>
                <a:cubicBezTo>
                  <a:pt x="1347502" y="4953"/>
                  <a:pt x="0" y="3810"/>
                  <a:pt x="0" y="2476"/>
                </a:cubicBezTo>
                <a:cubicBezTo>
                  <a:pt x="0" y="1143"/>
                  <a:pt x="1347026" y="0"/>
                  <a:pt x="3009138" y="0"/>
                </a:cubicBezTo>
                <a:cubicBezTo>
                  <a:pt x="4671250" y="0"/>
                  <a:pt x="6017990" y="1048"/>
                  <a:pt x="6017990" y="2476"/>
                </a:cubicBez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vi-VN">
              <a:latin typeface="Segoe UI Variable Small Semibol" pitchFamily="2" charset="0"/>
            </a:endParaRP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60DDA322-EB48-04FD-4352-2768ABAC99EF}"/>
              </a:ext>
            </a:extLst>
          </p:cNvPr>
          <p:cNvSpPr txBox="1"/>
          <p:nvPr/>
        </p:nvSpPr>
        <p:spPr>
          <a:xfrm>
            <a:off x="1129591" y="931128"/>
            <a:ext cx="4873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2D67E0"/>
                </a:solidFill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NGHIÊN CỨU KIẾN TRÚC</a:t>
            </a:r>
            <a:br>
              <a:rPr lang="en-US" sz="2000" b="1">
                <a:solidFill>
                  <a:srgbClr val="2D67E0"/>
                </a:solidFill>
                <a:effectLst/>
                <a:latin typeface="Segoe UI Variable Small Semibol" pitchFamily="2" charset="0"/>
                <a:ea typeface="Times New Roman" panose="02020603050405020304" pitchFamily="18" charset="0"/>
              </a:rPr>
            </a:br>
            <a:r>
              <a:rPr lang="en-US" sz="2000" b="1">
                <a:solidFill>
                  <a:srgbClr val="2D67E0"/>
                </a:solidFill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CLEAN ARCHITECTURE </a:t>
            </a:r>
          </a:p>
          <a:p>
            <a:pPr algn="ctr"/>
            <a:r>
              <a:rPr lang="en-US" sz="2000" b="1">
                <a:solidFill>
                  <a:srgbClr val="2D67E0"/>
                </a:solidFill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VỚI MICROSERVICES CHO HỆ THỐNG BÁN SẢN PHẨM CÔNG NGHỆ APPLE</a:t>
            </a:r>
            <a:endParaRPr lang="vi-VN" sz="5400" b="1">
              <a:solidFill>
                <a:srgbClr val="2D67E0"/>
              </a:solidFill>
              <a:latin typeface="Segoe UI Variable Small Semibol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C5D54-6931-F1EC-8573-4C9F439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648" y="1285571"/>
            <a:ext cx="2231815" cy="2231815"/>
          </a:xfrm>
          <a:prstGeom prst="rect">
            <a:avLst/>
          </a:prstGeom>
        </p:spPr>
      </p:pic>
      <p:sp>
        <p:nvSpPr>
          <p:cNvPr id="11" name="Google Shape;693;p34">
            <a:extLst>
              <a:ext uri="{FF2B5EF4-FFF2-40B4-BE49-F238E27FC236}">
                <a16:creationId xmlns:a16="http://schemas.microsoft.com/office/drawing/2014/main" id="{2178FE96-D737-F8D5-05D5-1A1BFFFE7200}"/>
              </a:ext>
            </a:extLst>
          </p:cNvPr>
          <p:cNvSpPr txBox="1"/>
          <p:nvPr/>
        </p:nvSpPr>
        <p:spPr>
          <a:xfrm>
            <a:off x="1732668" y="3771293"/>
            <a:ext cx="3499312" cy="62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dk1"/>
                </a:solidFill>
                <a:latin typeface="Segoe UI Variable Small Semibol" pitchFamily="2" charset="0"/>
                <a:ea typeface="DM Sans"/>
                <a:cs typeface="Times New Roman" panose="02020603050405020304" pitchFamily="18" charset="0"/>
                <a:sym typeface="DM Sans"/>
              </a:rPr>
              <a:t>Đại học Trà Vinh</a:t>
            </a:r>
            <a:br>
              <a:rPr lang="es" sz="1000" b="1">
                <a:solidFill>
                  <a:srgbClr val="191919"/>
                </a:solidFill>
                <a:latin typeface="Segoe UI Variable Small Semibol" pitchFamily="2" charset="0"/>
                <a:ea typeface="DM Sans"/>
                <a:cs typeface="Times New Roman" panose="02020603050405020304" pitchFamily="18" charset="0"/>
                <a:sym typeface="DM Sans"/>
              </a:rPr>
            </a:br>
            <a:r>
              <a:rPr lang="es" sz="1000" b="1">
                <a:solidFill>
                  <a:schemeClr val="dk2"/>
                </a:solidFill>
                <a:uFill>
                  <a:noFill/>
                </a:uFill>
                <a:latin typeface="Segoe UI Variable Small Semibol" pitchFamily="2" charset="0"/>
                <a:ea typeface="DM Sans"/>
                <a:cs typeface="Times New Roman" panose="02020603050405020304" pitchFamily="18" charset="0"/>
                <a:sym typeface="DM Sans"/>
              </a:rPr>
              <a:t>Khoa Kỹ thuật và Công nghệ</a:t>
            </a:r>
            <a:endParaRPr sz="800" b="1">
              <a:solidFill>
                <a:schemeClr val="dk2"/>
              </a:solidFill>
              <a:latin typeface="Segoe UI Variable Small Semibol" pitchFamily="2" charset="0"/>
              <a:ea typeface="DM Sans"/>
              <a:cs typeface="Times New Roman" panose="02020603050405020304" pitchFamily="18" charset="0"/>
              <a:sym typeface="DM Sa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644E2B-C4CE-60A3-CEDE-0117B069FF7A}"/>
              </a:ext>
            </a:extLst>
          </p:cNvPr>
          <p:cNvGrpSpPr/>
          <p:nvPr/>
        </p:nvGrpSpPr>
        <p:grpSpPr>
          <a:xfrm>
            <a:off x="622654" y="2681678"/>
            <a:ext cx="2743200" cy="642914"/>
            <a:chOff x="8428967" y="4608722"/>
            <a:chExt cx="6394627" cy="6429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AF3458-7538-3CE8-1B2A-90E4C3BDDA98}"/>
                </a:ext>
              </a:extLst>
            </p:cNvPr>
            <p:cNvSpPr txBox="1"/>
            <p:nvPr/>
          </p:nvSpPr>
          <p:spPr>
            <a:xfrm>
              <a:off x="8428967" y="4608722"/>
              <a:ext cx="55245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50000"/>
                    </a:schemeClr>
                  </a:solidFill>
                  <a:latin typeface="Segoe UI Variable Small Semibol" pitchFamily="2" charset="0"/>
                  <a:cs typeface="Times New Roman" panose="02020603050405020304" pitchFamily="18" charset="0"/>
                </a:rPr>
                <a:t>Sinh viên thực hiện: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98315-2B94-46A8-87BA-9413CC711B1A}"/>
                </a:ext>
              </a:extLst>
            </p:cNvPr>
            <p:cNvSpPr txBox="1"/>
            <p:nvPr/>
          </p:nvSpPr>
          <p:spPr>
            <a:xfrm>
              <a:off x="9298997" y="4943859"/>
              <a:ext cx="55245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Segoe UI Variable Small Semibol" pitchFamily="2" charset="0"/>
                  <a:cs typeface="Times New Roman" panose="02020603050405020304" pitchFamily="18" charset="0"/>
                </a:rPr>
                <a:t>Trương Hoàng Hưng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5F0BA0C-8CBB-F89D-2E22-C9CB1F20A608}"/>
              </a:ext>
            </a:extLst>
          </p:cNvPr>
          <p:cNvGrpSpPr/>
          <p:nvPr/>
        </p:nvGrpSpPr>
        <p:grpSpPr>
          <a:xfrm>
            <a:off x="3681661" y="2679190"/>
            <a:ext cx="2743200" cy="612282"/>
            <a:chOff x="8428967" y="4608722"/>
            <a:chExt cx="6394627" cy="6738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C71B9F-DE82-2F49-1BB8-E11613D93358}"/>
                </a:ext>
              </a:extLst>
            </p:cNvPr>
            <p:cNvSpPr txBox="1"/>
            <p:nvPr/>
          </p:nvSpPr>
          <p:spPr>
            <a:xfrm>
              <a:off x="8428967" y="4608722"/>
              <a:ext cx="5524597" cy="33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50000"/>
                    </a:schemeClr>
                  </a:solidFill>
                  <a:latin typeface="Segoe UI Variable Small Semibol" pitchFamily="2" charset="0"/>
                  <a:cs typeface="Times New Roman" panose="02020603050405020304" pitchFamily="18" charset="0"/>
                </a:rPr>
                <a:t>Giáo viên hướng dẫn: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1ED704-DE84-60D6-AACD-A3C783CAB709}"/>
                </a:ext>
              </a:extLst>
            </p:cNvPr>
            <p:cNvSpPr txBox="1"/>
            <p:nvPr/>
          </p:nvSpPr>
          <p:spPr>
            <a:xfrm>
              <a:off x="9298997" y="4943859"/>
              <a:ext cx="5524597" cy="33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Segoe UI Variable Small Semibol" pitchFamily="2" charset="0"/>
                  <a:cs typeface="Times New Roman" panose="02020603050405020304" pitchFamily="18" charset="0"/>
                </a:rPr>
                <a:t>Nguyễn Bảo Ân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/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3" action="ppaction://hlinksldjump"/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40"/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93CE3170-9F2C-7A1C-1662-36C72F146B92}"/>
              </a:ext>
            </a:extLst>
          </p:cNvPr>
          <p:cNvSpPr txBox="1">
            <a:spLocks/>
          </p:cNvSpPr>
          <p:nvPr/>
        </p:nvSpPr>
        <p:spPr>
          <a:xfrm>
            <a:off x="213394" y="217825"/>
            <a:ext cx="180278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KIẾN TRÚC</a:t>
            </a:r>
            <a:endParaRPr lang="vi-VN" sz="1600" b="1"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89F3B3B3-8787-6F71-619B-7DD79D867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98" y="908644"/>
            <a:ext cx="4290581" cy="332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6BECE1-8671-F36C-68A9-2F6AC531AA78}"/>
              </a:ext>
            </a:extLst>
          </p:cNvPr>
          <p:cNvSpPr txBox="1"/>
          <p:nvPr/>
        </p:nvSpPr>
        <p:spPr>
          <a:xfrm>
            <a:off x="792867" y="1318260"/>
            <a:ext cx="3489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</a:rPr>
              <a:t>Share: Chứa các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</a:rPr>
              <a:t>Domain: Chứa các thực thể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</a:rPr>
              <a:t>Persistence: Liên kết với cơ sở dữ liệu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</a:rPr>
              <a:t>Infrastructure: Các dịch vụ ngoài, các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</a:rPr>
              <a:t>Application: Chứa các usecase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</a:rPr>
              <a:t>API: Các đầu API</a:t>
            </a:r>
          </a:p>
        </p:txBody>
      </p:sp>
    </p:spTree>
    <p:extLst>
      <p:ext uri="{BB962C8B-B14F-4D97-AF65-F5344CB8AC3E}">
        <p14:creationId xmlns:p14="http://schemas.microsoft.com/office/powerpoint/2010/main" val="26573854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>
          <a:extLst>
            <a:ext uri="{FF2B5EF4-FFF2-40B4-BE49-F238E27FC236}">
              <a16:creationId xmlns:a16="http://schemas.microsoft.com/office/drawing/2014/main" id="{45A2339B-6E04-E5D6-0000-81DD9A9AE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>
            <a:extLst>
              <a:ext uri="{FF2B5EF4-FFF2-40B4-BE49-F238E27FC236}">
                <a16:creationId xmlns:a16="http://schemas.microsoft.com/office/drawing/2014/main" id="{A9DAAF7D-A9F3-1D93-EC71-818E503BB100}"/>
              </a:ext>
            </a:extLst>
          </p:cNvPr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  <a:extLst>
              <a:ext uri="{FF2B5EF4-FFF2-40B4-BE49-F238E27FC236}">
                <a16:creationId xmlns:a16="http://schemas.microsoft.com/office/drawing/2014/main" id="{AAC443E4-3C06-89DF-5865-4AA1FA47D458}"/>
              </a:ext>
            </a:extLst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3" action="ppaction://hlinksldjump"/>
            <a:extLst>
              <a:ext uri="{FF2B5EF4-FFF2-40B4-BE49-F238E27FC236}">
                <a16:creationId xmlns:a16="http://schemas.microsoft.com/office/drawing/2014/main" id="{BDA4E823-AA5C-EC28-33E8-0FD9DC2BF1F2}"/>
              </a:ext>
            </a:extLst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40">
            <a:extLst>
              <a:ext uri="{FF2B5EF4-FFF2-40B4-BE49-F238E27FC236}">
                <a16:creationId xmlns:a16="http://schemas.microsoft.com/office/drawing/2014/main" id="{BEB22C48-1691-4CDC-692D-30452A5998F7}"/>
              </a:ext>
            </a:extLst>
          </p:cNvPr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>
              <a:extLst>
                <a:ext uri="{FF2B5EF4-FFF2-40B4-BE49-F238E27FC236}">
                  <a16:creationId xmlns:a16="http://schemas.microsoft.com/office/drawing/2014/main" id="{97D69CCB-07C2-D9C8-2883-F38075322D90}"/>
                </a:ext>
              </a:extLst>
            </p:cNvPr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>
              <a:extLst>
                <a:ext uri="{FF2B5EF4-FFF2-40B4-BE49-F238E27FC236}">
                  <a16:creationId xmlns:a16="http://schemas.microsoft.com/office/drawing/2014/main" id="{3DC5A630-BEBE-70D9-ED92-0A54D7D04551}"/>
                </a:ext>
              </a:extLst>
            </p:cNvPr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>
              <a:extLst>
                <a:ext uri="{FF2B5EF4-FFF2-40B4-BE49-F238E27FC236}">
                  <a16:creationId xmlns:a16="http://schemas.microsoft.com/office/drawing/2014/main" id="{AB878382-8971-9C44-1AAA-571005632BBD}"/>
                </a:ext>
              </a:extLst>
            </p:cNvPr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>
              <a:extLst>
                <a:ext uri="{FF2B5EF4-FFF2-40B4-BE49-F238E27FC236}">
                  <a16:creationId xmlns:a16="http://schemas.microsoft.com/office/drawing/2014/main" id="{6D0F21FE-6596-3114-F837-64CD1CA3EE42}"/>
                </a:ext>
              </a:extLst>
            </p:cNvPr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3C84CCE3-EF83-98F8-5826-AE04138AD3A6}"/>
              </a:ext>
            </a:extLst>
          </p:cNvPr>
          <p:cNvSpPr txBox="1">
            <a:spLocks/>
          </p:cNvSpPr>
          <p:nvPr/>
        </p:nvSpPr>
        <p:spPr>
          <a:xfrm>
            <a:off x="213394" y="217825"/>
            <a:ext cx="2774168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Segoe UI Variable Small Semibol" pitchFamily="2" charset="0"/>
                <a:ea typeface="Times New Roman" panose="02020603050405020304" pitchFamily="18" charset="0"/>
              </a:rPr>
              <a:t>LUỒNG HOẠT ĐỘNG</a:t>
            </a:r>
            <a:endParaRPr lang="vi-VN" sz="1600" b="1"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  <p:grpSp>
        <p:nvGrpSpPr>
          <p:cNvPr id="949" name="Group 948">
            <a:extLst>
              <a:ext uri="{FF2B5EF4-FFF2-40B4-BE49-F238E27FC236}">
                <a16:creationId xmlns:a16="http://schemas.microsoft.com/office/drawing/2014/main" id="{D8B2B453-76E6-DFA6-DF32-954883031360}"/>
              </a:ext>
            </a:extLst>
          </p:cNvPr>
          <p:cNvGrpSpPr/>
          <p:nvPr/>
        </p:nvGrpSpPr>
        <p:grpSpPr>
          <a:xfrm>
            <a:off x="996120" y="890579"/>
            <a:ext cx="7109759" cy="4035096"/>
            <a:chOff x="753924" y="8819910"/>
            <a:chExt cx="10739737" cy="5787342"/>
          </a:xfrm>
        </p:grpSpPr>
        <p:sp>
          <p:nvSpPr>
            <p:cNvPr id="950" name="Rectangle: Rounded Corners 949">
              <a:extLst>
                <a:ext uri="{FF2B5EF4-FFF2-40B4-BE49-F238E27FC236}">
                  <a16:creationId xmlns:a16="http://schemas.microsoft.com/office/drawing/2014/main" id="{9A9D9227-ACDF-3E4E-B401-156212770A78}"/>
                </a:ext>
              </a:extLst>
            </p:cNvPr>
            <p:cNvSpPr/>
            <p:nvPr/>
          </p:nvSpPr>
          <p:spPr>
            <a:xfrm>
              <a:off x="910763" y="11339701"/>
              <a:ext cx="1653433" cy="8432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Request</a:t>
              </a:r>
            </a:p>
          </p:txBody>
        </p:sp>
        <p:sp>
          <p:nvSpPr>
            <p:cNvPr id="951" name="Rectangle: Rounded Corners 950">
              <a:extLst>
                <a:ext uri="{FF2B5EF4-FFF2-40B4-BE49-F238E27FC236}">
                  <a16:creationId xmlns:a16="http://schemas.microsoft.com/office/drawing/2014/main" id="{9B02B29B-2067-D501-27F4-1AA390FA1DA3}"/>
                </a:ext>
              </a:extLst>
            </p:cNvPr>
            <p:cNvSpPr/>
            <p:nvPr/>
          </p:nvSpPr>
          <p:spPr>
            <a:xfrm rot="5400000">
              <a:off x="2290498" y="11388295"/>
              <a:ext cx="3371158" cy="746093"/>
            </a:xfrm>
            <a:prstGeom prst="roundRect">
              <a:avLst/>
            </a:prstGeom>
            <a:solidFill>
              <a:srgbClr val="30C0B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Yarp API Gateway</a:t>
              </a:r>
            </a:p>
          </p:txBody>
        </p:sp>
        <p:sp>
          <p:nvSpPr>
            <p:cNvPr id="952" name="Rectangle: Rounded Corners 951">
              <a:extLst>
                <a:ext uri="{FF2B5EF4-FFF2-40B4-BE49-F238E27FC236}">
                  <a16:creationId xmlns:a16="http://schemas.microsoft.com/office/drawing/2014/main" id="{919F2521-11E6-8649-C9C8-9EE8ED55F988}"/>
                </a:ext>
              </a:extLst>
            </p:cNvPr>
            <p:cNvSpPr/>
            <p:nvPr/>
          </p:nvSpPr>
          <p:spPr>
            <a:xfrm>
              <a:off x="5046557" y="9711159"/>
              <a:ext cx="1736203" cy="72920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Service 1</a:t>
              </a:r>
            </a:p>
          </p:txBody>
        </p:sp>
        <p:sp>
          <p:nvSpPr>
            <p:cNvPr id="953" name="Rectangle: Rounded Corners 952">
              <a:extLst>
                <a:ext uri="{FF2B5EF4-FFF2-40B4-BE49-F238E27FC236}">
                  <a16:creationId xmlns:a16="http://schemas.microsoft.com/office/drawing/2014/main" id="{AA048BD5-1FE3-31F5-069E-9E2C7F50F73A}"/>
                </a:ext>
              </a:extLst>
            </p:cNvPr>
            <p:cNvSpPr/>
            <p:nvPr/>
          </p:nvSpPr>
          <p:spPr>
            <a:xfrm>
              <a:off x="5046557" y="10860268"/>
              <a:ext cx="1736203" cy="72920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Service 2</a:t>
              </a:r>
            </a:p>
          </p:txBody>
        </p:sp>
        <p:sp>
          <p:nvSpPr>
            <p:cNvPr id="954" name="Rectangle: Rounded Corners 953">
              <a:extLst>
                <a:ext uri="{FF2B5EF4-FFF2-40B4-BE49-F238E27FC236}">
                  <a16:creationId xmlns:a16="http://schemas.microsoft.com/office/drawing/2014/main" id="{83F28D34-B5CC-5F05-2527-1E34060150CC}"/>
                </a:ext>
              </a:extLst>
            </p:cNvPr>
            <p:cNvSpPr/>
            <p:nvPr/>
          </p:nvSpPr>
          <p:spPr>
            <a:xfrm>
              <a:off x="5046557" y="12009377"/>
              <a:ext cx="1736203" cy="72920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Service 3</a:t>
              </a:r>
            </a:p>
          </p:txBody>
        </p:sp>
        <p:sp>
          <p:nvSpPr>
            <p:cNvPr id="955" name="Rectangle: Rounded Corners 954">
              <a:extLst>
                <a:ext uri="{FF2B5EF4-FFF2-40B4-BE49-F238E27FC236}">
                  <a16:creationId xmlns:a16="http://schemas.microsoft.com/office/drawing/2014/main" id="{2F83A991-8A2D-06B6-9616-1F1C9FB94ADF}"/>
                </a:ext>
              </a:extLst>
            </p:cNvPr>
            <p:cNvSpPr/>
            <p:nvPr/>
          </p:nvSpPr>
          <p:spPr>
            <a:xfrm>
              <a:off x="5046557" y="13158486"/>
              <a:ext cx="1736203" cy="72920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Service 4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DAF6F62A-BAAB-2181-B108-9CEAE026910F}"/>
                </a:ext>
              </a:extLst>
            </p:cNvPr>
            <p:cNvSpPr/>
            <p:nvPr/>
          </p:nvSpPr>
          <p:spPr>
            <a:xfrm>
              <a:off x="753924" y="8819910"/>
              <a:ext cx="1977701" cy="5787341"/>
            </a:xfrm>
            <a:prstGeom prst="rect">
              <a:avLst/>
            </a:prstGeom>
            <a:noFill/>
            <a:ln w="34925" cap="flat">
              <a:solidFill>
                <a:schemeClr val="accent1">
                  <a:shade val="1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F256273D-46F9-DB16-53E8-22A65B6FCF3D}"/>
                </a:ext>
              </a:extLst>
            </p:cNvPr>
            <p:cNvSpPr/>
            <p:nvPr/>
          </p:nvSpPr>
          <p:spPr>
            <a:xfrm>
              <a:off x="2934180" y="8819910"/>
              <a:ext cx="8559481" cy="5787342"/>
            </a:xfrm>
            <a:prstGeom prst="rect">
              <a:avLst/>
            </a:prstGeom>
            <a:noFill/>
            <a:ln w="34925" cap="flat">
              <a:solidFill>
                <a:schemeClr val="accent1">
                  <a:shade val="1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58" name="TextBox 957">
              <a:extLst>
                <a:ext uri="{FF2B5EF4-FFF2-40B4-BE49-F238E27FC236}">
                  <a16:creationId xmlns:a16="http://schemas.microsoft.com/office/drawing/2014/main" id="{60180613-2F89-62B0-2811-A5D5893EFD29}"/>
                </a:ext>
              </a:extLst>
            </p:cNvPr>
            <p:cNvSpPr txBox="1"/>
            <p:nvPr/>
          </p:nvSpPr>
          <p:spPr>
            <a:xfrm>
              <a:off x="1009779" y="9018528"/>
              <a:ext cx="1379892" cy="485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Bahnschrift SemiBold" panose="020B0502040204020203" pitchFamily="34" charset="0"/>
                </a:rPr>
                <a:t>Client</a:t>
              </a:r>
            </a:p>
          </p:txBody>
        </p:sp>
        <p:sp>
          <p:nvSpPr>
            <p:cNvPr id="959" name="TextBox 958">
              <a:extLst>
                <a:ext uri="{FF2B5EF4-FFF2-40B4-BE49-F238E27FC236}">
                  <a16:creationId xmlns:a16="http://schemas.microsoft.com/office/drawing/2014/main" id="{D1D4C56F-2BF2-CEE2-DB80-8C26333C5483}"/>
                </a:ext>
              </a:extLst>
            </p:cNvPr>
            <p:cNvSpPr txBox="1"/>
            <p:nvPr/>
          </p:nvSpPr>
          <p:spPr>
            <a:xfrm>
              <a:off x="5581889" y="8903700"/>
              <a:ext cx="2705586" cy="485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Bahnschrift SemiBold" panose="020B0502040204020203" pitchFamily="34" charset="0"/>
                </a:rPr>
                <a:t>Microservices</a:t>
              </a:r>
            </a:p>
          </p:txBody>
        </p:sp>
        <p:sp>
          <p:nvSpPr>
            <p:cNvPr id="3072" name="Rectangle 3071">
              <a:extLst>
                <a:ext uri="{FF2B5EF4-FFF2-40B4-BE49-F238E27FC236}">
                  <a16:creationId xmlns:a16="http://schemas.microsoft.com/office/drawing/2014/main" id="{AE006EB2-832D-99BF-FF6C-817F05A76530}"/>
                </a:ext>
              </a:extLst>
            </p:cNvPr>
            <p:cNvSpPr/>
            <p:nvPr/>
          </p:nvSpPr>
          <p:spPr>
            <a:xfrm>
              <a:off x="3133450" y="9018529"/>
              <a:ext cx="1704752" cy="5368804"/>
            </a:xfrm>
            <a:prstGeom prst="rect">
              <a:avLst/>
            </a:prstGeom>
            <a:noFill/>
            <a:ln w="34925" cap="flat">
              <a:solidFill>
                <a:schemeClr val="accent1">
                  <a:shade val="1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73" name="TextBox 3072">
              <a:extLst>
                <a:ext uri="{FF2B5EF4-FFF2-40B4-BE49-F238E27FC236}">
                  <a16:creationId xmlns:a16="http://schemas.microsoft.com/office/drawing/2014/main" id="{8182CC56-4183-C343-5BA0-C94B6A2CCB77}"/>
                </a:ext>
              </a:extLst>
            </p:cNvPr>
            <p:cNvSpPr txBox="1"/>
            <p:nvPr/>
          </p:nvSpPr>
          <p:spPr>
            <a:xfrm>
              <a:off x="3028078" y="9039838"/>
              <a:ext cx="1938427" cy="83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Bahnschrift SemiBold" panose="020B0502040204020203" pitchFamily="34" charset="0"/>
                </a:rPr>
                <a:t>API Gateways</a:t>
              </a:r>
            </a:p>
          </p:txBody>
        </p:sp>
        <p:cxnSp>
          <p:nvCxnSpPr>
            <p:cNvPr id="3075" name="Straight Arrow Connector 3074">
              <a:extLst>
                <a:ext uri="{FF2B5EF4-FFF2-40B4-BE49-F238E27FC236}">
                  <a16:creationId xmlns:a16="http://schemas.microsoft.com/office/drawing/2014/main" id="{8D24ED86-B204-EDDC-4207-94C1D2889496}"/>
                </a:ext>
              </a:extLst>
            </p:cNvPr>
            <p:cNvCxnSpPr>
              <a:cxnSpLocks/>
              <a:stCxn id="950" idx="3"/>
              <a:endCxn id="951" idx="2"/>
            </p:cNvCxnSpPr>
            <p:nvPr/>
          </p:nvCxnSpPr>
          <p:spPr>
            <a:xfrm>
              <a:off x="2564196" y="11761341"/>
              <a:ext cx="1038834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6" name="Straight Arrow Connector 3075">
              <a:extLst>
                <a:ext uri="{FF2B5EF4-FFF2-40B4-BE49-F238E27FC236}">
                  <a16:creationId xmlns:a16="http://schemas.microsoft.com/office/drawing/2014/main" id="{F4C67B17-C4F6-8E89-4C5D-B4EE5975C9CF}"/>
                </a:ext>
              </a:extLst>
            </p:cNvPr>
            <p:cNvCxnSpPr>
              <a:cxnSpLocks/>
              <a:endCxn id="952" idx="1"/>
            </p:cNvCxnSpPr>
            <p:nvPr/>
          </p:nvCxnSpPr>
          <p:spPr>
            <a:xfrm flipV="1">
              <a:off x="4349124" y="10075762"/>
              <a:ext cx="697433" cy="11491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7" name="Straight Arrow Connector 3076">
              <a:extLst>
                <a:ext uri="{FF2B5EF4-FFF2-40B4-BE49-F238E27FC236}">
                  <a16:creationId xmlns:a16="http://schemas.microsoft.com/office/drawing/2014/main" id="{BDC59930-3729-CC2F-9244-34E43C9841DF}"/>
                </a:ext>
              </a:extLst>
            </p:cNvPr>
            <p:cNvCxnSpPr>
              <a:cxnSpLocks/>
              <a:endCxn id="953" idx="1"/>
            </p:cNvCxnSpPr>
            <p:nvPr/>
          </p:nvCxnSpPr>
          <p:spPr>
            <a:xfrm flipV="1">
              <a:off x="4349124" y="11224871"/>
              <a:ext cx="697433" cy="5194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8" name="Straight Arrow Connector 3077">
              <a:extLst>
                <a:ext uri="{FF2B5EF4-FFF2-40B4-BE49-F238E27FC236}">
                  <a16:creationId xmlns:a16="http://schemas.microsoft.com/office/drawing/2014/main" id="{16DB0CE2-1E5B-D78A-439B-4C22DA4C3594}"/>
                </a:ext>
              </a:extLst>
            </p:cNvPr>
            <p:cNvCxnSpPr>
              <a:cxnSpLocks/>
              <a:endCxn id="954" idx="1"/>
            </p:cNvCxnSpPr>
            <p:nvPr/>
          </p:nvCxnSpPr>
          <p:spPr>
            <a:xfrm>
              <a:off x="4349124" y="12160511"/>
              <a:ext cx="697433" cy="2134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9" name="Straight Arrow Connector 3078">
              <a:extLst>
                <a:ext uri="{FF2B5EF4-FFF2-40B4-BE49-F238E27FC236}">
                  <a16:creationId xmlns:a16="http://schemas.microsoft.com/office/drawing/2014/main" id="{35F6793F-71FB-F0BE-3748-F6A098C004DC}"/>
                </a:ext>
              </a:extLst>
            </p:cNvPr>
            <p:cNvCxnSpPr>
              <a:cxnSpLocks/>
              <a:endCxn id="955" idx="1"/>
            </p:cNvCxnSpPr>
            <p:nvPr/>
          </p:nvCxnSpPr>
          <p:spPr>
            <a:xfrm>
              <a:off x="4349124" y="12738583"/>
              <a:ext cx="697433" cy="78450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80" name="Picture 3079">
              <a:extLst>
                <a:ext uri="{FF2B5EF4-FFF2-40B4-BE49-F238E27FC236}">
                  <a16:creationId xmlns:a16="http://schemas.microsoft.com/office/drawing/2014/main" id="{E60743DA-45B1-A222-3DF0-856BC7EE6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0825" y="9452636"/>
              <a:ext cx="987729" cy="987729"/>
            </a:xfrm>
            <a:prstGeom prst="rect">
              <a:avLst/>
            </a:prstGeom>
          </p:spPr>
        </p:pic>
        <p:pic>
          <p:nvPicPr>
            <p:cNvPr id="3081" name="Picture 3080">
              <a:extLst>
                <a:ext uri="{FF2B5EF4-FFF2-40B4-BE49-F238E27FC236}">
                  <a16:creationId xmlns:a16="http://schemas.microsoft.com/office/drawing/2014/main" id="{E49D1E6B-18A0-5CEB-7601-84B936A1F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0825" y="10639907"/>
              <a:ext cx="987729" cy="987729"/>
            </a:xfrm>
            <a:prstGeom prst="rect">
              <a:avLst/>
            </a:prstGeom>
          </p:spPr>
        </p:pic>
        <p:pic>
          <p:nvPicPr>
            <p:cNvPr id="3082" name="Picture 3081">
              <a:extLst>
                <a:ext uri="{FF2B5EF4-FFF2-40B4-BE49-F238E27FC236}">
                  <a16:creationId xmlns:a16="http://schemas.microsoft.com/office/drawing/2014/main" id="{28871E01-9BA2-42A9-6EDF-1EDA10001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0825" y="11827178"/>
              <a:ext cx="987729" cy="987729"/>
            </a:xfrm>
            <a:prstGeom prst="rect">
              <a:avLst/>
            </a:prstGeom>
          </p:spPr>
        </p:pic>
        <p:pic>
          <p:nvPicPr>
            <p:cNvPr id="3083" name="Picture 3082">
              <a:extLst>
                <a:ext uri="{FF2B5EF4-FFF2-40B4-BE49-F238E27FC236}">
                  <a16:creationId xmlns:a16="http://schemas.microsoft.com/office/drawing/2014/main" id="{09B390A2-0C10-90E8-12F8-A7144DC89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0825" y="13014448"/>
              <a:ext cx="987729" cy="987729"/>
            </a:xfrm>
            <a:prstGeom prst="rect">
              <a:avLst/>
            </a:prstGeom>
          </p:spPr>
        </p:pic>
        <p:cxnSp>
          <p:nvCxnSpPr>
            <p:cNvPr id="3084" name="Straight Arrow Connector 3083">
              <a:extLst>
                <a:ext uri="{FF2B5EF4-FFF2-40B4-BE49-F238E27FC236}">
                  <a16:creationId xmlns:a16="http://schemas.microsoft.com/office/drawing/2014/main" id="{6851572C-9FF4-E1A3-CBA3-F3D9E1AC160D}"/>
                </a:ext>
              </a:extLst>
            </p:cNvPr>
            <p:cNvCxnSpPr>
              <a:cxnSpLocks/>
              <a:stCxn id="952" idx="3"/>
            </p:cNvCxnSpPr>
            <p:nvPr/>
          </p:nvCxnSpPr>
          <p:spPr>
            <a:xfrm>
              <a:off x="6782760" y="10075762"/>
              <a:ext cx="69743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5" name="Straight Arrow Connector 3084">
              <a:extLst>
                <a:ext uri="{FF2B5EF4-FFF2-40B4-BE49-F238E27FC236}">
                  <a16:creationId xmlns:a16="http://schemas.microsoft.com/office/drawing/2014/main" id="{A042113B-2850-8293-B080-7B5C025ED3BB}"/>
                </a:ext>
              </a:extLst>
            </p:cNvPr>
            <p:cNvCxnSpPr>
              <a:cxnSpLocks/>
              <a:stCxn id="953" idx="3"/>
            </p:cNvCxnSpPr>
            <p:nvPr/>
          </p:nvCxnSpPr>
          <p:spPr>
            <a:xfrm>
              <a:off x="6782760" y="11224871"/>
              <a:ext cx="69743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6" name="Straight Arrow Connector 3085">
              <a:extLst>
                <a:ext uri="{FF2B5EF4-FFF2-40B4-BE49-F238E27FC236}">
                  <a16:creationId xmlns:a16="http://schemas.microsoft.com/office/drawing/2014/main" id="{E6B16ABE-371E-606F-E1C7-10ECD009E409}"/>
                </a:ext>
              </a:extLst>
            </p:cNvPr>
            <p:cNvCxnSpPr>
              <a:cxnSpLocks/>
              <a:stCxn id="954" idx="3"/>
            </p:cNvCxnSpPr>
            <p:nvPr/>
          </p:nvCxnSpPr>
          <p:spPr>
            <a:xfrm>
              <a:off x="6782760" y="12373980"/>
              <a:ext cx="67610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7" name="Straight Arrow Connector 3086">
              <a:extLst>
                <a:ext uri="{FF2B5EF4-FFF2-40B4-BE49-F238E27FC236}">
                  <a16:creationId xmlns:a16="http://schemas.microsoft.com/office/drawing/2014/main" id="{2A573665-16E8-A7FC-B57B-27F2DD513C42}"/>
                </a:ext>
              </a:extLst>
            </p:cNvPr>
            <p:cNvCxnSpPr>
              <a:cxnSpLocks/>
              <a:stCxn id="955" idx="3"/>
              <a:endCxn id="3083" idx="1"/>
            </p:cNvCxnSpPr>
            <p:nvPr/>
          </p:nvCxnSpPr>
          <p:spPr>
            <a:xfrm flipV="1">
              <a:off x="6782760" y="13508313"/>
              <a:ext cx="678065" cy="147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88" name="Picture 3087">
              <a:extLst>
                <a:ext uri="{FF2B5EF4-FFF2-40B4-BE49-F238E27FC236}">
                  <a16:creationId xmlns:a16="http://schemas.microsoft.com/office/drawing/2014/main" id="{E8262C75-C886-D521-6D65-889CEE719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7175" y="9960060"/>
              <a:ext cx="609524" cy="609524"/>
            </a:xfrm>
            <a:prstGeom prst="rect">
              <a:avLst/>
            </a:prstGeom>
          </p:spPr>
        </p:pic>
        <p:pic>
          <p:nvPicPr>
            <p:cNvPr id="3089" name="Picture 3088">
              <a:extLst>
                <a:ext uri="{FF2B5EF4-FFF2-40B4-BE49-F238E27FC236}">
                  <a16:creationId xmlns:a16="http://schemas.microsoft.com/office/drawing/2014/main" id="{F8E2ADF5-C922-CDFF-EC20-CE5FF4EAB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3792" y="11179321"/>
              <a:ext cx="609524" cy="609524"/>
            </a:xfrm>
            <a:prstGeom prst="rect">
              <a:avLst/>
            </a:prstGeom>
          </p:spPr>
        </p:pic>
        <p:pic>
          <p:nvPicPr>
            <p:cNvPr id="3090" name="Picture 3089">
              <a:extLst>
                <a:ext uri="{FF2B5EF4-FFF2-40B4-BE49-F238E27FC236}">
                  <a16:creationId xmlns:a16="http://schemas.microsoft.com/office/drawing/2014/main" id="{1FAB00C1-1717-9355-F3FD-0E8006987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052" y="12373980"/>
              <a:ext cx="609524" cy="609524"/>
            </a:xfrm>
            <a:prstGeom prst="rect">
              <a:avLst/>
            </a:prstGeom>
          </p:spPr>
        </p:pic>
        <p:pic>
          <p:nvPicPr>
            <p:cNvPr id="3091" name="Picture 3090">
              <a:extLst>
                <a:ext uri="{FF2B5EF4-FFF2-40B4-BE49-F238E27FC236}">
                  <a16:creationId xmlns:a16="http://schemas.microsoft.com/office/drawing/2014/main" id="{046B0183-B347-129C-D973-68277901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052" y="13592194"/>
              <a:ext cx="609524" cy="609524"/>
            </a:xfrm>
            <a:prstGeom prst="rect">
              <a:avLst/>
            </a:prstGeom>
          </p:spPr>
        </p:pic>
        <p:sp>
          <p:nvSpPr>
            <p:cNvPr id="3092" name="Cylinder 3091">
              <a:extLst>
                <a:ext uri="{FF2B5EF4-FFF2-40B4-BE49-F238E27FC236}">
                  <a16:creationId xmlns:a16="http://schemas.microsoft.com/office/drawing/2014/main" id="{5C559348-C848-AFF9-78AA-CD1FE897EE9C}"/>
                </a:ext>
              </a:extLst>
            </p:cNvPr>
            <p:cNvSpPr/>
            <p:nvPr/>
          </p:nvSpPr>
          <p:spPr>
            <a:xfrm rot="10800000">
              <a:off x="9392801" y="10130771"/>
              <a:ext cx="888467" cy="3316147"/>
            </a:xfrm>
            <a:prstGeom prst="can">
              <a:avLst>
                <a:gd name="adj" fmla="val 52358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93" name="TextBox 3092">
              <a:extLst>
                <a:ext uri="{FF2B5EF4-FFF2-40B4-BE49-F238E27FC236}">
                  <a16:creationId xmlns:a16="http://schemas.microsoft.com/office/drawing/2014/main" id="{E4072F8B-8082-4357-C947-980072EFAC30}"/>
                </a:ext>
              </a:extLst>
            </p:cNvPr>
            <p:cNvSpPr txBox="1"/>
            <p:nvPr/>
          </p:nvSpPr>
          <p:spPr>
            <a:xfrm rot="5400000">
              <a:off x="8618850" y="11318979"/>
              <a:ext cx="2436369" cy="51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Bahnschrift SemiBold" panose="020B0502040204020203" pitchFamily="34" charset="0"/>
                </a:rPr>
                <a:t>RabbitMQ</a:t>
              </a:r>
            </a:p>
          </p:txBody>
        </p:sp>
        <p:cxnSp>
          <p:nvCxnSpPr>
            <p:cNvPr id="3094" name="Straight Arrow Connector 3093">
              <a:extLst>
                <a:ext uri="{FF2B5EF4-FFF2-40B4-BE49-F238E27FC236}">
                  <a16:creationId xmlns:a16="http://schemas.microsoft.com/office/drawing/2014/main" id="{027CDB6A-7E03-3F13-365F-06F12AD8AF78}"/>
                </a:ext>
              </a:extLst>
            </p:cNvPr>
            <p:cNvCxnSpPr>
              <a:cxnSpLocks/>
            </p:cNvCxnSpPr>
            <p:nvPr/>
          </p:nvCxnSpPr>
          <p:spPr>
            <a:xfrm>
              <a:off x="8567191" y="10604540"/>
              <a:ext cx="825609" cy="4377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5" name="Straight Arrow Connector 3094">
              <a:extLst>
                <a:ext uri="{FF2B5EF4-FFF2-40B4-BE49-F238E27FC236}">
                  <a16:creationId xmlns:a16="http://schemas.microsoft.com/office/drawing/2014/main" id="{BF4F2295-07DB-6EB4-EC2A-9359931C2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51109" y="12321042"/>
              <a:ext cx="741691" cy="7273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96" name="Picture 3095">
              <a:extLst>
                <a:ext uri="{FF2B5EF4-FFF2-40B4-BE49-F238E27FC236}">
                  <a16:creationId xmlns:a16="http://schemas.microsoft.com/office/drawing/2014/main" id="{0706943E-3EB5-275E-F346-1FBF627CC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0886" y="13515701"/>
              <a:ext cx="832826" cy="832826"/>
            </a:xfrm>
            <a:prstGeom prst="rect">
              <a:avLst/>
            </a:prstGeom>
          </p:spPr>
        </p:pic>
        <p:pic>
          <p:nvPicPr>
            <p:cNvPr id="3097" name="Picture 3096">
              <a:extLst>
                <a:ext uri="{FF2B5EF4-FFF2-40B4-BE49-F238E27FC236}">
                  <a16:creationId xmlns:a16="http://schemas.microsoft.com/office/drawing/2014/main" id="{1C991387-B332-F062-8FAF-0BF5E6E99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07243" y="8954060"/>
              <a:ext cx="1291442" cy="845491"/>
            </a:xfrm>
            <a:prstGeom prst="rect">
              <a:avLst/>
            </a:prstGeom>
          </p:spPr>
        </p:pic>
        <p:pic>
          <p:nvPicPr>
            <p:cNvPr id="3098" name="Picture 3097">
              <a:extLst>
                <a:ext uri="{FF2B5EF4-FFF2-40B4-BE49-F238E27FC236}">
                  <a16:creationId xmlns:a16="http://schemas.microsoft.com/office/drawing/2014/main" id="{37E27F33-A5DF-7E20-40CE-E396371AE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9715" y="13313188"/>
              <a:ext cx="1580380" cy="888530"/>
            </a:xfrm>
            <a:prstGeom prst="rect">
              <a:avLst/>
            </a:prstGeom>
          </p:spPr>
        </p:pic>
        <p:pic>
          <p:nvPicPr>
            <p:cNvPr id="3099" name="Picture 3098">
              <a:extLst>
                <a:ext uri="{FF2B5EF4-FFF2-40B4-BE49-F238E27FC236}">
                  <a16:creationId xmlns:a16="http://schemas.microsoft.com/office/drawing/2014/main" id="{3708D395-DDDD-E760-AEBB-BEE942C3A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58902" y="10613543"/>
              <a:ext cx="760882" cy="804900"/>
            </a:xfrm>
            <a:prstGeom prst="rect">
              <a:avLst/>
            </a:prstGeom>
          </p:spPr>
        </p:pic>
        <p:pic>
          <p:nvPicPr>
            <p:cNvPr id="3100" name="Picture 3099">
              <a:extLst>
                <a:ext uri="{FF2B5EF4-FFF2-40B4-BE49-F238E27FC236}">
                  <a16:creationId xmlns:a16="http://schemas.microsoft.com/office/drawing/2014/main" id="{E49B1514-2E49-1137-94F0-CEA67B50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07040" y="11733051"/>
              <a:ext cx="954107" cy="954107"/>
            </a:xfrm>
            <a:prstGeom prst="rect">
              <a:avLst/>
            </a:prstGeom>
          </p:spPr>
        </p:pic>
        <p:pic>
          <p:nvPicPr>
            <p:cNvPr id="3101" name="Picture 3100">
              <a:extLst>
                <a:ext uri="{FF2B5EF4-FFF2-40B4-BE49-F238E27FC236}">
                  <a16:creationId xmlns:a16="http://schemas.microsoft.com/office/drawing/2014/main" id="{5BC182CB-3958-3667-0DD8-93F60CAD9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003236" y="13600008"/>
              <a:ext cx="1216548" cy="812160"/>
            </a:xfrm>
            <a:prstGeom prst="rect">
              <a:avLst/>
            </a:prstGeom>
          </p:spPr>
        </p:pic>
        <p:cxnSp>
          <p:nvCxnSpPr>
            <p:cNvPr id="3102" name="Straight Arrow Connector 3101">
              <a:extLst>
                <a:ext uri="{FF2B5EF4-FFF2-40B4-BE49-F238E27FC236}">
                  <a16:creationId xmlns:a16="http://schemas.microsoft.com/office/drawing/2014/main" id="{40511CC4-D4AE-7A90-BB5D-7D550406FCD8}"/>
                </a:ext>
              </a:extLst>
            </p:cNvPr>
            <p:cNvCxnSpPr>
              <a:cxnSpLocks/>
              <a:stCxn id="953" idx="2"/>
              <a:endCxn id="954" idx="0"/>
            </p:cNvCxnSpPr>
            <p:nvPr/>
          </p:nvCxnSpPr>
          <p:spPr>
            <a:xfrm>
              <a:off x="5914659" y="11589474"/>
              <a:ext cx="0" cy="4199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00226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71288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2164543"/>
            <a:ext cx="4444500" cy="2314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KẾT LUẬN VÀ HƯỚNG PHÁT TRIỂN</a:t>
            </a:r>
            <a:endParaRPr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87232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6" name="Google Shape;706;p35">
            <a:extLst>
              <a:ext uri="{FF2B5EF4-FFF2-40B4-BE49-F238E27FC236}">
                <a16:creationId xmlns:a16="http://schemas.microsoft.com/office/drawing/2014/main" id="{29298701-6B5C-E1C6-C1ED-95D1679832BD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+mj-lt"/>
              </a:rPr>
              <a:t>CẤU TRÚC 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1488714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/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930" name="Google Shape;930;p40">
            <a:hlinkClick r:id="rId3" action="ppaction://hlinksldjump"/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grpSp>
        <p:nvGrpSpPr>
          <p:cNvPr id="931" name="Google Shape;931;p40"/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</p:grpSp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93CE3170-9F2C-7A1C-1662-36C72F146B92}"/>
              </a:ext>
            </a:extLst>
          </p:cNvPr>
          <p:cNvSpPr txBox="1">
            <a:spLocks/>
          </p:cNvSpPr>
          <p:nvPr/>
        </p:nvSpPr>
        <p:spPr>
          <a:xfrm>
            <a:off x="213394" y="217825"/>
            <a:ext cx="180278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KẾT LUẬN</a:t>
            </a:r>
            <a:endParaRPr lang="vi-VN" sz="1600" b="1"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E0F4B-99EA-168B-EC49-617AF637C4FF}"/>
              </a:ext>
            </a:extLst>
          </p:cNvPr>
          <p:cNvSpPr txBox="1"/>
          <p:nvPr/>
        </p:nvSpPr>
        <p:spPr>
          <a:xfrm>
            <a:off x="866554" y="794479"/>
            <a:ext cx="7509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Segoe UI Variable Small Semibol" pitchFamily="2" charset="0"/>
                <a:cs typeface="Times New Roman" panose="02020603050405020304" pitchFamily="18" charset="0"/>
              </a:rPr>
              <a:t>Kết quả đạt được:</a:t>
            </a:r>
          </a:p>
          <a:p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+ Các chức năng cơ bản của website thương mại điện tử: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Đăng nhập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Đăng ký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Xem sản phẩm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Đặt hàng</a:t>
            </a:r>
          </a:p>
        </p:txBody>
      </p:sp>
    </p:spTree>
    <p:extLst>
      <p:ext uri="{BB962C8B-B14F-4D97-AF65-F5344CB8AC3E}">
        <p14:creationId xmlns:p14="http://schemas.microsoft.com/office/powerpoint/2010/main" val="338717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/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930" name="Google Shape;930;p40">
            <a:hlinkClick r:id="rId3" action="ppaction://hlinksldjump"/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grpSp>
        <p:nvGrpSpPr>
          <p:cNvPr id="931" name="Google Shape;931;p40"/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</p:grpSp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93CE3170-9F2C-7A1C-1662-36C72F146B92}"/>
              </a:ext>
            </a:extLst>
          </p:cNvPr>
          <p:cNvSpPr txBox="1">
            <a:spLocks/>
          </p:cNvSpPr>
          <p:nvPr/>
        </p:nvSpPr>
        <p:spPr>
          <a:xfrm>
            <a:off x="213393" y="217825"/>
            <a:ext cx="281461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HƯỚNG PHÁT TRIỂN</a:t>
            </a:r>
            <a:endParaRPr lang="vi-VN" sz="1600" b="1"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E0F4B-99EA-168B-EC49-617AF637C4FF}"/>
              </a:ext>
            </a:extLst>
          </p:cNvPr>
          <p:cNvSpPr txBox="1"/>
          <p:nvPr/>
        </p:nvSpPr>
        <p:spPr>
          <a:xfrm>
            <a:off x="866554" y="794479"/>
            <a:ext cx="750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+ Gắn API vào giao diện</a:t>
            </a:r>
          </a:p>
          <a:p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+ Tối ưu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18863187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3">
            <a:hlinkClick r:id="rId3" action="ppaction://hlinksldjump"/>
          </p:cNvPr>
          <p:cNvSpPr/>
          <p:nvPr/>
        </p:nvSpPr>
        <p:spPr>
          <a:xfrm>
            <a:off x="5859896" y="330889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3">
            <a:hlinkClick r:id="rId3" action="ppaction://hlinksldjump"/>
          </p:cNvPr>
          <p:cNvSpPr/>
          <p:nvPr/>
        </p:nvSpPr>
        <p:spPr>
          <a:xfrm>
            <a:off x="5947562" y="420122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33"/>
          <p:cNvGrpSpPr/>
          <p:nvPr/>
        </p:nvGrpSpPr>
        <p:grpSpPr>
          <a:xfrm>
            <a:off x="635421" y="330852"/>
            <a:ext cx="807300" cy="357900"/>
            <a:chOff x="635421" y="421700"/>
            <a:chExt cx="807300" cy="357900"/>
          </a:xfrm>
        </p:grpSpPr>
        <p:sp>
          <p:nvSpPr>
            <p:cNvPr id="681" name="Google Shape;681;p3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Freeform: Shape 859">
            <a:extLst>
              <a:ext uri="{FF2B5EF4-FFF2-40B4-BE49-F238E27FC236}">
                <a16:creationId xmlns:a16="http://schemas.microsoft.com/office/drawing/2014/main" id="{75D79EE0-6ED9-2EEE-BB6F-F15C56136562}"/>
              </a:ext>
            </a:extLst>
          </p:cNvPr>
          <p:cNvSpPr/>
          <p:nvPr/>
        </p:nvSpPr>
        <p:spPr>
          <a:xfrm>
            <a:off x="824901" y="4368256"/>
            <a:ext cx="6017990" cy="4952"/>
          </a:xfrm>
          <a:custGeom>
            <a:avLst/>
            <a:gdLst>
              <a:gd name="connsiteX0" fmla="*/ 6017990 w 6017990"/>
              <a:gd name="connsiteY0" fmla="*/ 2476 h 4952"/>
              <a:gd name="connsiteX1" fmla="*/ 3009138 w 6017990"/>
              <a:gd name="connsiteY1" fmla="*/ 4953 h 4952"/>
              <a:gd name="connsiteX2" fmla="*/ 0 w 6017990"/>
              <a:gd name="connsiteY2" fmla="*/ 2476 h 4952"/>
              <a:gd name="connsiteX3" fmla="*/ 3009138 w 6017990"/>
              <a:gd name="connsiteY3" fmla="*/ 0 h 4952"/>
              <a:gd name="connsiteX4" fmla="*/ 6017990 w 6017990"/>
              <a:gd name="connsiteY4" fmla="*/ 2476 h 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990" h="4952">
                <a:moveTo>
                  <a:pt x="6017990" y="2476"/>
                </a:moveTo>
                <a:cubicBezTo>
                  <a:pt x="6017990" y="3810"/>
                  <a:pt x="4670774" y="4953"/>
                  <a:pt x="3009138" y="4953"/>
                </a:cubicBezTo>
                <a:cubicBezTo>
                  <a:pt x="1347502" y="4953"/>
                  <a:pt x="0" y="3810"/>
                  <a:pt x="0" y="2476"/>
                </a:cubicBezTo>
                <a:cubicBezTo>
                  <a:pt x="0" y="1143"/>
                  <a:pt x="1347026" y="0"/>
                  <a:pt x="3009138" y="0"/>
                </a:cubicBezTo>
                <a:cubicBezTo>
                  <a:pt x="4671250" y="0"/>
                  <a:pt x="6017990" y="1048"/>
                  <a:pt x="6017990" y="2476"/>
                </a:cubicBez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vi-VN"/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60DDA322-EB48-04FD-4352-2768ABAC99EF}"/>
              </a:ext>
            </a:extLst>
          </p:cNvPr>
          <p:cNvSpPr txBox="1"/>
          <p:nvPr/>
        </p:nvSpPr>
        <p:spPr>
          <a:xfrm>
            <a:off x="355600" y="2011257"/>
            <a:ext cx="5862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XIN CẢM ƠN</a:t>
            </a:r>
            <a:r>
              <a:rPr lang="en-US" sz="3000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 QUÝ</a:t>
            </a:r>
            <a:r>
              <a:rPr lang="vi-VN" sz="3000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 THẦY</a:t>
            </a:r>
            <a:r>
              <a:rPr lang="en-US" sz="3000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, CÔ </a:t>
            </a:r>
            <a:r>
              <a:rPr lang="vi-VN" sz="3000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ĐÃ CHÚ Ý LẮNG NGHE!</a:t>
            </a:r>
            <a:endParaRPr lang="vi-VN" sz="3000">
              <a:solidFill>
                <a:schemeClr val="bg2"/>
              </a:solidFill>
              <a:latin typeface="Segoe UI Variable Small Semibol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C5D54-6931-F1EC-8573-4C9F439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648" y="1285571"/>
            <a:ext cx="2231815" cy="22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3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5"/>
          <p:cNvSpPr txBox="1">
            <a:spLocks noGrp="1"/>
          </p:cNvSpPr>
          <p:nvPr>
            <p:ph type="title"/>
          </p:nvPr>
        </p:nvSpPr>
        <p:spPr>
          <a:xfrm>
            <a:off x="720000" y="693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Segoe UI Variable Small Semibol" pitchFamily="2" charset="0"/>
                <a:cs typeface="Times New Roman" panose="02020603050405020304" pitchFamily="18" charset="0"/>
              </a:rPr>
              <a:t>NỘI DUNG </a:t>
            </a:r>
            <a:r>
              <a:rPr lang="vi-VN" b="1">
                <a:latin typeface="Segoe UI Variable Small Semibol" pitchFamily="2" charset="0"/>
                <a:cs typeface="Times New Roman" panose="02020603050405020304" pitchFamily="18" charset="0"/>
              </a:rPr>
              <a:t>THUYẾT TRÌNH</a:t>
            </a:r>
          </a:p>
        </p:txBody>
      </p:sp>
      <p:sp>
        <p:nvSpPr>
          <p:cNvPr id="709" name="Google Shape;709;p35"/>
          <p:cNvSpPr txBox="1">
            <a:spLocks noGrp="1"/>
          </p:cNvSpPr>
          <p:nvPr>
            <p:ph type="title" idx="3"/>
          </p:nvPr>
        </p:nvSpPr>
        <p:spPr>
          <a:xfrm>
            <a:off x="5687246" y="1664112"/>
            <a:ext cx="2736750" cy="1015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QUY TRÌNH QUẢN LÝ DỰ ÁN</a:t>
            </a:r>
            <a:endParaRPr lang="vi-VN">
              <a:solidFill>
                <a:schemeClr val="bg2"/>
              </a:solidFill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711" name="Google Shape;711;p35"/>
          <p:cNvSpPr txBox="1">
            <a:spLocks noGrp="1"/>
          </p:cNvSpPr>
          <p:nvPr>
            <p:ph type="title" idx="5"/>
          </p:nvPr>
        </p:nvSpPr>
        <p:spPr>
          <a:xfrm>
            <a:off x="1644251" y="280329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THỰC NGHIỆM</a:t>
            </a:r>
            <a:endParaRPr lang="vi-VN">
              <a:solidFill>
                <a:schemeClr val="bg2"/>
              </a:solidFill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713" name="Google Shape;713;p35"/>
          <p:cNvSpPr txBox="1">
            <a:spLocks noGrp="1"/>
          </p:cNvSpPr>
          <p:nvPr>
            <p:ph type="title" idx="7"/>
          </p:nvPr>
        </p:nvSpPr>
        <p:spPr>
          <a:xfrm>
            <a:off x="5687246" y="2813571"/>
            <a:ext cx="2557800" cy="1239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KẾT LUÂN VÀ HƯỚNG PHÁT TRIỂN</a:t>
            </a:r>
            <a:endParaRPr lang="vi-VN">
              <a:solidFill>
                <a:schemeClr val="bg2"/>
              </a:solidFill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 idx="13"/>
          </p:nvPr>
        </p:nvSpPr>
        <p:spPr>
          <a:xfrm>
            <a:off x="4740900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 Variable Small Semibol" pitchFamily="2" charset="0"/>
              </a:rPr>
              <a:t>02</a:t>
            </a:r>
            <a:endParaRPr>
              <a:latin typeface="Segoe UI Variable Small Semibol" pitchFamily="2" charset="0"/>
            </a:endParaRPr>
          </a:p>
        </p:txBody>
      </p:sp>
      <p:sp>
        <p:nvSpPr>
          <p:cNvPr id="716" name="Google Shape;716;p35"/>
          <p:cNvSpPr txBox="1">
            <a:spLocks noGrp="1"/>
          </p:cNvSpPr>
          <p:nvPr>
            <p:ph type="title" idx="14"/>
          </p:nvPr>
        </p:nvSpPr>
        <p:spPr>
          <a:xfrm>
            <a:off x="720002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 Variable Small Semibol" pitchFamily="2" charset="0"/>
              </a:rPr>
              <a:t>03</a:t>
            </a:r>
            <a:endParaRPr>
              <a:latin typeface="Segoe UI Variable Small Semibol" pitchFamily="2" charset="0"/>
            </a:endParaRPr>
          </a:p>
        </p:txBody>
      </p:sp>
      <p:sp>
        <p:nvSpPr>
          <p:cNvPr id="717" name="Google Shape;717;p35"/>
          <p:cNvSpPr txBox="1">
            <a:spLocks noGrp="1"/>
          </p:cNvSpPr>
          <p:nvPr>
            <p:ph type="title" idx="15"/>
          </p:nvPr>
        </p:nvSpPr>
        <p:spPr>
          <a:xfrm>
            <a:off x="4740900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 Variable Small Semibol" pitchFamily="2" charset="0"/>
              </a:rPr>
              <a:t>04</a:t>
            </a:r>
            <a:endParaRPr>
              <a:latin typeface="Segoe UI Variable Small Semibol" pitchFamily="2" charset="0"/>
            </a:endParaRPr>
          </a:p>
        </p:txBody>
      </p:sp>
      <p:sp>
        <p:nvSpPr>
          <p:cNvPr id="718" name="Google Shape;718;p35"/>
          <p:cNvSpPr txBox="1">
            <a:spLocks noGrp="1"/>
          </p:cNvSpPr>
          <p:nvPr>
            <p:ph type="title" idx="9"/>
          </p:nvPr>
        </p:nvSpPr>
        <p:spPr>
          <a:xfrm>
            <a:off x="720002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 Variable Small Semibol" pitchFamily="2" charset="0"/>
              </a:rPr>
              <a:t>01</a:t>
            </a:r>
            <a:endParaRPr>
              <a:latin typeface="Segoe UI Variable Small Semibol" pitchFamily="2" charset="0"/>
            </a:endParaRPr>
          </a:p>
        </p:txBody>
      </p:sp>
      <p:sp>
        <p:nvSpPr>
          <p:cNvPr id="726" name="Google Shape;726;p35">
            <a:hlinkClick r:id="rId3" action="ppaction://hlinksldjump"/>
          </p:cNvPr>
          <p:cNvSpPr/>
          <p:nvPr/>
        </p:nvSpPr>
        <p:spPr>
          <a:xfrm>
            <a:off x="8066096" y="332090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727" name="Google Shape;727;p35">
            <a:hlinkClick r:id="rId3" action="ppaction://hlinksldjump"/>
          </p:cNvPr>
          <p:cNvSpPr/>
          <p:nvPr/>
        </p:nvSpPr>
        <p:spPr>
          <a:xfrm>
            <a:off x="8153787" y="42133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grpSp>
        <p:nvGrpSpPr>
          <p:cNvPr id="728" name="Google Shape;728;p35"/>
          <p:cNvGrpSpPr/>
          <p:nvPr/>
        </p:nvGrpSpPr>
        <p:grpSpPr>
          <a:xfrm>
            <a:off x="719996" y="332052"/>
            <a:ext cx="807300" cy="357900"/>
            <a:chOff x="635421" y="421700"/>
            <a:chExt cx="807300" cy="357900"/>
          </a:xfrm>
        </p:grpSpPr>
        <p:sp>
          <p:nvSpPr>
            <p:cNvPr id="729" name="Google Shape;729;p35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730" name="Google Shape;730;p35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731" name="Google Shape;731;p35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732" name="Google Shape;732;p35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BBC6EF2-3055-3514-D4B2-047AA7E97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019" y="4052831"/>
            <a:ext cx="853469" cy="853469"/>
          </a:xfrm>
          <a:prstGeom prst="rect">
            <a:avLst/>
          </a:prstGeom>
        </p:spPr>
      </p:pic>
      <p:sp>
        <p:nvSpPr>
          <p:cNvPr id="26" name="Google Shape;711;p35">
            <a:extLst>
              <a:ext uri="{FF2B5EF4-FFF2-40B4-BE49-F238E27FC236}">
                <a16:creationId xmlns:a16="http://schemas.microsoft.com/office/drawing/2014/main" id="{5358100B-F8C2-053D-48DD-335C34F6C58E}"/>
              </a:ext>
            </a:extLst>
          </p:cNvPr>
          <p:cNvSpPr txBox="1">
            <a:spLocks/>
          </p:cNvSpPr>
          <p:nvPr/>
        </p:nvSpPr>
        <p:spPr>
          <a:xfrm>
            <a:off x="1651635" y="1688230"/>
            <a:ext cx="2557800" cy="86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>
                <a:solidFill>
                  <a:schemeClr val="bg2"/>
                </a:solidFill>
                <a:latin typeface="Segoe UI Variable Small Semibol" pitchFamily="2" charset="0"/>
              </a:rPr>
              <a:t>CÔNG NGHỆ SỬ DỤNG</a:t>
            </a:r>
            <a:endParaRPr lang="vi-VN">
              <a:solidFill>
                <a:schemeClr val="bg2"/>
              </a:solidFill>
              <a:latin typeface="Segoe UI Variable Small Semibol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2476962"/>
            <a:ext cx="4444500" cy="1668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 Variable Small Semibol" pitchFamily="2" charset="0"/>
              </a:rPr>
              <a:t>CÔNG NGHỆ SỬ DỤNG</a:t>
            </a:r>
            <a:endParaRPr>
              <a:latin typeface="Segoe UI Variable Small Semibol" pitchFamily="2" charset="0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 Variable Small Semibol" pitchFamily="2" charset="0"/>
              </a:rPr>
              <a:t>1</a:t>
            </a:r>
            <a:endParaRPr>
              <a:latin typeface="Segoe UI Variable Small Semibol" pitchFamily="2" charset="0"/>
            </a:endParaRPr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/>
          <p:cNvSpPr txBox="1">
            <a:spLocks noGrp="1"/>
          </p:cNvSpPr>
          <p:nvPr>
            <p:ph type="title"/>
          </p:nvPr>
        </p:nvSpPr>
        <p:spPr>
          <a:xfrm>
            <a:off x="719996" y="2551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CÔNG NGHỆ SỬ DỤNG</a:t>
            </a:r>
            <a:endParaRPr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855" name="Google Shape;855;p38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856" name="Google Shape;856;p38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grpSp>
        <p:nvGrpSpPr>
          <p:cNvPr id="857" name="Google Shape;857;p38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858" name="Google Shape;858;p38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</p:grpSp>
      <p:pic>
        <p:nvPicPr>
          <p:cNvPr id="812" name="Picture 811">
            <a:extLst>
              <a:ext uri="{FF2B5EF4-FFF2-40B4-BE49-F238E27FC236}">
                <a16:creationId xmlns:a16="http://schemas.microsoft.com/office/drawing/2014/main" id="{04FCD41E-AE8F-094B-DEA4-997277024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79" y="3922390"/>
            <a:ext cx="808351" cy="8083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BCDFC8-385A-3409-4854-484EC515028A}"/>
              </a:ext>
            </a:extLst>
          </p:cNvPr>
          <p:cNvSpPr txBox="1"/>
          <p:nvPr/>
        </p:nvSpPr>
        <p:spPr>
          <a:xfrm>
            <a:off x="1527296" y="1371600"/>
            <a:ext cx="4695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Variable Small Semibol" pitchFamily="2" charset="0"/>
              </a:rPr>
              <a:t>Kiến trúc Clean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Variable Small Semibol" pitchFamily="2" charset="0"/>
              </a:rPr>
              <a:t>Mô hình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Variable Small Semibol" pitchFamily="2" charset="0"/>
              </a:rPr>
              <a:t>NET Core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Variable Small Semibol" pitchFamily="2" charset="0"/>
              </a:rPr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Variable Small Semibol" pitchFamily="2" charset="0"/>
              </a:rPr>
              <a:t>Github Action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59858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1874983"/>
            <a:ext cx="4444500" cy="2314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QUY TRÌNH QUẢN LÝ </a:t>
            </a:r>
            <a:b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</a:b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DỰ ÁN</a:t>
            </a:r>
            <a:endParaRPr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75802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85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38;p36">
            <a:extLst>
              <a:ext uri="{FF2B5EF4-FFF2-40B4-BE49-F238E27FC236}">
                <a16:creationId xmlns:a16="http://schemas.microsoft.com/office/drawing/2014/main" id="{7DF70B06-C796-9220-34DC-1BDC79D33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722" y="657740"/>
            <a:ext cx="608855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Segoe UI Variable Small Semibol" pitchFamily="2" charset="0"/>
                <a:cs typeface="Times New Roman" panose="02020603050405020304" pitchFamily="18" charset="0"/>
              </a:rPr>
              <a:t>QUY TRÌNH QUẢN LÝ DỰ ÁN</a:t>
            </a:r>
            <a:endParaRPr sz="3200" b="1"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2B10794-B20D-2E02-AA81-4E1467C1B85B}"/>
              </a:ext>
            </a:extLst>
          </p:cNvPr>
          <p:cNvGrpSpPr/>
          <p:nvPr/>
        </p:nvGrpSpPr>
        <p:grpSpPr>
          <a:xfrm>
            <a:off x="1622600" y="323450"/>
            <a:ext cx="5898800" cy="357938"/>
            <a:chOff x="1622600" y="323450"/>
            <a:chExt cx="5898800" cy="357938"/>
          </a:xfrm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56AD3ED1-0630-B16B-9F9C-359C9FA6F9F5}"/>
                </a:ext>
              </a:extLst>
            </p:cNvPr>
            <p:cNvGrpSpPr/>
            <p:nvPr/>
          </p:nvGrpSpPr>
          <p:grpSpPr>
            <a:xfrm>
              <a:off x="1622600" y="323450"/>
              <a:ext cx="5898800" cy="357938"/>
              <a:chOff x="911159" y="323450"/>
              <a:chExt cx="5898800" cy="357938"/>
            </a:xfrm>
          </p:grpSpPr>
          <p:sp>
            <p:nvSpPr>
              <p:cNvPr id="837" name="Google Shape;915;p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5C499B-951A-4B50-35EC-9A87B72742B6}"/>
                  </a:ext>
                </a:extLst>
              </p:cNvPr>
              <p:cNvSpPr/>
              <p:nvPr/>
            </p:nvSpPr>
            <p:spPr>
              <a:xfrm>
                <a:off x="6452059" y="323488"/>
                <a:ext cx="357900" cy="3579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 Variable Small Semibol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" name="Google Shape;917;p39">
                <a:extLst>
                  <a:ext uri="{FF2B5EF4-FFF2-40B4-BE49-F238E27FC236}">
                    <a16:creationId xmlns:a16="http://schemas.microsoft.com/office/drawing/2014/main" id="{AA4CCA34-110B-3F94-C9FF-28D2D5FAD3ED}"/>
                  </a:ext>
                </a:extLst>
              </p:cNvPr>
              <p:cNvGrpSpPr/>
              <p:nvPr/>
            </p:nvGrpSpPr>
            <p:grpSpPr>
              <a:xfrm>
                <a:off x="911159" y="323450"/>
                <a:ext cx="807300" cy="357900"/>
                <a:chOff x="635421" y="421700"/>
                <a:chExt cx="807300" cy="357900"/>
              </a:xfrm>
            </p:grpSpPr>
            <p:sp>
              <p:nvSpPr>
                <p:cNvPr id="839" name="Google Shape;918;p39">
                  <a:extLst>
                    <a:ext uri="{FF2B5EF4-FFF2-40B4-BE49-F238E27FC236}">
                      <a16:creationId xmlns:a16="http://schemas.microsoft.com/office/drawing/2014/main" id="{38D0B9B3-FCBF-1976-EE67-FC0C5767B49D}"/>
                    </a:ext>
                  </a:extLst>
                </p:cNvPr>
                <p:cNvSpPr/>
                <p:nvPr/>
              </p:nvSpPr>
              <p:spPr>
                <a:xfrm>
                  <a:off x="635421" y="421700"/>
                  <a:ext cx="807300" cy="357900"/>
                </a:xfrm>
                <a:prstGeom prst="roundRect">
                  <a:avLst>
                    <a:gd name="adj" fmla="val 2930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14313" dist="57150" dir="5400000" algn="bl" rotWithShape="0">
                    <a:schemeClr val="dk2">
                      <a:alpha val="13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Variable Small Semibol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" name="Google Shape;919;p39">
                  <a:extLst>
                    <a:ext uri="{FF2B5EF4-FFF2-40B4-BE49-F238E27FC236}">
                      <a16:creationId xmlns:a16="http://schemas.microsoft.com/office/drawing/2014/main" id="{386691D5-4950-EB75-1932-A3A5348BD199}"/>
                    </a:ext>
                  </a:extLst>
                </p:cNvPr>
                <p:cNvSpPr/>
                <p:nvPr/>
              </p:nvSpPr>
              <p:spPr>
                <a:xfrm flipH="1">
                  <a:off x="742562" y="518354"/>
                  <a:ext cx="164679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349" extrusionOk="0">
                      <a:moveTo>
                        <a:pt x="174" y="1"/>
                      </a:moveTo>
                      <a:cubicBezTo>
                        <a:pt x="87" y="1"/>
                        <a:pt x="0" y="88"/>
                        <a:pt x="0" y="175"/>
                      </a:cubicBezTo>
                      <a:cubicBezTo>
                        <a:pt x="0" y="276"/>
                        <a:pt x="87" y="348"/>
                        <a:pt x="174" y="348"/>
                      </a:cubicBezTo>
                      <a:cubicBezTo>
                        <a:pt x="276" y="348"/>
                        <a:pt x="348" y="276"/>
                        <a:pt x="348" y="175"/>
                      </a:cubicBezTo>
                      <a:cubicBezTo>
                        <a:pt x="348" y="88"/>
                        <a:pt x="27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Variable Small Semibol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" name="Google Shape;920;p39">
                  <a:extLst>
                    <a:ext uri="{FF2B5EF4-FFF2-40B4-BE49-F238E27FC236}">
                      <a16:creationId xmlns:a16="http://schemas.microsoft.com/office/drawing/2014/main" id="{AEA1140C-A552-58D4-92C4-CAE318542683}"/>
                    </a:ext>
                  </a:extLst>
                </p:cNvPr>
                <p:cNvSpPr/>
                <p:nvPr/>
              </p:nvSpPr>
              <p:spPr>
                <a:xfrm flipH="1">
                  <a:off x="965384" y="518354"/>
                  <a:ext cx="164207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9" extrusionOk="0">
                      <a:moveTo>
                        <a:pt x="174" y="1"/>
                      </a:moveTo>
                      <a:cubicBezTo>
                        <a:pt x="73" y="1"/>
                        <a:pt x="0" y="88"/>
                        <a:pt x="0" y="175"/>
                      </a:cubicBezTo>
                      <a:cubicBezTo>
                        <a:pt x="0" y="276"/>
                        <a:pt x="73" y="348"/>
                        <a:pt x="174" y="348"/>
                      </a:cubicBezTo>
                      <a:cubicBezTo>
                        <a:pt x="275" y="348"/>
                        <a:pt x="348" y="276"/>
                        <a:pt x="348" y="175"/>
                      </a:cubicBezTo>
                      <a:cubicBezTo>
                        <a:pt x="348" y="88"/>
                        <a:pt x="2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Variable Small Semibol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" name="Google Shape;921;p39">
                  <a:extLst>
                    <a:ext uri="{FF2B5EF4-FFF2-40B4-BE49-F238E27FC236}">
                      <a16:creationId xmlns:a16="http://schemas.microsoft.com/office/drawing/2014/main" id="{92CBAAE4-0064-AA07-B0C5-CF78E3D980A7}"/>
                    </a:ext>
                  </a:extLst>
                </p:cNvPr>
                <p:cNvSpPr/>
                <p:nvPr/>
              </p:nvSpPr>
              <p:spPr>
                <a:xfrm flipH="1">
                  <a:off x="1187739" y="516001"/>
                  <a:ext cx="199125" cy="16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359" extrusionOk="0">
                      <a:moveTo>
                        <a:pt x="247" y="1"/>
                      </a:moveTo>
                      <a:cubicBezTo>
                        <a:pt x="88" y="1"/>
                        <a:pt x="1" y="189"/>
                        <a:pt x="117" y="305"/>
                      </a:cubicBezTo>
                      <a:cubicBezTo>
                        <a:pt x="154" y="342"/>
                        <a:pt x="198" y="358"/>
                        <a:pt x="241" y="358"/>
                      </a:cubicBezTo>
                      <a:cubicBezTo>
                        <a:pt x="334" y="358"/>
                        <a:pt x="421" y="283"/>
                        <a:pt x="421" y="175"/>
                      </a:cubicBezTo>
                      <a:cubicBezTo>
                        <a:pt x="421" y="73"/>
                        <a:pt x="349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Variable Small Semibol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35" name="Google Shape;916;p39">
              <a:hlinkClick r:id="rId3" action="ppaction://hlinksldjump"/>
              <a:extLst>
                <a:ext uri="{FF2B5EF4-FFF2-40B4-BE49-F238E27FC236}">
                  <a16:creationId xmlns:a16="http://schemas.microsoft.com/office/drawing/2014/main" id="{F48C2F8F-4816-4D2A-3109-2CC75083258B}"/>
                </a:ext>
              </a:extLst>
            </p:cNvPr>
            <p:cNvSpPr/>
            <p:nvPr/>
          </p:nvSpPr>
          <p:spPr>
            <a:xfrm>
              <a:off x="7231710" y="433602"/>
              <a:ext cx="182549" cy="179332"/>
            </a:xfrm>
            <a:custGeom>
              <a:avLst/>
              <a:gdLst/>
              <a:ahLst/>
              <a:cxnLst/>
              <a:rect l="l" t="t" r="r" b="b"/>
              <a:pathLst>
                <a:path w="212885" h="209134" extrusionOk="0">
                  <a:moveTo>
                    <a:pt x="106442" y="0"/>
                  </a:moveTo>
                  <a:cubicBezTo>
                    <a:pt x="101296" y="0"/>
                    <a:pt x="96467" y="2010"/>
                    <a:pt x="92840" y="5637"/>
                  </a:cubicBezTo>
                  <a:lnTo>
                    <a:pt x="7574" y="90903"/>
                  </a:lnTo>
                  <a:cubicBezTo>
                    <a:pt x="7525" y="90928"/>
                    <a:pt x="7501" y="90977"/>
                    <a:pt x="7476" y="91001"/>
                  </a:cubicBezTo>
                  <a:cubicBezTo>
                    <a:pt x="1" y="98501"/>
                    <a:pt x="25" y="110682"/>
                    <a:pt x="7525" y="118181"/>
                  </a:cubicBezTo>
                  <a:cubicBezTo>
                    <a:pt x="10932" y="121613"/>
                    <a:pt x="15466" y="123598"/>
                    <a:pt x="20294" y="123794"/>
                  </a:cubicBezTo>
                  <a:cubicBezTo>
                    <a:pt x="20490" y="123818"/>
                    <a:pt x="20686" y="123818"/>
                    <a:pt x="20882" y="123818"/>
                  </a:cubicBezTo>
                  <a:lnTo>
                    <a:pt x="24289" y="123818"/>
                  </a:lnTo>
                  <a:lnTo>
                    <a:pt x="24289" y="186610"/>
                  </a:lnTo>
                  <a:cubicBezTo>
                    <a:pt x="24289" y="199036"/>
                    <a:pt x="34387" y="209133"/>
                    <a:pt x="46813" y="209133"/>
                  </a:cubicBezTo>
                  <a:lnTo>
                    <a:pt x="80194" y="209133"/>
                  </a:lnTo>
                  <a:cubicBezTo>
                    <a:pt x="83576" y="209133"/>
                    <a:pt x="86321" y="206388"/>
                    <a:pt x="86321" y="203006"/>
                  </a:cubicBezTo>
                  <a:lnTo>
                    <a:pt x="86321" y="153793"/>
                  </a:lnTo>
                  <a:cubicBezTo>
                    <a:pt x="86321" y="148131"/>
                    <a:pt x="90928" y="143523"/>
                    <a:pt x="96614" y="143523"/>
                  </a:cubicBezTo>
                  <a:lnTo>
                    <a:pt x="116295" y="143523"/>
                  </a:lnTo>
                  <a:cubicBezTo>
                    <a:pt x="121956" y="143523"/>
                    <a:pt x="126564" y="148131"/>
                    <a:pt x="126564" y="153793"/>
                  </a:cubicBezTo>
                  <a:lnTo>
                    <a:pt x="126564" y="203006"/>
                  </a:lnTo>
                  <a:cubicBezTo>
                    <a:pt x="126564" y="206388"/>
                    <a:pt x="129309" y="209133"/>
                    <a:pt x="132691" y="209133"/>
                  </a:cubicBezTo>
                  <a:lnTo>
                    <a:pt x="166072" y="209133"/>
                  </a:lnTo>
                  <a:cubicBezTo>
                    <a:pt x="178498" y="209133"/>
                    <a:pt x="188620" y="199036"/>
                    <a:pt x="188620" y="186610"/>
                  </a:cubicBezTo>
                  <a:lnTo>
                    <a:pt x="188620" y="123818"/>
                  </a:lnTo>
                  <a:lnTo>
                    <a:pt x="191757" y="123818"/>
                  </a:lnTo>
                  <a:cubicBezTo>
                    <a:pt x="196904" y="123818"/>
                    <a:pt x="201733" y="121833"/>
                    <a:pt x="205384" y="118181"/>
                  </a:cubicBezTo>
                  <a:cubicBezTo>
                    <a:pt x="212884" y="110682"/>
                    <a:pt x="212884" y="98476"/>
                    <a:pt x="205384" y="90977"/>
                  </a:cubicBezTo>
                  <a:lnTo>
                    <a:pt x="205384" y="90952"/>
                  </a:lnTo>
                  <a:lnTo>
                    <a:pt x="120069" y="5637"/>
                  </a:lnTo>
                  <a:cubicBezTo>
                    <a:pt x="116417" y="2010"/>
                    <a:pt x="111589" y="0"/>
                    <a:pt x="106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FACFE21-6DFB-4958-4835-9B387CA4585C}"/>
              </a:ext>
            </a:extLst>
          </p:cNvPr>
          <p:cNvSpPr/>
          <p:nvPr/>
        </p:nvSpPr>
        <p:spPr>
          <a:xfrm>
            <a:off x="1051869" y="1699260"/>
            <a:ext cx="1788577" cy="601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Segoe UI Variable Small Semibol" pitchFamily="2" charset="0"/>
              </a:rPr>
              <a:t>BACKEND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DBE297-945C-12AB-4A8D-D4A97BD03976}"/>
              </a:ext>
            </a:extLst>
          </p:cNvPr>
          <p:cNvSpPr/>
          <p:nvPr/>
        </p:nvSpPr>
        <p:spPr>
          <a:xfrm>
            <a:off x="3479560" y="3238500"/>
            <a:ext cx="1788577" cy="601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Segoe UI Variable Small Semibol" pitchFamily="2" charset="0"/>
              </a:rPr>
              <a:t>DEPLOY DOCKER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4E73F97-06F4-29ED-52F6-0E0B3EBDB7C2}"/>
              </a:ext>
            </a:extLst>
          </p:cNvPr>
          <p:cNvSpPr/>
          <p:nvPr/>
        </p:nvSpPr>
        <p:spPr>
          <a:xfrm>
            <a:off x="6067761" y="3238500"/>
            <a:ext cx="1788577" cy="601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Segoe UI Variable Small Semibol" pitchFamily="2" charset="0"/>
              </a:rPr>
              <a:t>DOCKER HUB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75EB75D-B021-611D-80A4-DDB8977EDB7D}"/>
              </a:ext>
            </a:extLst>
          </p:cNvPr>
          <p:cNvSpPr/>
          <p:nvPr/>
        </p:nvSpPr>
        <p:spPr>
          <a:xfrm>
            <a:off x="5876674" y="1699260"/>
            <a:ext cx="2170753" cy="601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Segoe UI Variable Small Semibol" pitchFamily="2" charset="0"/>
              </a:rPr>
              <a:t>GITHUB ACTION BUILD IMAGE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D1413F-73D9-235B-031C-0B9DF844A021}"/>
              </a:ext>
            </a:extLst>
          </p:cNvPr>
          <p:cNvSpPr/>
          <p:nvPr/>
        </p:nvSpPr>
        <p:spPr>
          <a:xfrm>
            <a:off x="3384706" y="1699260"/>
            <a:ext cx="1788577" cy="601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Segoe UI Variable Small Semibol" pitchFamily="2" charset="0"/>
              </a:rPr>
              <a:t>GITHUB</a:t>
            </a:r>
          </a:p>
        </p:txBody>
      </p:sp>
      <p:cxnSp>
        <p:nvCxnSpPr>
          <p:cNvPr id="800" name="Straight Arrow Connector 799">
            <a:extLst>
              <a:ext uri="{FF2B5EF4-FFF2-40B4-BE49-F238E27FC236}">
                <a16:creationId xmlns:a16="http://schemas.microsoft.com/office/drawing/2014/main" id="{265A4763-0F99-0DB8-6DD9-9370763ECC33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>
            <a:off x="2840446" y="2000250"/>
            <a:ext cx="5442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1" name="Straight Arrow Connector 800">
            <a:extLst>
              <a:ext uri="{FF2B5EF4-FFF2-40B4-BE49-F238E27FC236}">
                <a16:creationId xmlns:a16="http://schemas.microsoft.com/office/drawing/2014/main" id="{83D9CA56-99AD-221A-0C87-9D30D4C6B01F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5173283" y="2000250"/>
            <a:ext cx="703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5" name="Straight Arrow Connector 804">
            <a:extLst>
              <a:ext uri="{FF2B5EF4-FFF2-40B4-BE49-F238E27FC236}">
                <a16:creationId xmlns:a16="http://schemas.microsoft.com/office/drawing/2014/main" id="{0452D809-CFB1-72A9-915B-33FCE52C2EEA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flipH="1">
            <a:off x="6962050" y="2301240"/>
            <a:ext cx="1" cy="937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5B0F6634-BF1A-8F13-0D1B-C982FC9D751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5268137" y="3539490"/>
            <a:ext cx="799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0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59477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2353138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THỰC NGHỆM</a:t>
            </a:r>
            <a:endParaRPr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75421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80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/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3" action="ppaction://hlinksldjump"/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40"/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543FA23-5F8A-563B-E2FA-16EB94EF9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73745" y="-1090832"/>
            <a:ext cx="1233707" cy="1233707"/>
          </a:xfrm>
          <a:prstGeom prst="rect">
            <a:avLst/>
          </a:prstGeom>
        </p:spPr>
      </p:pic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93CE3170-9F2C-7A1C-1662-36C72F146B92}"/>
              </a:ext>
            </a:extLst>
          </p:cNvPr>
          <p:cNvSpPr txBox="1">
            <a:spLocks/>
          </p:cNvSpPr>
          <p:nvPr/>
        </p:nvSpPr>
        <p:spPr>
          <a:xfrm>
            <a:off x="-3598" y="4429449"/>
            <a:ext cx="444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MÔ HÌNH DIAGRAM</a:t>
            </a:r>
            <a:endParaRPr lang="vi-VN" sz="1600" b="1"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76F092D7-29E7-D0BB-D993-D06B519D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47" y="293152"/>
            <a:ext cx="7000735" cy="434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>
          <a:extLst>
            <a:ext uri="{FF2B5EF4-FFF2-40B4-BE49-F238E27FC236}">
              <a16:creationId xmlns:a16="http://schemas.microsoft.com/office/drawing/2014/main" id="{5EDC66D7-1BD5-BFEA-274F-653455365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>
            <a:extLst>
              <a:ext uri="{FF2B5EF4-FFF2-40B4-BE49-F238E27FC236}">
                <a16:creationId xmlns:a16="http://schemas.microsoft.com/office/drawing/2014/main" id="{96E1BF9E-2B62-3507-B7B2-90F3437D2ED7}"/>
              </a:ext>
            </a:extLst>
          </p:cNvPr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  <a:extLst>
              <a:ext uri="{FF2B5EF4-FFF2-40B4-BE49-F238E27FC236}">
                <a16:creationId xmlns:a16="http://schemas.microsoft.com/office/drawing/2014/main" id="{206C3509-95EF-EEDE-A150-2860D572E88A}"/>
              </a:ext>
            </a:extLst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3" action="ppaction://hlinksldjump"/>
            <a:extLst>
              <a:ext uri="{FF2B5EF4-FFF2-40B4-BE49-F238E27FC236}">
                <a16:creationId xmlns:a16="http://schemas.microsoft.com/office/drawing/2014/main" id="{32341354-D1CC-3322-3A86-0F6525D689AC}"/>
              </a:ext>
            </a:extLst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40">
            <a:extLst>
              <a:ext uri="{FF2B5EF4-FFF2-40B4-BE49-F238E27FC236}">
                <a16:creationId xmlns:a16="http://schemas.microsoft.com/office/drawing/2014/main" id="{299228AE-19BB-D226-2919-9676E1C8876E}"/>
              </a:ext>
            </a:extLst>
          </p:cNvPr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>
              <a:extLst>
                <a:ext uri="{FF2B5EF4-FFF2-40B4-BE49-F238E27FC236}">
                  <a16:creationId xmlns:a16="http://schemas.microsoft.com/office/drawing/2014/main" id="{0BD0C049-DEE5-D207-2114-86A9CEC80D46}"/>
                </a:ext>
              </a:extLst>
            </p:cNvPr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>
              <a:extLst>
                <a:ext uri="{FF2B5EF4-FFF2-40B4-BE49-F238E27FC236}">
                  <a16:creationId xmlns:a16="http://schemas.microsoft.com/office/drawing/2014/main" id="{F4E6B842-81F6-3D98-AFBE-012FF5101F63}"/>
                </a:ext>
              </a:extLst>
            </p:cNvPr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>
              <a:extLst>
                <a:ext uri="{FF2B5EF4-FFF2-40B4-BE49-F238E27FC236}">
                  <a16:creationId xmlns:a16="http://schemas.microsoft.com/office/drawing/2014/main" id="{8FCC3946-191E-B0DB-A505-6847CE470292}"/>
                </a:ext>
              </a:extLst>
            </p:cNvPr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>
              <a:extLst>
                <a:ext uri="{FF2B5EF4-FFF2-40B4-BE49-F238E27FC236}">
                  <a16:creationId xmlns:a16="http://schemas.microsoft.com/office/drawing/2014/main" id="{80F2C6DF-02B4-8FD7-2FEC-EFFB88B18578}"/>
                </a:ext>
              </a:extLst>
            </p:cNvPr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0A9B960-890C-70B6-8D63-9495D51C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73745" y="-1090832"/>
            <a:ext cx="1233707" cy="1233707"/>
          </a:xfrm>
          <a:prstGeom prst="rect">
            <a:avLst/>
          </a:prstGeom>
        </p:spPr>
      </p:pic>
      <p:pic>
        <p:nvPicPr>
          <p:cNvPr id="2050" name="Picture 1">
            <a:extLst>
              <a:ext uri="{FF2B5EF4-FFF2-40B4-BE49-F238E27FC236}">
                <a16:creationId xmlns:a16="http://schemas.microsoft.com/office/drawing/2014/main" id="{1D14618C-EF0A-B413-8591-E12C23BBA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84" y="765505"/>
            <a:ext cx="7161757" cy="444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BDBA9BBC-043A-BCB8-19B3-05D7D4C0F242}"/>
              </a:ext>
            </a:extLst>
          </p:cNvPr>
          <p:cNvSpPr txBox="1">
            <a:spLocks/>
          </p:cNvSpPr>
          <p:nvPr/>
        </p:nvSpPr>
        <p:spPr>
          <a:xfrm>
            <a:off x="0" y="4301700"/>
            <a:ext cx="444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MÔ HÌNH DIAGRAM</a:t>
            </a:r>
            <a:endParaRPr lang="vi-VN" sz="1600" b="1"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20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spital Website Project Proposal by Slidesgo">
  <a:themeElements>
    <a:clrScheme name="Simple Light">
      <a:dk1>
        <a:srgbClr val="333333"/>
      </a:dk1>
      <a:lt1>
        <a:srgbClr val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263</Words>
  <Application>Microsoft Office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Segoe UI Variable Small Semibol</vt:lpstr>
      <vt:lpstr>Arial</vt:lpstr>
      <vt:lpstr>Bahnschrift SemiBold</vt:lpstr>
      <vt:lpstr>Krona One</vt:lpstr>
      <vt:lpstr>DM Sans</vt:lpstr>
      <vt:lpstr>Hospital Website Project Proposal by Slidesgo</vt:lpstr>
      <vt:lpstr>THỰC TẬP ĐỒ ÁN CHUYÊN NGÀNH</vt:lpstr>
      <vt:lpstr>NỘI DUNG THUYẾT TRÌNH</vt:lpstr>
      <vt:lpstr>CÔNG NGHỆ SỬ DỤNG</vt:lpstr>
      <vt:lpstr>CÔNG NGHỆ SỬ DỤNG</vt:lpstr>
      <vt:lpstr>QUY TRÌNH QUẢN LÝ  DỰ ÁN</vt:lpstr>
      <vt:lpstr>QUY TRÌNH QUẢN LÝ DỰ ÁN</vt:lpstr>
      <vt:lpstr>THỰC NGHỆM</vt:lpstr>
      <vt:lpstr>PowerPoint Presentation</vt:lpstr>
      <vt:lpstr>PowerPoint Presentation</vt:lpstr>
      <vt:lpstr>PowerPoint Presentation</vt:lpstr>
      <vt:lpstr>PowerPoint Presentation</vt:lpstr>
      <vt:lpstr>KẾT LUẬN VÀ HƯỚNG PHÁT TRIỂN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Bá</dc:creator>
  <cp:lastModifiedBy>Truong Hoang Hung</cp:lastModifiedBy>
  <cp:revision>33</cp:revision>
  <dcterms:modified xsi:type="dcterms:W3CDTF">2025-01-15T14:36:34Z</dcterms:modified>
</cp:coreProperties>
</file>