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6B6"/>
    <a:srgbClr val="30C0B1"/>
    <a:srgbClr val="C96D78"/>
    <a:srgbClr val="1B9CFC"/>
    <a:srgbClr val="3AE374"/>
    <a:srgbClr val="FFC312"/>
    <a:srgbClr val="EB2F06"/>
    <a:srgbClr val="CADEF3"/>
    <a:srgbClr val="F2F7FC"/>
    <a:srgbClr val="2E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48" d="100"/>
          <a:sy n="48" d="100"/>
        </p:scale>
        <p:origin x="29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E1BA-D506-40EE-B152-1FC809E35E5F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6829-522D-411D-99E3-19D7738EEB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2A5C-B1F3-4931-941D-123ADD0E9CE3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98550-2AA3-427C-8530-E6B958473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3C87C7-5821-BC93-D491-2D341E2ED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760603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281-D6A2-9113-842E-52BA21301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7598" y="1134316"/>
            <a:ext cx="8196805" cy="2872535"/>
          </a:xfrm>
        </p:spPr>
        <p:txBody>
          <a:bodyPr bIns="0" anchor="b">
            <a:noAutofit/>
          </a:bodyPr>
          <a:lstStyle>
            <a:lvl1pPr algn="ctr">
              <a:lnSpc>
                <a:spcPct val="70000"/>
              </a:lnSpc>
              <a:defRPr sz="11500" b="1" spc="-5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E790539-5576-6E20-76CE-838FCBFA1B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989" y="776614"/>
            <a:ext cx="2261384" cy="1304000"/>
          </a:xfrm>
          <a:solidFill>
            <a:schemeClr val="accent2"/>
          </a:solidFill>
        </p:spPr>
        <p:txBody>
          <a:bodyPr tIns="9144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2800" b="1" cap="all" spc="-150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</a:t>
            </a:r>
          </a:p>
          <a:p>
            <a:pPr lvl="0"/>
            <a:r>
              <a:rPr lang="en-US" dirty="0"/>
              <a:t>text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F4D90386-5045-9142-B669-3A4F71F15C98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8898456" y="1853528"/>
            <a:ext cx="1628552" cy="122651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49C83E00-6F31-B188-424A-B276312C464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99773" y="4026530"/>
            <a:ext cx="10992455" cy="525074"/>
          </a:xfrm>
        </p:spPr>
        <p:txBody>
          <a:bodyPr tIns="0"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43F97-7D48-F9EA-04C2-C3A1E40A4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4911688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792914F-87A7-29B3-6934-DF2472809A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988" y="5399966"/>
            <a:ext cx="5408411" cy="1092614"/>
          </a:xfrm>
          <a:solidFill>
            <a:schemeClr val="accent2"/>
          </a:solidFill>
        </p:spPr>
        <p:txBody>
          <a:bodyPr lIns="54864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5983B4-DA5B-E9B4-4C93-FE5A09C145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4813" y="5544090"/>
            <a:ext cx="2963043" cy="80436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4F68B02-C05D-35BC-FE25-10CEEF045E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988" y="6624556"/>
            <a:ext cx="5408411" cy="1092614"/>
          </a:xfrm>
          <a:solidFill>
            <a:schemeClr val="accent2"/>
          </a:solidFill>
        </p:spPr>
        <p:txBody>
          <a:bodyPr lIns="54864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75573-770E-753A-3991-8AE8A568B2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4811" y="6838187"/>
            <a:ext cx="2963045" cy="665352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Chart Placeholder 23">
            <a:extLst>
              <a:ext uri="{FF2B5EF4-FFF2-40B4-BE49-F238E27FC236}">
                <a16:creationId xmlns:a16="http://schemas.microsoft.com/office/drawing/2014/main" id="{5B2C4F8B-2E88-17EB-119F-18F378A80161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4604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2FD6443-DCCF-F177-9121-2D2A6BF7DF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9200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F5BE4317-7748-EC3E-FF19-D8E610B02F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9200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Chart Placeholder 23">
            <a:extLst>
              <a:ext uri="{FF2B5EF4-FFF2-40B4-BE49-F238E27FC236}">
                <a16:creationId xmlns:a16="http://schemas.microsoft.com/office/drawing/2014/main" id="{87CE804E-615D-0DBE-4ACD-9498FC05318E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8099552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A086B15-B175-56ED-30CB-D95624588F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4308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34814B-0FF0-B4C5-DAEA-C77A21404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54308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Chart Placeholder 23">
            <a:extLst>
              <a:ext uri="{FF2B5EF4-FFF2-40B4-BE49-F238E27FC236}">
                <a16:creationId xmlns:a16="http://schemas.microsoft.com/office/drawing/2014/main" id="{39B6F419-7B3A-9DD3-BB41-E6E6678E991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855072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EC7C4F7-737D-A661-5E51-8FD5400CA4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09416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DC0C4BA-B3DD-1DFD-D9D2-F6DB9B13A4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09416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BD219-2BD9-0F4F-568A-C7664FFB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8151401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6D33627-3104-42EA-0AEA-9467D7FCE3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4750" y="7991712"/>
            <a:ext cx="1024128" cy="170992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746F28-FE88-1802-2D62-907B8E6005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4176" y="8636202"/>
            <a:ext cx="9169789" cy="1062318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9A512EE-8D5C-545C-171A-C7F90A2EC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630" y="9944953"/>
            <a:ext cx="5367770" cy="1323918"/>
          </a:xfrm>
          <a:solidFill>
            <a:schemeClr val="accent2"/>
          </a:solidFill>
        </p:spPr>
        <p:txBody>
          <a:bodyPr lIns="27432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####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FFC253F-4143-752D-00C5-D953818EB65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25453" y="10165794"/>
            <a:ext cx="2922403" cy="88223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BD380C72-CFE3-7F44-2CC7-83AA63571D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600" y="9944953"/>
            <a:ext cx="5367770" cy="1323918"/>
          </a:xfrm>
          <a:solidFill>
            <a:schemeClr val="accent2"/>
          </a:solidFill>
        </p:spPr>
        <p:txBody>
          <a:bodyPr lIns="27432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####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2BF102BC-CB96-CB02-9139-32D8887445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65944" y="10165794"/>
            <a:ext cx="3172302" cy="88223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66E303-9FE7-7742-36AD-B1E42190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11729546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2894317-D082-D97C-EEA8-C49D84B0DE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5028" y="12072863"/>
            <a:ext cx="8320681" cy="1304000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5EEEBE9-1F4E-588A-154D-7D585B3C8A1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07256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35">
            <a:extLst>
              <a:ext uri="{FF2B5EF4-FFF2-40B4-BE49-F238E27FC236}">
                <a16:creationId xmlns:a16="http://schemas.microsoft.com/office/drawing/2014/main" id="{D16FBB7D-2360-D0C1-86DB-4E674C90112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94235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A8646B3-1B49-2AF8-B4E2-243676B685B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81214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549375-BF59-BA30-6C10-55268D8E1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13674461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65C132A3-0F95-1B1C-D57B-61D94C06D27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5029" y="14074380"/>
            <a:ext cx="2509116" cy="882237"/>
          </a:xfrm>
        </p:spPr>
        <p:txBody>
          <a:bodyPr t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4E6FCEF2-D466-C5F5-BD32-7C299301A01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90193" y="14074380"/>
            <a:ext cx="8303772" cy="1609958"/>
          </a:xfrm>
        </p:spPr>
        <p:txBody>
          <a:bodyPr tIns="0" numCol="3" spcCol="4572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93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AD45-1C7C-8078-78AF-DC38C96BAE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36303-5204-D0B3-5BAD-0ED46B52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989AF-B0E3-7F09-86C8-88C53E642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5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9A9D089-225A-F19C-DDC9-A12CD8BE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D00A5-B99B-370A-2424-D34C55BF5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27525"/>
            <a:ext cx="10515600" cy="1031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D4FE-1DF3-11B9-D2E2-18741FC47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5066963"/>
            <a:ext cx="2743200" cy="865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0A32-A5A0-4EC5-89D8-E1F3FD4B08CE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AB49-08A3-C09B-7541-34DFDC936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5066963"/>
            <a:ext cx="2743200" cy="865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6A2FF3-237B-89EC-CAE8-168E2CF0112A}"/>
              </a:ext>
            </a:extLst>
          </p:cNvPr>
          <p:cNvSpPr/>
          <p:nvPr/>
        </p:nvSpPr>
        <p:spPr>
          <a:xfrm>
            <a:off x="-446567" y="-148856"/>
            <a:ext cx="12886660" cy="293989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1A35D-7D87-8A98-2648-C8AC0A90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2" y="14995"/>
            <a:ext cx="1508105" cy="150810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0D57AEE-7C3F-5999-3BAA-212A3C77B158}"/>
              </a:ext>
            </a:extLst>
          </p:cNvPr>
          <p:cNvGrpSpPr/>
          <p:nvPr/>
        </p:nvGrpSpPr>
        <p:grpSpPr>
          <a:xfrm>
            <a:off x="3333702" y="7302"/>
            <a:ext cx="5524596" cy="923330"/>
            <a:chOff x="2125883" y="1480996"/>
            <a:chExt cx="7940233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29CCC6-C26F-B578-8109-6385A9784E66}"/>
                </a:ext>
              </a:extLst>
            </p:cNvPr>
            <p:cNvSpPr txBox="1"/>
            <p:nvPr/>
          </p:nvSpPr>
          <p:spPr>
            <a:xfrm>
              <a:off x="2125883" y="1480996"/>
              <a:ext cx="79402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latin typeface="Bahnschrift SemiBold" panose="020B0502040204020203" pitchFamily="34" charset="0"/>
                </a:rPr>
                <a:t>TRƯỜNG ĐẠI HỌC TRÀ VINH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B022DC-FCEE-9EF5-60BB-B199CA51936F}"/>
                </a:ext>
              </a:extLst>
            </p:cNvPr>
            <p:cNvSpPr txBox="1"/>
            <p:nvPr/>
          </p:nvSpPr>
          <p:spPr>
            <a:xfrm>
              <a:off x="2125883" y="2004216"/>
              <a:ext cx="7940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1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KHOA KỸ THUẬT – CÔNG NGHỆ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84B15C-3EC9-5244-B585-DCA486CEFA2A}"/>
              </a:ext>
            </a:extLst>
          </p:cNvPr>
          <p:cNvGrpSpPr/>
          <p:nvPr/>
        </p:nvGrpSpPr>
        <p:grpSpPr>
          <a:xfrm>
            <a:off x="1063423" y="902078"/>
            <a:ext cx="9866680" cy="1848108"/>
            <a:chOff x="1053264" y="2927546"/>
            <a:chExt cx="9866680" cy="18481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14D7F0-9F02-8D06-CBB5-E9D468DF8F6A}"/>
                </a:ext>
              </a:extLst>
            </p:cNvPr>
            <p:cNvSpPr txBox="1"/>
            <p:nvPr/>
          </p:nvSpPr>
          <p:spPr>
            <a:xfrm>
              <a:off x="2125883" y="2927546"/>
              <a:ext cx="7940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rPr>
                <a:t>THỰC TẬP ĐỒ ÁN CHUYÊN NGÀNH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8F0AE5-F4EA-ACE7-9CD4-D55BED4C1417}"/>
                </a:ext>
              </a:extLst>
            </p:cNvPr>
            <p:cNvSpPr txBox="1"/>
            <p:nvPr/>
          </p:nvSpPr>
          <p:spPr>
            <a:xfrm>
              <a:off x="1053264" y="3267549"/>
              <a:ext cx="986668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effectLst/>
                  <a:latin typeface="Bahnschrift SemiBold" panose="020B0502040204020203" pitchFamily="34" charset="0"/>
                  <a:ea typeface="Times New Roman" panose="02020603050405020304" pitchFamily="18" charset="0"/>
                </a:rPr>
                <a:t>NGHIÊN CỨU KIẾN TRÚC CLEAN ARCHITECTURE</a:t>
              </a:r>
              <a:r>
                <a:rPr lang="en-US" sz="3600" b="1">
                  <a:solidFill>
                    <a:schemeClr val="accent1">
                      <a:lumMod val="10000"/>
                    </a:schemeClr>
                  </a:solidFill>
                  <a:latin typeface="Bahnschrift SemiBold" panose="020B0502040204020203" pitchFamily="34" charset="0"/>
                  <a:ea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sz="2800" b="1">
                  <a:solidFill>
                    <a:schemeClr val="accent1">
                      <a:lumMod val="10000"/>
                    </a:schemeClr>
                  </a:solidFill>
                  <a:latin typeface="Bahnschrift SemiBold" panose="020B0502040204020203" pitchFamily="34" charset="0"/>
                  <a:ea typeface="Times New Roman" panose="02020603050405020304" pitchFamily="18" charset="0"/>
                </a:rPr>
                <a:t>VỚI MICROSERVICES CHO HỆ THỐNG BÁN SẢN PHẨM </a:t>
              </a:r>
            </a:p>
            <a:p>
              <a:pPr algn="ctr"/>
              <a:r>
                <a:rPr lang="en-US" sz="2800" b="1">
                  <a:solidFill>
                    <a:schemeClr val="accent1">
                      <a:lumMod val="10000"/>
                    </a:schemeClr>
                  </a:solidFill>
                  <a:latin typeface="Bahnschrift SemiBold" panose="020B0502040204020203" pitchFamily="34" charset="0"/>
                  <a:ea typeface="Times New Roman" panose="02020603050405020304" pitchFamily="18" charset="0"/>
                </a:rPr>
                <a:t>CÔNG NGHỆ APPLE</a:t>
              </a:r>
              <a:endParaRPr lang="en-US" sz="2800" b="1">
                <a:effectLst/>
                <a:latin typeface="Bahnschrift SemiBold" panose="020B0502040204020203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785335-A95C-76D9-2D61-28F1B712F9F3}"/>
              </a:ext>
            </a:extLst>
          </p:cNvPr>
          <p:cNvGrpSpPr/>
          <p:nvPr/>
        </p:nvGrpSpPr>
        <p:grpSpPr>
          <a:xfrm>
            <a:off x="0" y="2820884"/>
            <a:ext cx="4187438" cy="704469"/>
            <a:chOff x="8428967" y="4608722"/>
            <a:chExt cx="6394627" cy="7044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8E7CB6-8E2D-491A-185C-42A3644E0997}"/>
                </a:ext>
              </a:extLst>
            </p:cNvPr>
            <p:cNvSpPr txBox="1"/>
            <p:nvPr/>
          </p:nvSpPr>
          <p:spPr>
            <a:xfrm>
              <a:off x="8428967" y="4608722"/>
              <a:ext cx="5524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Sinh viên thực hiện: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2644CC-B3B7-6C34-54F8-BFE4D11FC5F7}"/>
                </a:ext>
              </a:extLst>
            </p:cNvPr>
            <p:cNvSpPr txBox="1"/>
            <p:nvPr/>
          </p:nvSpPr>
          <p:spPr>
            <a:xfrm>
              <a:off x="9298998" y="4943859"/>
              <a:ext cx="5524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Bahnschrift SemiBold" panose="020B0502040204020203" pitchFamily="34" charset="0"/>
                </a:rPr>
                <a:t>Trương Hoàng Hưng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A6FF93-CAC8-B8A0-2C94-47E20675EED5}"/>
              </a:ext>
            </a:extLst>
          </p:cNvPr>
          <p:cNvGrpSpPr/>
          <p:nvPr/>
        </p:nvGrpSpPr>
        <p:grpSpPr>
          <a:xfrm>
            <a:off x="9752393" y="2820884"/>
            <a:ext cx="4187438" cy="704469"/>
            <a:chOff x="8428967" y="4608722"/>
            <a:chExt cx="6394627" cy="70446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5108AD-B3FA-AB4E-7D91-96DFE6410677}"/>
                </a:ext>
              </a:extLst>
            </p:cNvPr>
            <p:cNvSpPr txBox="1"/>
            <p:nvPr/>
          </p:nvSpPr>
          <p:spPr>
            <a:xfrm>
              <a:off x="8428967" y="4608722"/>
              <a:ext cx="5524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Giáo viên hướng dẫn: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A726D-840B-E8C8-03E5-AECB459195E9}"/>
                </a:ext>
              </a:extLst>
            </p:cNvPr>
            <p:cNvSpPr txBox="1"/>
            <p:nvPr/>
          </p:nvSpPr>
          <p:spPr>
            <a:xfrm>
              <a:off x="9298998" y="4943859"/>
              <a:ext cx="5524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Bahnschrift SemiBold" panose="020B0502040204020203" pitchFamily="34" charset="0"/>
                </a:rPr>
                <a:t>Nguyễn Bảo Ân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149077B-A361-1381-40B4-FC28CE3E8B33}"/>
              </a:ext>
            </a:extLst>
          </p:cNvPr>
          <p:cNvGrpSpPr/>
          <p:nvPr/>
        </p:nvGrpSpPr>
        <p:grpSpPr>
          <a:xfrm flipH="1">
            <a:off x="7284089" y="4218526"/>
            <a:ext cx="4924398" cy="752619"/>
            <a:chOff x="-25568" y="4773802"/>
            <a:chExt cx="4924398" cy="75261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0B67730-EE50-8806-B190-9D54D69F59EE}"/>
                </a:ext>
              </a:extLst>
            </p:cNvPr>
            <p:cNvGrpSpPr/>
            <p:nvPr/>
          </p:nvGrpSpPr>
          <p:grpSpPr>
            <a:xfrm>
              <a:off x="-25568" y="4781677"/>
              <a:ext cx="3983588" cy="744744"/>
              <a:chOff x="963463" y="6395363"/>
              <a:chExt cx="3992880" cy="744744"/>
            </a:xfrm>
          </p:grpSpPr>
          <p:sp>
            <p:nvSpPr>
              <p:cNvPr id="79" name="Arrow: Pentagon 78">
                <a:extLst>
                  <a:ext uri="{FF2B5EF4-FFF2-40B4-BE49-F238E27FC236}">
                    <a16:creationId xmlns:a16="http://schemas.microsoft.com/office/drawing/2014/main" id="{330D9C52-12B7-10BA-9CE8-32BCFD499595}"/>
                  </a:ext>
                </a:extLst>
              </p:cNvPr>
              <p:cNvSpPr/>
              <p:nvPr/>
            </p:nvSpPr>
            <p:spPr>
              <a:xfrm>
                <a:off x="1059608" y="6395363"/>
                <a:ext cx="3800590" cy="744744"/>
              </a:xfrm>
              <a:prstGeom prst="homePlat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8431E73-B975-72BF-E82F-9E454AA7D218}"/>
                  </a:ext>
                </a:extLst>
              </p:cNvPr>
              <p:cNvSpPr txBox="1"/>
              <p:nvPr/>
            </p:nvSpPr>
            <p:spPr>
              <a:xfrm>
                <a:off x="963463" y="6506124"/>
                <a:ext cx="3992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MỤC TIÊU NGHIÊN CỨU</a:t>
                </a:r>
              </a:p>
            </p:txBody>
          </p:sp>
        </p:grpSp>
        <p:sp>
          <p:nvSpPr>
            <p:cNvPr id="77" name="Arrow: Chevron 76">
              <a:extLst>
                <a:ext uri="{FF2B5EF4-FFF2-40B4-BE49-F238E27FC236}">
                  <a16:creationId xmlns:a16="http://schemas.microsoft.com/office/drawing/2014/main" id="{7C660D11-9233-A61F-A8E8-75948A9B1CBF}"/>
                </a:ext>
              </a:extLst>
            </p:cNvPr>
            <p:cNvSpPr/>
            <p:nvPr/>
          </p:nvSpPr>
          <p:spPr>
            <a:xfrm>
              <a:off x="3622872" y="4781677"/>
              <a:ext cx="742164" cy="742164"/>
            </a:xfrm>
            <a:prstGeom prst="chevron">
              <a:avLst>
                <a:gd name="adj" fmla="val 53119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Arrow: Chevron 77">
              <a:extLst>
                <a:ext uri="{FF2B5EF4-FFF2-40B4-BE49-F238E27FC236}">
                  <a16:creationId xmlns:a16="http://schemas.microsoft.com/office/drawing/2014/main" id="{437B6D89-2C55-A473-DB71-B136F726DDFB}"/>
                </a:ext>
              </a:extLst>
            </p:cNvPr>
            <p:cNvSpPr/>
            <p:nvPr/>
          </p:nvSpPr>
          <p:spPr>
            <a:xfrm>
              <a:off x="4156666" y="4773802"/>
              <a:ext cx="742164" cy="742164"/>
            </a:xfrm>
            <a:prstGeom prst="chevron">
              <a:avLst>
                <a:gd name="adj" fmla="val 53119"/>
              </a:avLst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D5FFBE91-70C8-0227-561D-37CBC2BD8E50}"/>
              </a:ext>
            </a:extLst>
          </p:cNvPr>
          <p:cNvSpPr txBox="1"/>
          <p:nvPr/>
        </p:nvSpPr>
        <p:spPr>
          <a:xfrm>
            <a:off x="5706319" y="769716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DE55DC-76E8-C148-EAD2-2C7D4F520E4A}"/>
              </a:ext>
            </a:extLst>
          </p:cNvPr>
          <p:cNvGrpSpPr/>
          <p:nvPr/>
        </p:nvGrpSpPr>
        <p:grpSpPr>
          <a:xfrm>
            <a:off x="-86674" y="4660028"/>
            <a:ext cx="6024909" cy="5648562"/>
            <a:chOff x="-10160" y="936217"/>
            <a:chExt cx="12202160" cy="1199676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A91C876-41F2-D164-C6A4-E75BAFD2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36217"/>
              <a:ext cx="12192000" cy="560532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9B5C193-D3BC-353B-2C03-D351BE6E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0160" y="6541543"/>
              <a:ext cx="12192000" cy="6391437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6B3A29-78B7-4B21-EFA7-B50F3DC2036A}"/>
              </a:ext>
            </a:extLst>
          </p:cNvPr>
          <p:cNvGrpSpPr/>
          <p:nvPr/>
        </p:nvGrpSpPr>
        <p:grpSpPr>
          <a:xfrm>
            <a:off x="917464" y="10547111"/>
            <a:ext cx="10357073" cy="5581135"/>
            <a:chOff x="753924" y="8819910"/>
            <a:chExt cx="10739737" cy="578734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F221DD8-8330-C779-9ECA-F6EB09A2FE5E}"/>
                </a:ext>
              </a:extLst>
            </p:cNvPr>
            <p:cNvSpPr/>
            <p:nvPr/>
          </p:nvSpPr>
          <p:spPr>
            <a:xfrm>
              <a:off x="910763" y="11339701"/>
              <a:ext cx="1653433" cy="8432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Bahnschrift SemiBold" panose="020B0502040204020203" pitchFamily="34" charset="0"/>
                </a:rPr>
                <a:t>Request</a:t>
              </a:r>
              <a:endParaRPr 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038CB86-9629-E8C3-7961-8973C41A3F1B}"/>
                </a:ext>
              </a:extLst>
            </p:cNvPr>
            <p:cNvSpPr/>
            <p:nvPr/>
          </p:nvSpPr>
          <p:spPr>
            <a:xfrm rot="5400000">
              <a:off x="2290498" y="11388295"/>
              <a:ext cx="3371158" cy="746093"/>
            </a:xfrm>
            <a:prstGeom prst="roundRect">
              <a:avLst/>
            </a:prstGeom>
            <a:solidFill>
              <a:srgbClr val="30C0B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Yarp API Gateway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3A5440E-E97B-DB9A-ECA8-A0C7CBA390D7}"/>
                </a:ext>
              </a:extLst>
            </p:cNvPr>
            <p:cNvSpPr/>
            <p:nvPr/>
          </p:nvSpPr>
          <p:spPr>
            <a:xfrm>
              <a:off x="5046557" y="9711159"/>
              <a:ext cx="1736203" cy="72920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Bahnschrift SemiBold" panose="020B0502040204020203" pitchFamily="34" charset="0"/>
                </a:rPr>
                <a:t>Service 1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88EB34F-7D05-E78F-9B4A-54E62BC10405}"/>
                </a:ext>
              </a:extLst>
            </p:cNvPr>
            <p:cNvSpPr/>
            <p:nvPr/>
          </p:nvSpPr>
          <p:spPr>
            <a:xfrm>
              <a:off x="5046557" y="10860268"/>
              <a:ext cx="1736203" cy="72920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Bahnschrift SemiBold" panose="020B0502040204020203" pitchFamily="34" charset="0"/>
                </a:rPr>
                <a:t>Service 2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F70C652-EFF0-1B1E-6198-C3EDA3294B2F}"/>
                </a:ext>
              </a:extLst>
            </p:cNvPr>
            <p:cNvSpPr/>
            <p:nvPr/>
          </p:nvSpPr>
          <p:spPr>
            <a:xfrm>
              <a:off x="5046557" y="12009377"/>
              <a:ext cx="1736203" cy="72920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Bahnschrift SemiBold" panose="020B0502040204020203" pitchFamily="34" charset="0"/>
                </a:rPr>
                <a:t>Service 3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704710A-6D05-C834-2F6F-AEF7AF3E1B30}"/>
                </a:ext>
              </a:extLst>
            </p:cNvPr>
            <p:cNvSpPr/>
            <p:nvPr/>
          </p:nvSpPr>
          <p:spPr>
            <a:xfrm>
              <a:off x="5046557" y="13158486"/>
              <a:ext cx="1736203" cy="72920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Bahnschrift SemiBold" panose="020B0502040204020203" pitchFamily="34" charset="0"/>
                </a:rPr>
                <a:t>Service 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17EC2C-11B1-F822-885F-7CD5FF33E740}"/>
                </a:ext>
              </a:extLst>
            </p:cNvPr>
            <p:cNvSpPr/>
            <p:nvPr/>
          </p:nvSpPr>
          <p:spPr>
            <a:xfrm>
              <a:off x="753924" y="8819910"/>
              <a:ext cx="1977701" cy="5787341"/>
            </a:xfrm>
            <a:prstGeom prst="rect">
              <a:avLst/>
            </a:prstGeom>
            <a:noFill/>
            <a:ln w="34925" cap="flat">
              <a:solidFill>
                <a:schemeClr val="accent1">
                  <a:shade val="1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2A109B-0860-44F9-D3AD-54F42DB1F70A}"/>
                </a:ext>
              </a:extLst>
            </p:cNvPr>
            <p:cNvSpPr/>
            <p:nvPr/>
          </p:nvSpPr>
          <p:spPr>
            <a:xfrm>
              <a:off x="2934180" y="8819910"/>
              <a:ext cx="8559481" cy="5787342"/>
            </a:xfrm>
            <a:prstGeom prst="rect">
              <a:avLst/>
            </a:prstGeom>
            <a:noFill/>
            <a:ln w="34925" cap="flat">
              <a:solidFill>
                <a:schemeClr val="accent1">
                  <a:shade val="1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F81AB3-0142-222E-B4BC-2FD02ECB645A}"/>
                </a:ext>
              </a:extLst>
            </p:cNvPr>
            <p:cNvSpPr txBox="1"/>
            <p:nvPr/>
          </p:nvSpPr>
          <p:spPr>
            <a:xfrm>
              <a:off x="1009779" y="9018528"/>
              <a:ext cx="1379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atin typeface="Bahnschrift SemiBold" panose="020B0502040204020203" pitchFamily="34" charset="0"/>
                </a:rPr>
                <a:t>Client</a:t>
              </a:r>
            </a:p>
          </p:txBody>
        </p:sp>
        <p:sp>
          <p:nvSpPr>
            <p:cNvPr id="2048" name="TextBox 2047">
              <a:extLst>
                <a:ext uri="{FF2B5EF4-FFF2-40B4-BE49-F238E27FC236}">
                  <a16:creationId xmlns:a16="http://schemas.microsoft.com/office/drawing/2014/main" id="{121AA703-751E-D35A-C04E-549DD8C7B18B}"/>
                </a:ext>
              </a:extLst>
            </p:cNvPr>
            <p:cNvSpPr txBox="1"/>
            <p:nvPr/>
          </p:nvSpPr>
          <p:spPr>
            <a:xfrm>
              <a:off x="5581889" y="8903700"/>
              <a:ext cx="270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atin typeface="Bahnschrift SemiBold" panose="020B0502040204020203" pitchFamily="34" charset="0"/>
                </a:rPr>
                <a:t>Microservices</a:t>
              </a:r>
            </a:p>
          </p:txBody>
        </p:sp>
        <p:sp>
          <p:nvSpPr>
            <p:cNvPr id="2051" name="Rectangle 2050">
              <a:extLst>
                <a:ext uri="{FF2B5EF4-FFF2-40B4-BE49-F238E27FC236}">
                  <a16:creationId xmlns:a16="http://schemas.microsoft.com/office/drawing/2014/main" id="{2FF4BFFA-A31B-8B9E-EB50-810B4B58874C}"/>
                </a:ext>
              </a:extLst>
            </p:cNvPr>
            <p:cNvSpPr/>
            <p:nvPr/>
          </p:nvSpPr>
          <p:spPr>
            <a:xfrm>
              <a:off x="3133450" y="9018529"/>
              <a:ext cx="1704752" cy="5368804"/>
            </a:xfrm>
            <a:prstGeom prst="rect">
              <a:avLst/>
            </a:prstGeom>
            <a:noFill/>
            <a:ln w="34925" cap="flat">
              <a:solidFill>
                <a:schemeClr val="accent1">
                  <a:shade val="1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2" name="TextBox 2051">
              <a:extLst>
                <a:ext uri="{FF2B5EF4-FFF2-40B4-BE49-F238E27FC236}">
                  <a16:creationId xmlns:a16="http://schemas.microsoft.com/office/drawing/2014/main" id="{2B55163A-ED29-21EC-A445-8992E29A7E0D}"/>
                </a:ext>
              </a:extLst>
            </p:cNvPr>
            <p:cNvSpPr txBox="1"/>
            <p:nvPr/>
          </p:nvSpPr>
          <p:spPr>
            <a:xfrm>
              <a:off x="3028077" y="9039838"/>
              <a:ext cx="19384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atin typeface="Bahnschrift SemiBold" panose="020B0502040204020203" pitchFamily="34" charset="0"/>
                </a:rPr>
                <a:t>API Gateways</a:t>
              </a:r>
            </a:p>
          </p:txBody>
        </p:sp>
        <p:cxnSp>
          <p:nvCxnSpPr>
            <p:cNvPr id="2053" name="Straight Arrow Connector 2052">
              <a:extLst>
                <a:ext uri="{FF2B5EF4-FFF2-40B4-BE49-F238E27FC236}">
                  <a16:creationId xmlns:a16="http://schemas.microsoft.com/office/drawing/2014/main" id="{DDFF2F66-7C01-FF5E-BED4-26F17478BC22}"/>
                </a:ext>
              </a:extLst>
            </p:cNvPr>
            <p:cNvCxnSpPr>
              <a:cxnSpLocks/>
              <a:stCxn id="30" idx="3"/>
              <a:endCxn id="31" idx="2"/>
            </p:cNvCxnSpPr>
            <p:nvPr/>
          </p:nvCxnSpPr>
          <p:spPr>
            <a:xfrm>
              <a:off x="2564196" y="11761341"/>
              <a:ext cx="1038834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4" name="Straight Arrow Connector 2053">
              <a:extLst>
                <a:ext uri="{FF2B5EF4-FFF2-40B4-BE49-F238E27FC236}">
                  <a16:creationId xmlns:a16="http://schemas.microsoft.com/office/drawing/2014/main" id="{3626ED40-6710-3B9E-DF7F-C333FC9C593D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4349124" y="10075762"/>
              <a:ext cx="697433" cy="11491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5" name="Straight Arrow Connector 2054">
              <a:extLst>
                <a:ext uri="{FF2B5EF4-FFF2-40B4-BE49-F238E27FC236}">
                  <a16:creationId xmlns:a16="http://schemas.microsoft.com/office/drawing/2014/main" id="{A5A6877C-5D26-2B11-98C8-7CC7F68D3AF7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flipV="1">
              <a:off x="4349124" y="11224871"/>
              <a:ext cx="697433" cy="5194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6" name="Straight Arrow Connector 2055">
              <a:extLst>
                <a:ext uri="{FF2B5EF4-FFF2-40B4-BE49-F238E27FC236}">
                  <a16:creationId xmlns:a16="http://schemas.microsoft.com/office/drawing/2014/main" id="{735ED50D-566A-72EA-D53E-2871F964C98E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4349124" y="12160511"/>
              <a:ext cx="697433" cy="2134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7" name="Straight Arrow Connector 2056">
              <a:extLst>
                <a:ext uri="{FF2B5EF4-FFF2-40B4-BE49-F238E27FC236}">
                  <a16:creationId xmlns:a16="http://schemas.microsoft.com/office/drawing/2014/main" id="{0917AB96-F44D-EFD8-E975-84E5291D4E7A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4349124" y="12738583"/>
              <a:ext cx="697433" cy="78450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58" name="Picture 2057">
              <a:extLst>
                <a:ext uri="{FF2B5EF4-FFF2-40B4-BE49-F238E27FC236}">
                  <a16:creationId xmlns:a16="http://schemas.microsoft.com/office/drawing/2014/main" id="{F23F9E67-17D4-9B9D-C0D7-6494A53CF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60825" y="9452636"/>
              <a:ext cx="987729" cy="987729"/>
            </a:xfrm>
            <a:prstGeom prst="rect">
              <a:avLst/>
            </a:prstGeom>
          </p:spPr>
        </p:pic>
        <p:pic>
          <p:nvPicPr>
            <p:cNvPr id="2059" name="Picture 2058">
              <a:extLst>
                <a:ext uri="{FF2B5EF4-FFF2-40B4-BE49-F238E27FC236}">
                  <a16:creationId xmlns:a16="http://schemas.microsoft.com/office/drawing/2014/main" id="{6E51ADE3-7DE7-C486-80A9-A8AB2B22B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60825" y="10639907"/>
              <a:ext cx="987729" cy="987729"/>
            </a:xfrm>
            <a:prstGeom prst="rect">
              <a:avLst/>
            </a:prstGeom>
          </p:spPr>
        </p:pic>
        <p:pic>
          <p:nvPicPr>
            <p:cNvPr id="2060" name="Picture 2059">
              <a:extLst>
                <a:ext uri="{FF2B5EF4-FFF2-40B4-BE49-F238E27FC236}">
                  <a16:creationId xmlns:a16="http://schemas.microsoft.com/office/drawing/2014/main" id="{62FBFE6E-130D-D75F-A69C-B1B4010AA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60825" y="11827178"/>
              <a:ext cx="987729" cy="987729"/>
            </a:xfrm>
            <a:prstGeom prst="rect">
              <a:avLst/>
            </a:prstGeom>
          </p:spPr>
        </p:pic>
        <p:pic>
          <p:nvPicPr>
            <p:cNvPr id="2061" name="Picture 2060">
              <a:extLst>
                <a:ext uri="{FF2B5EF4-FFF2-40B4-BE49-F238E27FC236}">
                  <a16:creationId xmlns:a16="http://schemas.microsoft.com/office/drawing/2014/main" id="{816A1149-6B82-2D4A-B8E0-66452EA2E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60825" y="13014448"/>
              <a:ext cx="987729" cy="987729"/>
            </a:xfrm>
            <a:prstGeom prst="rect">
              <a:avLst/>
            </a:prstGeom>
          </p:spPr>
        </p:pic>
        <p:cxnSp>
          <p:nvCxnSpPr>
            <p:cNvPr id="2062" name="Straight Arrow Connector 2061">
              <a:extLst>
                <a:ext uri="{FF2B5EF4-FFF2-40B4-BE49-F238E27FC236}">
                  <a16:creationId xmlns:a16="http://schemas.microsoft.com/office/drawing/2014/main" id="{5B7BACB7-D370-F197-8667-54DF433A90FF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6782760" y="10075762"/>
              <a:ext cx="69743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3" name="Straight Arrow Connector 2062">
              <a:extLst>
                <a:ext uri="{FF2B5EF4-FFF2-40B4-BE49-F238E27FC236}">
                  <a16:creationId xmlns:a16="http://schemas.microsoft.com/office/drawing/2014/main" id="{4A3F08CB-B1B6-789F-4AF2-2AD50F2517E0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6782760" y="11224871"/>
              <a:ext cx="69743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4" name="Straight Arrow Connector 2063">
              <a:extLst>
                <a:ext uri="{FF2B5EF4-FFF2-40B4-BE49-F238E27FC236}">
                  <a16:creationId xmlns:a16="http://schemas.microsoft.com/office/drawing/2014/main" id="{8248533C-F65B-1A9D-027B-1B4884FD43D4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6782760" y="12373980"/>
              <a:ext cx="67610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5" name="Straight Arrow Connector 2064">
              <a:extLst>
                <a:ext uri="{FF2B5EF4-FFF2-40B4-BE49-F238E27FC236}">
                  <a16:creationId xmlns:a16="http://schemas.microsoft.com/office/drawing/2014/main" id="{42C114FE-BC2B-C2C3-52BA-6776982C6DDD}"/>
                </a:ext>
              </a:extLst>
            </p:cNvPr>
            <p:cNvCxnSpPr>
              <a:cxnSpLocks/>
              <a:stCxn id="41" idx="3"/>
              <a:endCxn id="2061" idx="1"/>
            </p:cNvCxnSpPr>
            <p:nvPr/>
          </p:nvCxnSpPr>
          <p:spPr>
            <a:xfrm flipV="1">
              <a:off x="6782760" y="13508313"/>
              <a:ext cx="678065" cy="147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66" name="Picture 2065">
              <a:extLst>
                <a:ext uri="{FF2B5EF4-FFF2-40B4-BE49-F238E27FC236}">
                  <a16:creationId xmlns:a16="http://schemas.microsoft.com/office/drawing/2014/main" id="{749346FF-8024-F5B1-8F75-352FEA515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07175" y="9960060"/>
              <a:ext cx="609524" cy="609524"/>
            </a:xfrm>
            <a:prstGeom prst="rect">
              <a:avLst/>
            </a:prstGeom>
          </p:spPr>
        </p:pic>
        <p:pic>
          <p:nvPicPr>
            <p:cNvPr id="2067" name="Picture 2066">
              <a:extLst>
                <a:ext uri="{FF2B5EF4-FFF2-40B4-BE49-F238E27FC236}">
                  <a16:creationId xmlns:a16="http://schemas.microsoft.com/office/drawing/2014/main" id="{D385F0B4-9CB7-C9C3-9CC2-65DE137A9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43792" y="11179321"/>
              <a:ext cx="609524" cy="609524"/>
            </a:xfrm>
            <a:prstGeom prst="rect">
              <a:avLst/>
            </a:prstGeom>
          </p:spPr>
        </p:pic>
        <p:pic>
          <p:nvPicPr>
            <p:cNvPr id="2068" name="Picture 2067">
              <a:extLst>
                <a:ext uri="{FF2B5EF4-FFF2-40B4-BE49-F238E27FC236}">
                  <a16:creationId xmlns:a16="http://schemas.microsoft.com/office/drawing/2014/main" id="{A9A3EFF1-A4E3-13D6-2B66-B1461B5B7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052" y="12373980"/>
              <a:ext cx="609524" cy="609524"/>
            </a:xfrm>
            <a:prstGeom prst="rect">
              <a:avLst/>
            </a:prstGeom>
          </p:spPr>
        </p:pic>
        <p:pic>
          <p:nvPicPr>
            <p:cNvPr id="2069" name="Picture 2068">
              <a:extLst>
                <a:ext uri="{FF2B5EF4-FFF2-40B4-BE49-F238E27FC236}">
                  <a16:creationId xmlns:a16="http://schemas.microsoft.com/office/drawing/2014/main" id="{2E10BA20-0F31-08B4-692C-FCD113AC0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052" y="13592194"/>
              <a:ext cx="609524" cy="609524"/>
            </a:xfrm>
            <a:prstGeom prst="rect">
              <a:avLst/>
            </a:prstGeom>
          </p:spPr>
        </p:pic>
        <p:sp>
          <p:nvSpPr>
            <p:cNvPr id="2070" name="Cylinder 2069">
              <a:extLst>
                <a:ext uri="{FF2B5EF4-FFF2-40B4-BE49-F238E27FC236}">
                  <a16:creationId xmlns:a16="http://schemas.microsoft.com/office/drawing/2014/main" id="{A444210F-9BEA-5132-CFBB-913D8A57A4FD}"/>
                </a:ext>
              </a:extLst>
            </p:cNvPr>
            <p:cNvSpPr/>
            <p:nvPr/>
          </p:nvSpPr>
          <p:spPr>
            <a:xfrm rot="10800000">
              <a:off x="9392801" y="10130771"/>
              <a:ext cx="888467" cy="3316147"/>
            </a:xfrm>
            <a:prstGeom prst="can">
              <a:avLst>
                <a:gd name="adj" fmla="val 52358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TextBox 2070">
              <a:extLst>
                <a:ext uri="{FF2B5EF4-FFF2-40B4-BE49-F238E27FC236}">
                  <a16:creationId xmlns:a16="http://schemas.microsoft.com/office/drawing/2014/main" id="{3AF1167D-E48D-98FD-553A-D906BAA88F01}"/>
                </a:ext>
              </a:extLst>
            </p:cNvPr>
            <p:cNvSpPr txBox="1"/>
            <p:nvPr/>
          </p:nvSpPr>
          <p:spPr>
            <a:xfrm rot="5400000">
              <a:off x="8618850" y="11282295"/>
              <a:ext cx="2436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latin typeface="Bahnschrift SemiBold" panose="020B0502040204020203" pitchFamily="34" charset="0"/>
                </a:rPr>
                <a:t>RabbitMQ</a:t>
              </a:r>
              <a:endParaRPr lang="en-US">
                <a:latin typeface="Bahnschrift SemiBold" panose="020B0502040204020203" pitchFamily="34" charset="0"/>
              </a:endParaRPr>
            </a:p>
          </p:txBody>
        </p:sp>
        <p:cxnSp>
          <p:nvCxnSpPr>
            <p:cNvPr id="2072" name="Straight Arrow Connector 2071">
              <a:extLst>
                <a:ext uri="{FF2B5EF4-FFF2-40B4-BE49-F238E27FC236}">
                  <a16:creationId xmlns:a16="http://schemas.microsoft.com/office/drawing/2014/main" id="{C20D9352-0714-6513-178A-C8E42417B567}"/>
                </a:ext>
              </a:extLst>
            </p:cNvPr>
            <p:cNvCxnSpPr>
              <a:cxnSpLocks/>
            </p:cNvCxnSpPr>
            <p:nvPr/>
          </p:nvCxnSpPr>
          <p:spPr>
            <a:xfrm>
              <a:off x="8567191" y="10604540"/>
              <a:ext cx="825609" cy="4377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3" name="Straight Arrow Connector 2072">
              <a:extLst>
                <a:ext uri="{FF2B5EF4-FFF2-40B4-BE49-F238E27FC236}">
                  <a16:creationId xmlns:a16="http://schemas.microsoft.com/office/drawing/2014/main" id="{4B016E5D-B773-EE0D-9EA2-A01C0C39A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51109" y="12321042"/>
              <a:ext cx="741691" cy="7273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74" name="Picture 2073">
              <a:extLst>
                <a:ext uri="{FF2B5EF4-FFF2-40B4-BE49-F238E27FC236}">
                  <a16:creationId xmlns:a16="http://schemas.microsoft.com/office/drawing/2014/main" id="{A928402F-47CA-B5AF-203D-3136674E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0886" y="13515701"/>
              <a:ext cx="832826" cy="832826"/>
            </a:xfrm>
            <a:prstGeom prst="rect">
              <a:avLst/>
            </a:prstGeom>
          </p:spPr>
        </p:pic>
        <p:pic>
          <p:nvPicPr>
            <p:cNvPr id="2075" name="Picture 2074">
              <a:extLst>
                <a:ext uri="{FF2B5EF4-FFF2-40B4-BE49-F238E27FC236}">
                  <a16:creationId xmlns:a16="http://schemas.microsoft.com/office/drawing/2014/main" id="{D95BF566-60D2-0112-706E-0D8C681F1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07243" y="8954060"/>
              <a:ext cx="1291442" cy="845491"/>
            </a:xfrm>
            <a:prstGeom prst="rect">
              <a:avLst/>
            </a:prstGeom>
          </p:spPr>
        </p:pic>
        <p:pic>
          <p:nvPicPr>
            <p:cNvPr id="2076" name="Picture 2075">
              <a:extLst>
                <a:ext uri="{FF2B5EF4-FFF2-40B4-BE49-F238E27FC236}">
                  <a16:creationId xmlns:a16="http://schemas.microsoft.com/office/drawing/2014/main" id="{CD8C4703-F8B9-6C83-A49C-BEFAE1CDE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9715" y="13313188"/>
              <a:ext cx="1580380" cy="888530"/>
            </a:xfrm>
            <a:prstGeom prst="rect">
              <a:avLst/>
            </a:prstGeom>
          </p:spPr>
        </p:pic>
        <p:pic>
          <p:nvPicPr>
            <p:cNvPr id="2077" name="Picture 2076">
              <a:extLst>
                <a:ext uri="{FF2B5EF4-FFF2-40B4-BE49-F238E27FC236}">
                  <a16:creationId xmlns:a16="http://schemas.microsoft.com/office/drawing/2014/main" id="{4EC9E788-A0DA-0EDB-DCD5-52021CE67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58902" y="10613543"/>
              <a:ext cx="760882" cy="804900"/>
            </a:xfrm>
            <a:prstGeom prst="rect">
              <a:avLst/>
            </a:prstGeom>
          </p:spPr>
        </p:pic>
        <p:pic>
          <p:nvPicPr>
            <p:cNvPr id="2078" name="Picture 2077">
              <a:extLst>
                <a:ext uri="{FF2B5EF4-FFF2-40B4-BE49-F238E27FC236}">
                  <a16:creationId xmlns:a16="http://schemas.microsoft.com/office/drawing/2014/main" id="{20EB00B8-3766-21C3-2D62-6E4884EA6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307040" y="11733051"/>
              <a:ext cx="954107" cy="954107"/>
            </a:xfrm>
            <a:prstGeom prst="rect">
              <a:avLst/>
            </a:prstGeom>
          </p:spPr>
        </p:pic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93D04716-984D-9663-6052-D4ADAAA17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003236" y="13600008"/>
              <a:ext cx="1216548" cy="812160"/>
            </a:xfrm>
            <a:prstGeom prst="rect">
              <a:avLst/>
            </a:prstGeom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CBB0888-0C34-FE2D-87F9-2FF9FBD71DDC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5914659" y="11589474"/>
              <a:ext cx="0" cy="4199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60DC74E-5A1B-8EBB-E57F-8112FC89D61F}"/>
              </a:ext>
            </a:extLst>
          </p:cNvPr>
          <p:cNvGrpSpPr/>
          <p:nvPr/>
        </p:nvGrpSpPr>
        <p:grpSpPr>
          <a:xfrm flipH="1">
            <a:off x="7150164" y="9550842"/>
            <a:ext cx="4924398" cy="752619"/>
            <a:chOff x="-25568" y="4773802"/>
            <a:chExt cx="4924398" cy="75261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3A3B2EE-6068-A1D8-6D84-96F983D7B347}"/>
                </a:ext>
              </a:extLst>
            </p:cNvPr>
            <p:cNvGrpSpPr/>
            <p:nvPr/>
          </p:nvGrpSpPr>
          <p:grpSpPr>
            <a:xfrm>
              <a:off x="-25568" y="4781677"/>
              <a:ext cx="3983588" cy="744744"/>
              <a:chOff x="963463" y="6395363"/>
              <a:chExt cx="3992880" cy="744744"/>
            </a:xfrm>
          </p:grpSpPr>
          <p:sp>
            <p:nvSpPr>
              <p:cNvPr id="107" name="Arrow: Pentagon 106">
                <a:extLst>
                  <a:ext uri="{FF2B5EF4-FFF2-40B4-BE49-F238E27FC236}">
                    <a16:creationId xmlns:a16="http://schemas.microsoft.com/office/drawing/2014/main" id="{E01B0252-577F-CE41-25FD-597D9F39FE54}"/>
                  </a:ext>
                </a:extLst>
              </p:cNvPr>
              <p:cNvSpPr/>
              <p:nvPr/>
            </p:nvSpPr>
            <p:spPr>
              <a:xfrm>
                <a:off x="1059608" y="6395363"/>
                <a:ext cx="3800590" cy="744744"/>
              </a:xfrm>
              <a:prstGeom prst="homePlat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6B74AC6-25D5-F501-6E33-97352802D616}"/>
                  </a:ext>
                </a:extLst>
              </p:cNvPr>
              <p:cNvSpPr txBox="1"/>
              <p:nvPr/>
            </p:nvSpPr>
            <p:spPr>
              <a:xfrm>
                <a:off x="963463" y="6506124"/>
                <a:ext cx="3992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MÔ HÌNH MICROSERVICE</a:t>
                </a:r>
              </a:p>
            </p:txBody>
          </p:sp>
        </p:grp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0612FFF9-2EA9-91AD-3488-6EF09ACD12D2}"/>
                </a:ext>
              </a:extLst>
            </p:cNvPr>
            <p:cNvSpPr/>
            <p:nvPr/>
          </p:nvSpPr>
          <p:spPr>
            <a:xfrm>
              <a:off x="3622872" y="4781677"/>
              <a:ext cx="742164" cy="742164"/>
            </a:xfrm>
            <a:prstGeom prst="chevron">
              <a:avLst>
                <a:gd name="adj" fmla="val 53119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Arrow: Chevron 91">
              <a:extLst>
                <a:ext uri="{FF2B5EF4-FFF2-40B4-BE49-F238E27FC236}">
                  <a16:creationId xmlns:a16="http://schemas.microsoft.com/office/drawing/2014/main" id="{57193640-4E4F-B2FD-04D0-820E89C9F0F4}"/>
                </a:ext>
              </a:extLst>
            </p:cNvPr>
            <p:cNvSpPr/>
            <p:nvPr/>
          </p:nvSpPr>
          <p:spPr>
            <a:xfrm>
              <a:off x="4156666" y="4773802"/>
              <a:ext cx="742164" cy="742164"/>
            </a:xfrm>
            <a:prstGeom prst="chevron">
              <a:avLst>
                <a:gd name="adj" fmla="val 53119"/>
              </a:avLst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Scroll: Horizontal 83">
            <a:extLst>
              <a:ext uri="{FF2B5EF4-FFF2-40B4-BE49-F238E27FC236}">
                <a16:creationId xmlns:a16="http://schemas.microsoft.com/office/drawing/2014/main" id="{4CEE6175-3495-0D4F-9D4A-C3968F0C6947}"/>
              </a:ext>
            </a:extLst>
          </p:cNvPr>
          <p:cNvSpPr/>
          <p:nvPr/>
        </p:nvSpPr>
        <p:spPr>
          <a:xfrm>
            <a:off x="6097586" y="5072591"/>
            <a:ext cx="5976976" cy="1119145"/>
          </a:xfrm>
          <a:prstGeom prst="horizontalScroll">
            <a:avLst/>
          </a:prstGeom>
          <a:solidFill>
            <a:srgbClr val="3AE3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>
                <a:solidFill>
                  <a:schemeClr val="bg1"/>
                </a:solidFill>
                <a:latin typeface="Bahnschrift SemiBold" panose="020B0502040204020203" pitchFamily="34" charset="0"/>
              </a:rPr>
              <a:t>Cung cấp API mạnh mẽ và dễ sử dụng cho các chức năng như quản lý danh mục, sản phẩm, đơn hang,…</a:t>
            </a:r>
          </a:p>
        </p:txBody>
      </p:sp>
      <p:sp>
        <p:nvSpPr>
          <p:cNvPr id="85" name="Scroll: Horizontal 84">
            <a:extLst>
              <a:ext uri="{FF2B5EF4-FFF2-40B4-BE49-F238E27FC236}">
                <a16:creationId xmlns:a16="http://schemas.microsoft.com/office/drawing/2014/main" id="{29254B29-298D-B00C-E052-6D90BC32674E}"/>
              </a:ext>
            </a:extLst>
          </p:cNvPr>
          <p:cNvSpPr/>
          <p:nvPr/>
        </p:nvSpPr>
        <p:spPr>
          <a:xfrm>
            <a:off x="6090499" y="6087719"/>
            <a:ext cx="5984063" cy="1115568"/>
          </a:xfrm>
          <a:prstGeom prst="horizontalScroll">
            <a:avLst/>
          </a:prstGeom>
          <a:solidFill>
            <a:srgbClr val="1B9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>
                <a:solidFill>
                  <a:schemeClr val="bg1"/>
                </a:solidFill>
                <a:latin typeface="Bahnschrift SemiBold" panose="020B0502040204020203" pitchFamily="34" charset="0"/>
              </a:rPr>
              <a:t>Đảm bảo tính bảo mật, hiệu suất cao và khả năng mở rộng</a:t>
            </a:r>
          </a:p>
        </p:txBody>
      </p:sp>
      <p:sp>
        <p:nvSpPr>
          <p:cNvPr id="86" name="Scroll: Horizontal 85">
            <a:extLst>
              <a:ext uri="{FF2B5EF4-FFF2-40B4-BE49-F238E27FC236}">
                <a16:creationId xmlns:a16="http://schemas.microsoft.com/office/drawing/2014/main" id="{178E34F7-166A-9950-BAFD-94DE04ED00D1}"/>
              </a:ext>
            </a:extLst>
          </p:cNvPr>
          <p:cNvSpPr/>
          <p:nvPr/>
        </p:nvSpPr>
        <p:spPr>
          <a:xfrm>
            <a:off x="6090499" y="7099270"/>
            <a:ext cx="5984063" cy="1115568"/>
          </a:xfrm>
          <a:prstGeom prst="horizontalScroll">
            <a:avLst/>
          </a:prstGeom>
          <a:solidFill>
            <a:srgbClr val="3AE3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>
                <a:solidFill>
                  <a:schemeClr val="bg1"/>
                </a:solidFill>
                <a:latin typeface="Bahnschrift SemiBold" panose="020B0502040204020203" pitchFamily="34" charset="0"/>
              </a:rPr>
              <a:t>Hỗ trợ CI/CD và đảm bảo tính tương thích với nhiều công cụ và nền tảng khác nhau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14F4B7C-7F13-E10D-2F06-409A3EA95296}"/>
              </a:ext>
            </a:extLst>
          </p:cNvPr>
          <p:cNvGrpSpPr/>
          <p:nvPr/>
        </p:nvGrpSpPr>
        <p:grpSpPr>
          <a:xfrm>
            <a:off x="690889" y="3645845"/>
            <a:ext cx="3750197" cy="914400"/>
            <a:chOff x="7520387" y="10974332"/>
            <a:chExt cx="3750197" cy="1115568"/>
          </a:xfrm>
        </p:grpSpPr>
        <p:sp>
          <p:nvSpPr>
            <p:cNvPr id="88" name="Flowchart: Magnetic Disk 87">
              <a:extLst>
                <a:ext uri="{FF2B5EF4-FFF2-40B4-BE49-F238E27FC236}">
                  <a16:creationId xmlns:a16="http://schemas.microsoft.com/office/drawing/2014/main" id="{D8494AF7-E88B-7B92-79D5-D0D3852AC8E3}"/>
                </a:ext>
              </a:extLst>
            </p:cNvPr>
            <p:cNvSpPr/>
            <p:nvPr/>
          </p:nvSpPr>
          <p:spPr>
            <a:xfrm>
              <a:off x="7520387" y="10974332"/>
              <a:ext cx="3750197" cy="1115568"/>
            </a:xfrm>
            <a:prstGeom prst="flowChartMagneticDisk">
              <a:avLst/>
            </a:prstGeom>
            <a:solidFill>
              <a:srgbClr val="2E7B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MÔ HÌNH DIAGRAM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3EDE1D1-D4CE-6A25-16FE-304A4AFF18EB}"/>
                </a:ext>
              </a:extLst>
            </p:cNvPr>
            <p:cNvSpPr/>
            <p:nvPr/>
          </p:nvSpPr>
          <p:spPr>
            <a:xfrm>
              <a:off x="7520387" y="10974332"/>
              <a:ext cx="3750197" cy="3713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E30B015-65A5-5A48-43EE-6300604CDDC1}"/>
              </a:ext>
            </a:extLst>
          </p:cNvPr>
          <p:cNvCxnSpPr>
            <a:cxnSpLocks/>
          </p:cNvCxnSpPr>
          <p:nvPr/>
        </p:nvCxnSpPr>
        <p:spPr>
          <a:xfrm>
            <a:off x="2469529" y="10298430"/>
            <a:ext cx="1233791" cy="0"/>
          </a:xfrm>
          <a:prstGeom prst="line">
            <a:avLst/>
          </a:prstGeom>
          <a:ln w="12700">
            <a:solidFill>
              <a:srgbClr val="B6B6B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4C8A94FE-C663-E539-0253-E474CF2634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3044" y="10759203"/>
            <a:ext cx="615428" cy="615428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55A25786-8F45-758C-DDE3-2A51058759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8531" y="10747416"/>
            <a:ext cx="615428" cy="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927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F7FC"/>
      </a:accent1>
      <a:accent2>
        <a:srgbClr val="2E7BC8"/>
      </a:accent2>
      <a:accent3>
        <a:srgbClr val="FFFEEB"/>
      </a:accent3>
      <a:accent4>
        <a:srgbClr val="C15764"/>
      </a:accent4>
      <a:accent5>
        <a:srgbClr val="F5A26F"/>
      </a:accent5>
      <a:accent6>
        <a:srgbClr val="C6FEDA"/>
      </a:accent6>
      <a:hlink>
        <a:srgbClr val="D2B356"/>
      </a:hlink>
      <a:folHlink>
        <a:srgbClr val="C59169"/>
      </a:folHlink>
    </a:clrScheme>
    <a:fontScheme name="Custom 7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81421_Win32_SL_v7" id="{A649645F-F342-4526-BE86-D127689B9390}" vid="{14D7D88E-1194-4E6F-854D-652748E514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90CAA0D-10EF-487D-A72C-8C0E95A5EB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ECF380-1EC8-4A61-B1EE-456E316336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40D845-83EA-4F2D-9F23-30FDD8B8310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Education infographics poster</Template>
  <TotalTime>345</TotalTime>
  <Words>136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 SemiBold</vt:lpstr>
      <vt:lpstr>Calibri</vt:lpstr>
      <vt:lpstr>Custom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Hoang Hung</dc:creator>
  <cp:lastModifiedBy>Truong Hoang Hung</cp:lastModifiedBy>
  <cp:revision>19</cp:revision>
  <dcterms:created xsi:type="dcterms:W3CDTF">2024-01-11T14:54:48Z</dcterms:created>
  <dcterms:modified xsi:type="dcterms:W3CDTF">2025-01-15T14:33:39Z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