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0"/>
  </p:notesMasterIdLst>
  <p:sldIdLst>
    <p:sldId id="256" r:id="rId2"/>
    <p:sldId id="273" r:id="rId3"/>
    <p:sldId id="257" r:id="rId4"/>
    <p:sldId id="299" r:id="rId5"/>
    <p:sldId id="269" r:id="rId6"/>
    <p:sldId id="285" r:id="rId7"/>
    <p:sldId id="298" r:id="rId8"/>
    <p:sldId id="258" r:id="rId9"/>
  </p:sldIdLst>
  <p:sldSz cx="9144000" cy="5143500" type="screen16x9"/>
  <p:notesSz cx="6858000" cy="9144000"/>
  <p:embeddedFontLst>
    <p:embeddedFont>
      <p:font typeface="Lora" pitchFamily="2" charset="77"/>
      <p:regular r:id="rId11"/>
      <p:bold r:id="rId12"/>
      <p:italic r:id="rId13"/>
      <p:boldItalic r:id="rId14"/>
    </p:embeddedFont>
    <p:embeddedFont>
      <p:font typeface="Roboto Slab" pitchFamily="2" charset="0"/>
      <p:regular r:id="rId15"/>
      <p:bold r:id="rId16"/>
    </p:embeddedFont>
    <p:embeddedFont>
      <p:font typeface="Source Sans Pro" panose="020B0503030403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37"/>
    <p:restoredTop sz="83887"/>
  </p:normalViewPr>
  <p:slideViewPr>
    <p:cSldViewPr snapToGrid="0">
      <p:cViewPr varScale="1">
        <p:scale>
          <a:sx n="158" d="100"/>
          <a:sy n="158" d="100"/>
        </p:scale>
        <p:origin x="1016" y="18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 everyone. At this week's SGM meeting, I'll talk about the work we've completed and the upcoming plan</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Currently, we are in the process of merging the code with SLI, this process takes a long time and needs to be handled carefully.</a:t>
            </a:r>
          </a:p>
          <a:p>
            <a:pPr marL="171450" lvl="0" indent="-171450" algn="l" rtl="0">
              <a:spcBef>
                <a:spcPts val="0"/>
              </a:spcBef>
              <a:spcAft>
                <a:spcPts val="0"/>
              </a:spcAft>
              <a:buFontTx/>
              <a:buChar char="-"/>
            </a:pPr>
            <a:r>
              <a:rPr lang="en-US" dirty="0"/>
              <a:t>It started yesterday and we expect it to finish on October 12</a:t>
            </a:r>
            <a:r>
              <a:rPr lang="en-US" baseline="30000" dirty="0"/>
              <a:t>th</a:t>
            </a:r>
            <a:r>
              <a:rPr lang="en-US" dirty="0"/>
              <a:t>.</a:t>
            </a:r>
          </a:p>
          <a:p>
            <a:pPr marL="171450" lvl="0" indent="-171450" algn="l" rtl="0">
              <a:spcBef>
                <a:spcPts val="0"/>
              </a:spcBef>
              <a:spcAft>
                <a:spcPts val="0"/>
              </a:spcAft>
              <a:buFontTx/>
              <a:buChar char="-"/>
            </a:pPr>
            <a:r>
              <a:rPr lang="en-US" dirty="0"/>
              <a:t>To do this, we come together and use Git as a </a:t>
            </a:r>
            <a:r>
              <a:rPr lang="en-US"/>
              <a:t>support tool</a:t>
            </a:r>
            <a:endParaRPr lang="en-US" dirty="0"/>
          </a:p>
          <a:p>
            <a:pPr marL="171450" lvl="0" indent="-171450" algn="l" rtl="0">
              <a:spcBef>
                <a:spcPts val="0"/>
              </a:spcBef>
              <a:spcAft>
                <a:spcPts val="0"/>
              </a:spcAft>
              <a:buFontTx/>
              <a:buChar char="-"/>
            </a:pPr>
            <a:r>
              <a:rPr lang="en-US" dirty="0"/>
              <a:t>Up to now, we have done 30% of this work and this work will be continued next week.</a:t>
            </a:r>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Next, we continue to improve the management functions in Ticket, Customer, and Employee.</a:t>
            </a:r>
          </a:p>
          <a:p>
            <a:pPr marL="171450" lvl="0" indent="-171450" algn="l" rtl="0">
              <a:spcBef>
                <a:spcPts val="0"/>
              </a:spcBef>
              <a:spcAft>
                <a:spcPts val="0"/>
              </a:spcAft>
              <a:buFontTx/>
              <a:buChar char="-"/>
            </a:pPr>
            <a:r>
              <a:rPr lang="en-US" dirty="0"/>
              <a:t>Some bugs occurred during the development of new features, so we fixed them in this week.</a:t>
            </a:r>
          </a:p>
          <a:p>
            <a:pPr marL="171450" lvl="0" indent="-171450" algn="l" rtl="0">
              <a:spcBef>
                <a:spcPts val="0"/>
              </a:spcBef>
              <a:spcAft>
                <a:spcPts val="0"/>
              </a:spcAft>
              <a:buFontTx/>
              <a:buChar char="-"/>
            </a:pPr>
            <a:r>
              <a:rPr lang="en-US" dirty="0"/>
              <a:t>In Customer management: We fixed 3 bugs such as Download excel with customer data, Validate again Customer form Detail, and changing some messages in the alert.</a:t>
            </a:r>
          </a:p>
          <a:p>
            <a:pPr marL="171450" lvl="0" indent="-171450" algn="l" rtl="0">
              <a:spcBef>
                <a:spcPts val="0"/>
              </a:spcBef>
              <a:spcAft>
                <a:spcPts val="0"/>
              </a:spcAft>
              <a:buFontTx/>
              <a:buChar char="-"/>
            </a:pPr>
            <a:r>
              <a:rPr lang="en-US" dirty="0"/>
              <a:t>In Employee management: We checked again when users click icon-search.</a:t>
            </a:r>
          </a:p>
          <a:p>
            <a:pPr marL="171450" lvl="0" indent="-171450" algn="l" rtl="0">
              <a:spcBef>
                <a:spcPts val="0"/>
              </a:spcBef>
              <a:spcAft>
                <a:spcPts val="0"/>
              </a:spcAft>
              <a:buFontTx/>
              <a:buChar char="-"/>
            </a:pPr>
            <a:r>
              <a:rPr lang="en-US" dirty="0"/>
              <a:t>In Ticket management: We fixed 3 bugs</a:t>
            </a:r>
          </a:p>
          <a:p>
            <a:pPr marL="171450" lvl="0" indent="-171450" algn="l" rtl="0">
              <a:spcBef>
                <a:spcPts val="0"/>
              </a:spcBef>
              <a:spcAft>
                <a:spcPts val="0"/>
              </a:spcAft>
              <a:buFontTx/>
              <a:buChar char="-"/>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And this is one of the most important tasks of this week: Update new requirements and improve this system.</a:t>
            </a:r>
          </a:p>
          <a:p>
            <a:pPr marL="171450" lvl="0" indent="-171450" algn="l" rtl="0">
              <a:spcBef>
                <a:spcPts val="0"/>
              </a:spcBef>
              <a:spcAft>
                <a:spcPts val="0"/>
              </a:spcAft>
              <a:buFontTx/>
              <a:buChar char="-"/>
            </a:pPr>
            <a:r>
              <a:rPr lang="en-US" dirty="0"/>
              <a:t>We updated 4 requirements in Customer such as Download excel template(it means without data), adding more information to Customer Detail and </a:t>
            </a:r>
            <a:r>
              <a:rPr lang="en-US" dirty="0" err="1"/>
              <a:t>etc</a:t>
            </a:r>
            <a:endParaRPr lang="en-US" dirty="0"/>
          </a:p>
          <a:p>
            <a:pPr marL="171450" lvl="0" indent="-171450" algn="l" rtl="0">
              <a:spcBef>
                <a:spcPts val="0"/>
              </a:spcBef>
              <a:spcAft>
                <a:spcPts val="0"/>
              </a:spcAft>
              <a:buFontTx/>
              <a:buChar char="-"/>
            </a:pPr>
            <a:r>
              <a:rPr lang="en-US" dirty="0"/>
              <a:t>We made more ways to add departments in the Employee management and made some Excel functions.</a:t>
            </a:r>
          </a:p>
          <a:p>
            <a:pPr marL="171450" lvl="0" indent="-171450" algn="l" rtl="0">
              <a:spcBef>
                <a:spcPts val="0"/>
              </a:spcBef>
              <a:spcAft>
                <a:spcPts val="0"/>
              </a:spcAft>
              <a:buFontTx/>
              <a:buChar char="-"/>
            </a:pPr>
            <a:r>
              <a:rPr lang="en-US" dirty="0"/>
              <a:t>About Ticket management, it has a lot of new requirements to do, such as Changing flow getting Customer information in Ticket Detail when the customer has been not registered in the Database, and valid comment for the user when changing Ticket Workflow</a:t>
            </a:r>
          </a:p>
        </p:txBody>
      </p:sp>
    </p:spTree>
    <p:extLst>
      <p:ext uri="{BB962C8B-B14F-4D97-AF65-F5344CB8AC3E}">
        <p14:creationId xmlns:p14="http://schemas.microsoft.com/office/powerpoint/2010/main" val="316922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And this is my weekly report this week.</a:t>
            </a:r>
          </a:p>
          <a:p>
            <a:pPr marL="171450" lvl="0" indent="-171450" algn="l" rtl="0">
              <a:spcBef>
                <a:spcPts val="0"/>
              </a:spcBef>
              <a:spcAft>
                <a:spcPts val="0"/>
              </a:spcAft>
              <a:buFontTx/>
              <a:buChar char="-"/>
            </a:pPr>
            <a:r>
              <a:rPr lang="en-US" dirty="0"/>
              <a:t>We focus on improving the Work-Center module, refactoring some code, and preparing for merge code with SLI</a:t>
            </a:r>
          </a:p>
          <a:p>
            <a:pPr marL="171450" lvl="0" indent="-171450" algn="l" rtl="0">
              <a:spcBef>
                <a:spcPts val="0"/>
              </a:spcBef>
              <a:spcAft>
                <a:spcPts val="0"/>
              </a:spcAft>
              <a:buFontTx/>
              <a:buChar char="-"/>
            </a:pPr>
            <a:r>
              <a:rPr lang="en-US" dirty="0"/>
              <a:t>Now we are merging process. It’s completed about 30%</a:t>
            </a:r>
          </a:p>
          <a:p>
            <a:pPr marL="171450" lvl="0" indent="-171450" algn="l" rtl="0">
              <a:spcBef>
                <a:spcPts val="0"/>
              </a:spcBef>
              <a:spcAft>
                <a:spcPts val="0"/>
              </a:spcAft>
              <a:buFontTx/>
              <a:buChar char="-"/>
            </a:pPr>
            <a:r>
              <a:rPr lang="en-US" dirty="0"/>
              <a:t>However, I didn't get the source code of the Admin module, </a:t>
            </a:r>
            <a:r>
              <a:rPr lang="en-US" b="0" i="0" dirty="0">
                <a:solidFill>
                  <a:srgbClr val="E8EAED"/>
                </a:solidFill>
                <a:effectLst/>
                <a:latin typeface="arial" panose="020B0604020202020204" pitchFamily="34" charset="0"/>
              </a:rPr>
              <a:t>As far as I know, we will receive this source code next week.</a:t>
            </a:r>
          </a:p>
          <a:p>
            <a:pPr marL="171450" lvl="0" indent="-171450" algn="l" rtl="0">
              <a:spcBef>
                <a:spcPts val="0"/>
              </a:spcBef>
              <a:spcAft>
                <a:spcPts val="0"/>
              </a:spcAft>
              <a:buFontTx/>
              <a:buChar char="-"/>
            </a:pPr>
            <a:r>
              <a:rPr lang="en-US" b="0" i="0" dirty="0">
                <a:solidFill>
                  <a:srgbClr val="E8EAED"/>
                </a:solidFill>
                <a:effectLst/>
                <a:latin typeface="arial" panose="020B0604020202020204" pitchFamily="34" charset="0"/>
              </a:rPr>
              <a:t>So after receiving this source code. We will clear SLT’s role in the Admin source code.</a:t>
            </a:r>
          </a:p>
          <a:p>
            <a:pPr marL="171450" lvl="0" indent="-171450" algn="l" rtl="0">
              <a:spcBef>
                <a:spcPts val="0"/>
              </a:spcBef>
              <a:spcAft>
                <a:spcPts val="0"/>
              </a:spcAft>
              <a:buFontTx/>
              <a:buChar char="-"/>
            </a:pPr>
            <a:r>
              <a:rPr lang="en-US" b="0" i="0" dirty="0">
                <a:solidFill>
                  <a:srgbClr val="E8EAED"/>
                </a:solidFill>
                <a:effectLst/>
                <a:latin typeface="arial" panose="020B0604020202020204" pitchFamily="34" charset="0"/>
              </a:rPr>
              <a:t>The main job for next week is to finish the merge code, test after the merge. </a:t>
            </a:r>
          </a:p>
          <a:p>
            <a:pPr marL="171450" lvl="0" indent="-171450" algn="l" rtl="0">
              <a:spcBef>
                <a:spcPts val="0"/>
              </a:spcBef>
              <a:spcAft>
                <a:spcPts val="0"/>
              </a:spcAft>
              <a:buFontTx/>
              <a:buChar char="-"/>
            </a:pPr>
            <a:r>
              <a:rPr lang="en-US" b="0" i="0" dirty="0">
                <a:solidFill>
                  <a:srgbClr val="E8EAED"/>
                </a:solidFill>
                <a:effectLst/>
                <a:latin typeface="arial" panose="020B0604020202020204" pitchFamily="34" charset="0"/>
              </a:rPr>
              <a:t>So, I will pack, and handling over the Work-Center module before I leave Korea.</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bf1dbd179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bf1dbd179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For the overall Work Breakdown Structure:</a:t>
            </a:r>
          </a:p>
          <a:p>
            <a:pPr marL="171450" lvl="0" indent="-171450" algn="l" rtl="0">
              <a:spcBef>
                <a:spcPts val="0"/>
              </a:spcBef>
              <a:spcAft>
                <a:spcPts val="0"/>
              </a:spcAft>
              <a:buFontTx/>
              <a:buChar char="-"/>
            </a:pPr>
            <a:r>
              <a:rPr lang="en-US" dirty="0"/>
              <a:t>Now, VW is developing a 2.5 version of the Admin module during SLI development 2.5 version on the Work-Center module.</a:t>
            </a:r>
          </a:p>
          <a:p>
            <a:pPr marL="171450" lvl="0" indent="-171450" algn="l" rtl="0">
              <a:spcBef>
                <a:spcPts val="0"/>
              </a:spcBef>
              <a:spcAft>
                <a:spcPts val="0"/>
              </a:spcAft>
              <a:buFontTx/>
              <a:buChar char="-"/>
            </a:pPr>
            <a:r>
              <a:rPr lang="en-US" dirty="0"/>
              <a:t>SLI and SLT are merging code on the Work Center.</a:t>
            </a:r>
          </a:p>
          <a:p>
            <a:pPr marL="171450" lvl="0" indent="-171450" algn="l" rtl="0">
              <a:spcBef>
                <a:spcPts val="0"/>
              </a:spcBef>
              <a:spcAft>
                <a:spcPts val="0"/>
              </a:spcAft>
              <a:buFontTx/>
              <a:buChar char="-"/>
            </a:pPr>
            <a:r>
              <a:rPr lang="en-US" dirty="0"/>
              <a:t>VW also develop a Brand page on the Work-Center module. So after merging code between SLT and SLI, we will merge code with VW on the Work-Center</a:t>
            </a:r>
          </a:p>
          <a:p>
            <a:pPr marL="171450" lvl="0" indent="-171450" algn="l" rtl="0">
              <a:spcBef>
                <a:spcPts val="0"/>
              </a:spcBef>
              <a:spcAft>
                <a:spcPts val="0"/>
              </a:spcAft>
              <a:buFontTx/>
              <a:buChar char="-"/>
            </a:pPr>
            <a:r>
              <a:rPr lang="en-US" dirty="0"/>
              <a:t>VW will write the Admin's document in the 3rd week of October.</a:t>
            </a:r>
          </a:p>
          <a:p>
            <a:pPr marL="171450" lvl="0" indent="-171450" algn="l" rtl="0">
              <a:spcBef>
                <a:spcPts val="0"/>
              </a:spcBef>
              <a:spcAft>
                <a:spcPts val="0"/>
              </a:spcAft>
              <a:buFontTx/>
              <a:buChar char="-"/>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bf1dbd179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bf1dbd17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baseline="0" dirty="0"/>
              <a:t>It is the timeline for </a:t>
            </a:r>
            <a:r>
              <a:rPr lang="en-US" baseline="0" dirty="0" err="1"/>
              <a:t>Saltlux</a:t>
            </a:r>
            <a:endParaRPr lang="en-US" baseline="0" dirty="0"/>
          </a:p>
          <a:p>
            <a:pPr marL="171450" lvl="0" indent="-171450" algn="l" rtl="0">
              <a:spcBef>
                <a:spcPts val="0"/>
              </a:spcBef>
              <a:spcAft>
                <a:spcPts val="0"/>
              </a:spcAft>
              <a:buFontTx/>
              <a:buChar char="-"/>
            </a:pPr>
            <a:r>
              <a:rPr lang="en-US" baseline="0" dirty="0"/>
              <a:t>From now until Oct 12th, we will be done merging code with SLI</a:t>
            </a:r>
          </a:p>
          <a:p>
            <a:pPr marL="171450" lvl="0" indent="-171450" algn="l" rtl="0">
              <a:spcBef>
                <a:spcPts val="0"/>
              </a:spcBef>
              <a:spcAft>
                <a:spcPts val="0"/>
              </a:spcAft>
              <a:buFontTx/>
              <a:buChar char="-"/>
            </a:pPr>
            <a:r>
              <a:rPr lang="en-US" baseline="0" dirty="0"/>
              <a:t>After that, we will test </a:t>
            </a:r>
            <a:r>
              <a:rPr lang="en-US" dirty="0"/>
              <a:t>and confirm that all code is running correctly with the latest version</a:t>
            </a:r>
            <a:r>
              <a:rPr lang="en-US" baseline="0" dirty="0"/>
              <a:t> before merging with VW.</a:t>
            </a:r>
          </a:p>
          <a:p>
            <a:pPr marL="171450" lvl="0" indent="-171450" algn="l" rtl="0">
              <a:spcBef>
                <a:spcPts val="0"/>
              </a:spcBef>
              <a:spcAft>
                <a:spcPts val="0"/>
              </a:spcAft>
              <a:buFontTx/>
              <a:buChar char="-"/>
            </a:pPr>
            <a:r>
              <a:rPr lang="en-US" baseline="0" dirty="0"/>
              <a:t>From Oct 20, SLT will start developing the Admin module and may improve on the Work-Center module from Nov 1.</a:t>
            </a:r>
          </a:p>
          <a:p>
            <a:pPr marL="171450" lvl="0" indent="-171450" algn="l" rtl="0">
              <a:spcBef>
                <a:spcPts val="0"/>
              </a:spcBef>
              <a:spcAft>
                <a:spcPts val="0"/>
              </a:spcAft>
              <a:buFontTx/>
              <a:buChar char="-"/>
            </a:pPr>
            <a:endParaRPr lang="en-US" baseline="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421476" y="3873731"/>
            <a:ext cx="5486400" cy="8905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SGM Weekly Meeting</a:t>
            </a:r>
            <a:endParaRPr sz="3600" dirty="0"/>
          </a:p>
        </p:txBody>
      </p:sp>
      <p:sp>
        <p:nvSpPr>
          <p:cNvPr id="7" name="Google Shape;70;p12">
            <a:extLst>
              <a:ext uri="{FF2B5EF4-FFF2-40B4-BE49-F238E27FC236}">
                <a16:creationId xmlns:a16="http://schemas.microsoft.com/office/drawing/2014/main" id="{8FF45741-7CCC-B2A7-B17F-82D5B7329895}"/>
              </a:ext>
            </a:extLst>
          </p:cNvPr>
          <p:cNvSpPr txBox="1">
            <a:spLocks/>
          </p:cNvSpPr>
          <p:nvPr/>
        </p:nvSpPr>
        <p:spPr>
          <a:xfrm>
            <a:off x="4455620" y="3612572"/>
            <a:ext cx="1970117" cy="5223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9pPr>
          </a:lstStyle>
          <a:p>
            <a:r>
              <a:rPr lang="en-US" sz="2800" dirty="0"/>
              <a:t>2022.10.07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9"/>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Merge code with SLI</a:t>
            </a:r>
            <a:endParaRPr dirty="0"/>
          </a:p>
        </p:txBody>
      </p:sp>
      <p:grpSp>
        <p:nvGrpSpPr>
          <p:cNvPr id="307" name="Google Shape;307;p29"/>
          <p:cNvGrpSpPr/>
          <p:nvPr/>
        </p:nvGrpSpPr>
        <p:grpSpPr>
          <a:xfrm>
            <a:off x="916458" y="1019750"/>
            <a:ext cx="214625" cy="214625"/>
            <a:chOff x="2594050" y="1631825"/>
            <a:chExt cx="439625" cy="439625"/>
          </a:xfrm>
        </p:grpSpPr>
        <p:sp>
          <p:nvSpPr>
            <p:cNvPr id="308" name="Google Shape;308;p2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2" name="Google Shape;312;p29"/>
          <p:cNvSpPr/>
          <p:nvPr/>
        </p:nvSpPr>
        <p:spPr>
          <a:xfrm>
            <a:off x="709915" y="2053050"/>
            <a:ext cx="1803442" cy="1685100"/>
          </a:xfrm>
          <a:prstGeom prst="ellipse">
            <a:avLst/>
          </a:prstGeom>
          <a:noFill/>
          <a:ln w="1143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Lora"/>
                <a:ea typeface="Lora"/>
                <a:cs typeface="Lora"/>
                <a:sym typeface="Lora"/>
              </a:rPr>
              <a:t>SLI’s code</a:t>
            </a:r>
            <a:endParaRPr b="1" dirty="0">
              <a:latin typeface="Lora"/>
              <a:ea typeface="Lora"/>
              <a:cs typeface="Lora"/>
              <a:sym typeface="Lora"/>
            </a:endParaRPr>
          </a:p>
        </p:txBody>
      </p:sp>
      <p:sp>
        <p:nvSpPr>
          <p:cNvPr id="313" name="Google Shape;313;p29"/>
          <p:cNvSpPr/>
          <p:nvPr/>
        </p:nvSpPr>
        <p:spPr>
          <a:xfrm>
            <a:off x="6748985" y="1989662"/>
            <a:ext cx="1685100" cy="1685100"/>
          </a:xfrm>
          <a:prstGeom prst="ellipse">
            <a:avLst/>
          </a:prstGeom>
          <a:noFill/>
          <a:ln w="1143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Lora"/>
                <a:ea typeface="Lora"/>
                <a:cs typeface="Lora"/>
                <a:sym typeface="Lora"/>
              </a:rPr>
              <a:t>SLT’s code</a:t>
            </a:r>
            <a:endParaRPr b="1" dirty="0">
              <a:latin typeface="Lora"/>
              <a:ea typeface="Lora"/>
              <a:cs typeface="Lora"/>
              <a:sym typeface="Lora"/>
            </a:endParaRPr>
          </a:p>
        </p:txBody>
      </p:sp>
      <p:sp>
        <p:nvSpPr>
          <p:cNvPr id="314" name="Google Shape;314;p29"/>
          <p:cNvSpPr/>
          <p:nvPr/>
        </p:nvSpPr>
        <p:spPr>
          <a:xfrm>
            <a:off x="3439115" y="1626499"/>
            <a:ext cx="2356385" cy="2411427"/>
          </a:xfrm>
          <a:prstGeom prst="ellipse">
            <a:avLst/>
          </a:prstGeom>
          <a:noFill/>
          <a:ln w="1143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Lora"/>
                <a:ea typeface="Lora"/>
                <a:cs typeface="Lora"/>
                <a:sym typeface="Lora"/>
              </a:rPr>
              <a:t>WORK-CENTER</a:t>
            </a:r>
            <a:endParaRPr b="1" dirty="0">
              <a:latin typeface="Lora"/>
              <a:ea typeface="Lora"/>
              <a:cs typeface="Lora"/>
              <a:sym typeface="Lora"/>
            </a:endParaRPr>
          </a:p>
        </p:txBody>
      </p:sp>
      <p:cxnSp>
        <p:nvCxnSpPr>
          <p:cNvPr id="315" name="Google Shape;315;p29"/>
          <p:cNvCxnSpPr>
            <a:cxnSpLocks/>
            <a:stCxn id="312" idx="6"/>
          </p:cNvCxnSpPr>
          <p:nvPr/>
        </p:nvCxnSpPr>
        <p:spPr>
          <a:xfrm>
            <a:off x="2513357" y="2895600"/>
            <a:ext cx="925758" cy="0"/>
          </a:xfrm>
          <a:prstGeom prst="straightConnector1">
            <a:avLst/>
          </a:prstGeom>
          <a:noFill/>
          <a:ln w="38100" cap="flat" cmpd="sng">
            <a:solidFill>
              <a:schemeClr val="accent1"/>
            </a:solidFill>
            <a:prstDash val="solid"/>
            <a:round/>
            <a:headEnd type="none" w="sm" len="sm"/>
            <a:tailEnd type="triangle" w="sm" len="sm"/>
          </a:ln>
        </p:spPr>
      </p:cxnSp>
      <p:cxnSp>
        <p:nvCxnSpPr>
          <p:cNvPr id="316" name="Google Shape;316;p29"/>
          <p:cNvCxnSpPr>
            <a:cxnSpLocks/>
            <a:stCxn id="313" idx="2"/>
            <a:endCxn id="314" idx="6"/>
          </p:cNvCxnSpPr>
          <p:nvPr/>
        </p:nvCxnSpPr>
        <p:spPr>
          <a:xfrm flipH="1">
            <a:off x="5795500" y="2832212"/>
            <a:ext cx="953485" cy="1"/>
          </a:xfrm>
          <a:prstGeom prst="straightConnector1">
            <a:avLst/>
          </a:prstGeom>
          <a:noFill/>
          <a:ln w="38100" cap="flat" cmpd="sng">
            <a:solidFill>
              <a:schemeClr val="accent1"/>
            </a:solidFill>
            <a:prstDash val="solid"/>
            <a:round/>
            <a:headEnd type="none" w="sm" len="sm"/>
            <a:tailEnd type="triangle" w="sm" len="sm"/>
          </a:ln>
        </p:spPr>
      </p:cxnSp>
      <p:sp>
        <p:nvSpPr>
          <p:cNvPr id="317" name="Google Shape;317;p2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Fix bugs &amp; add new requirements</a:t>
            </a:r>
            <a:endParaRPr dirty="0"/>
          </a:p>
        </p:txBody>
      </p:sp>
      <p:sp>
        <p:nvSpPr>
          <p:cNvPr id="76" name="Google Shape;76;p13"/>
          <p:cNvSpPr txBox="1"/>
          <p:nvPr/>
        </p:nvSpPr>
        <p:spPr>
          <a:xfrm>
            <a:off x="786150" y="1010720"/>
            <a:ext cx="6884650" cy="3129018"/>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dirty="0">
                <a:solidFill>
                  <a:srgbClr val="0091EA"/>
                </a:solidFill>
                <a:latin typeface="Source Sans Pro"/>
                <a:ea typeface="Source Sans Pro"/>
                <a:cs typeface="Source Sans Pro"/>
                <a:sym typeface="Source Sans Pro"/>
              </a:rPr>
              <a:t>Fixed bugs</a:t>
            </a:r>
            <a:endParaRPr dirty="0">
              <a:solidFill>
                <a:srgbClr val="0091EA"/>
              </a:solidFill>
              <a:latin typeface="Source Sans Pro"/>
              <a:ea typeface="Source Sans Pro"/>
              <a:cs typeface="Source Sans Pro"/>
              <a:sym typeface="Source Sans Pro"/>
            </a:endParaRPr>
          </a:p>
          <a:p>
            <a:pPr marL="0" lvl="0" indent="0" algn="l" rtl="0">
              <a:spcBef>
                <a:spcPts val="600"/>
              </a:spcBef>
              <a:spcAft>
                <a:spcPts val="0"/>
              </a:spcAft>
              <a:buClr>
                <a:schemeClr val="dk1"/>
              </a:buClr>
              <a:buSzPts val="1100"/>
              <a:buFont typeface="Arial"/>
              <a:buNone/>
            </a:pPr>
            <a:r>
              <a:rPr lang="en-US" dirty="0">
                <a:solidFill>
                  <a:srgbClr val="263238"/>
                </a:solidFill>
                <a:latin typeface="Source Sans Pro"/>
                <a:ea typeface="Source Sans Pro"/>
                <a:cs typeface="Source Sans Pro"/>
                <a:sym typeface="Source Sans Pro"/>
              </a:rPr>
              <a:t>Customer management: </a:t>
            </a:r>
            <a:endParaRPr lang="en-VN"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VN" dirty="0">
                <a:solidFill>
                  <a:srgbClr val="263238"/>
                </a:solidFill>
                <a:latin typeface="Source Sans Pro"/>
                <a:ea typeface="Source Sans Pro"/>
                <a:cs typeface="Source Sans Pro"/>
                <a:sym typeface="Source Sans Pro"/>
              </a:rPr>
              <a:t>Download excel with customer data</a:t>
            </a:r>
          </a:p>
          <a:p>
            <a:pPr marL="285750" lvl="0" indent="-285750" algn="l" rtl="0">
              <a:spcBef>
                <a:spcPts val="600"/>
              </a:spcBef>
              <a:spcAft>
                <a:spcPts val="0"/>
              </a:spcAft>
              <a:buClr>
                <a:schemeClr val="dk1"/>
              </a:buClr>
              <a:buSzPts val="1100"/>
              <a:buFont typeface="Arial" panose="020B0604020202020204" pitchFamily="34" charset="0"/>
              <a:buChar char="•"/>
            </a:pPr>
            <a:r>
              <a:rPr lang="en-VN" dirty="0">
                <a:solidFill>
                  <a:srgbClr val="263238"/>
                </a:solidFill>
                <a:latin typeface="Source Sans Pro"/>
                <a:ea typeface="Source Sans Pro"/>
                <a:cs typeface="Source Sans Pro"/>
                <a:sym typeface="Source Sans Pro"/>
              </a:rPr>
              <a:t>Validate again Customer form Detail</a:t>
            </a:r>
          </a:p>
          <a:p>
            <a:pPr marL="285750" lvl="0" indent="-285750" algn="l" rtl="0">
              <a:spcBef>
                <a:spcPts val="600"/>
              </a:spcBef>
              <a:spcAft>
                <a:spcPts val="0"/>
              </a:spcAft>
              <a:buClr>
                <a:schemeClr val="dk1"/>
              </a:buClr>
              <a:buSzPts val="1100"/>
              <a:buFont typeface="Arial" panose="020B0604020202020204" pitchFamily="34" charset="0"/>
              <a:buChar char="•"/>
            </a:pPr>
            <a:r>
              <a:rPr lang="en-VN" dirty="0">
                <a:solidFill>
                  <a:srgbClr val="263238"/>
                </a:solidFill>
                <a:latin typeface="Source Sans Pro"/>
                <a:ea typeface="Source Sans Pro"/>
                <a:cs typeface="Source Sans Pro"/>
                <a:sym typeface="Source Sans Pro"/>
              </a:rPr>
              <a:t>Etc…</a:t>
            </a:r>
          </a:p>
          <a:p>
            <a:pPr marL="0" lvl="0" indent="0" algn="l" rtl="0">
              <a:spcBef>
                <a:spcPts val="600"/>
              </a:spcBef>
              <a:spcAft>
                <a:spcPts val="0"/>
              </a:spcAft>
              <a:buClr>
                <a:schemeClr val="dk1"/>
              </a:buClr>
              <a:buSzPts val="1100"/>
              <a:buFont typeface="Arial"/>
              <a:buNone/>
            </a:pPr>
            <a:r>
              <a:rPr lang="en" dirty="0">
                <a:solidFill>
                  <a:srgbClr val="263238"/>
                </a:solidFill>
                <a:latin typeface="Source Sans Pro"/>
                <a:ea typeface="Source Sans Pro"/>
                <a:cs typeface="Source Sans Pro"/>
                <a:sym typeface="Source Sans Pro"/>
              </a:rPr>
              <a:t>Employee management:</a:t>
            </a:r>
          </a:p>
          <a:p>
            <a:pPr marL="285750" lvl="0" indent="-285750" algn="l" rtl="0">
              <a:spcBef>
                <a:spcPts val="600"/>
              </a:spcBef>
              <a:spcAft>
                <a:spcPts val="0"/>
              </a:spcAft>
              <a:buClr>
                <a:schemeClr val="dk1"/>
              </a:buClr>
              <a:buSzPts val="1100"/>
              <a:buFont typeface="Arial" panose="020B0604020202020204" pitchFamily="34" charset="0"/>
              <a:buChar char="•"/>
            </a:pPr>
            <a:r>
              <a:rPr lang="vi-VN" dirty="0">
                <a:solidFill>
                  <a:srgbClr val="263238"/>
                </a:solidFill>
                <a:latin typeface="Source Sans Pro"/>
                <a:ea typeface="Source Sans Pro"/>
                <a:cs typeface="Source Sans Pro"/>
                <a:sym typeface="Source Sans Pro"/>
              </a:rPr>
              <a:t>Fixed bug employee when searching click to icon</a:t>
            </a:r>
            <a:endParaRPr dirty="0">
              <a:solidFill>
                <a:srgbClr val="263238"/>
              </a:solidFill>
              <a:latin typeface="Source Sans Pro"/>
              <a:ea typeface="Source Sans Pro"/>
              <a:cs typeface="Source Sans Pro"/>
              <a:sym typeface="Source Sans Pro"/>
            </a:endParaRPr>
          </a:p>
          <a:p>
            <a:pPr marL="0" lvl="0" indent="0" algn="l" rtl="0">
              <a:spcBef>
                <a:spcPts val="600"/>
              </a:spcBef>
              <a:spcAft>
                <a:spcPts val="0"/>
              </a:spcAft>
              <a:buNone/>
            </a:pPr>
            <a:r>
              <a:rPr lang="en-US" dirty="0">
                <a:solidFill>
                  <a:srgbClr val="263238"/>
                </a:solidFill>
                <a:latin typeface="Source Sans Pro"/>
                <a:ea typeface="Source Sans Pro"/>
                <a:cs typeface="Source Sans Pro"/>
                <a:sym typeface="Source Sans Pro"/>
              </a:rPr>
              <a:t>Ticket management:</a:t>
            </a:r>
          </a:p>
          <a:p>
            <a:pPr marL="285750" lvl="0" indent="-285750" algn="l" rtl="0">
              <a:spcBef>
                <a:spcPts val="600"/>
              </a:spcBef>
              <a:spcAft>
                <a:spcPts val="0"/>
              </a:spcAft>
              <a:buFont typeface="Arial" panose="020B0604020202020204" pitchFamily="34" charset="0"/>
              <a:buChar char="•"/>
            </a:pPr>
            <a:r>
              <a:rPr lang="en-US" dirty="0">
                <a:solidFill>
                  <a:srgbClr val="263238"/>
                </a:solidFill>
                <a:latin typeface="Source Sans Pro"/>
                <a:ea typeface="Source Sans Pro"/>
                <a:cs typeface="Source Sans Pro"/>
                <a:sym typeface="Source Sans Pro"/>
              </a:rPr>
              <a:t>Synchronized ticket status when user clicks to detail: Update from New to In-progress, </a:t>
            </a:r>
            <a:r>
              <a:rPr lang="en-US" dirty="0" err="1">
                <a:solidFill>
                  <a:srgbClr val="263238"/>
                </a:solidFill>
                <a:latin typeface="Source Sans Pro"/>
                <a:ea typeface="Source Sans Pro"/>
                <a:cs typeface="Source Sans Pro"/>
                <a:sym typeface="Source Sans Pro"/>
              </a:rPr>
              <a:t>etc</a:t>
            </a:r>
            <a:r>
              <a:rPr lang="en-US" dirty="0">
                <a:solidFill>
                  <a:srgbClr val="263238"/>
                </a:solidFill>
                <a:latin typeface="Source Sans Pro"/>
                <a:ea typeface="Source Sans Pro"/>
                <a:cs typeface="Source Sans Pro"/>
                <a:sym typeface="Source Sans Pro"/>
              </a:rPr>
              <a:t>…</a:t>
            </a:r>
          </a:p>
          <a:p>
            <a:pPr marL="285750" lvl="0" indent="-285750" algn="l" rtl="0">
              <a:spcBef>
                <a:spcPts val="600"/>
              </a:spcBef>
              <a:spcAft>
                <a:spcPts val="0"/>
              </a:spcAft>
              <a:buFont typeface="Arial" panose="020B0604020202020204" pitchFamily="34" charset="0"/>
              <a:buChar char="•"/>
            </a:pPr>
            <a:endParaRPr dirty="0">
              <a:solidFill>
                <a:srgbClr val="263238"/>
              </a:solidFill>
              <a:latin typeface="Source Sans Pro"/>
              <a:ea typeface="Source Sans Pro"/>
              <a:cs typeface="Source Sans Pro"/>
              <a:sym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46839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Fix bugs &amp; add new requirements</a:t>
            </a:r>
            <a:endParaRPr dirty="0"/>
          </a:p>
        </p:txBody>
      </p:sp>
      <p:sp>
        <p:nvSpPr>
          <p:cNvPr id="77" name="Google Shape;77;p13"/>
          <p:cNvSpPr txBox="1"/>
          <p:nvPr/>
        </p:nvSpPr>
        <p:spPr>
          <a:xfrm>
            <a:off x="786150" y="653142"/>
            <a:ext cx="6928006" cy="3802743"/>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dirty="0">
                <a:solidFill>
                  <a:srgbClr val="0091EA"/>
                </a:solidFill>
                <a:latin typeface="Source Sans Pro"/>
                <a:ea typeface="Source Sans Pro"/>
                <a:cs typeface="Source Sans Pro"/>
                <a:sym typeface="Source Sans Pro"/>
              </a:rPr>
              <a:t>Update new requirements</a:t>
            </a:r>
          </a:p>
          <a:p>
            <a:pPr>
              <a:spcBef>
                <a:spcPts val="600"/>
              </a:spcBef>
            </a:pPr>
            <a:r>
              <a:rPr lang="en-US" dirty="0">
                <a:solidFill>
                  <a:srgbClr val="263238"/>
                </a:solidFill>
                <a:latin typeface="Source Sans Pro"/>
                <a:ea typeface="Source Sans Pro"/>
                <a:cs typeface="Source Sans Pro"/>
                <a:sym typeface="Source Sans Pro"/>
              </a:rPr>
              <a:t>Customer management:</a:t>
            </a:r>
          </a:p>
          <a:p>
            <a:pPr marL="285750" indent="-285750">
              <a:spcBef>
                <a:spcPts val="600"/>
              </a:spcBef>
              <a:buFont typeface="Arial" panose="020B0604020202020204" pitchFamily="34" charset="0"/>
              <a:buChar char="•"/>
            </a:pPr>
            <a:r>
              <a:rPr lang="en-VN" dirty="0">
                <a:solidFill>
                  <a:srgbClr val="263238"/>
                </a:solidFill>
                <a:latin typeface="Source Sans Pro"/>
                <a:ea typeface="Source Sans Pro"/>
                <a:cs typeface="Source Sans Pro"/>
                <a:sym typeface="Source Sans Pro"/>
              </a:rPr>
              <a:t>Download excel template</a:t>
            </a:r>
          </a:p>
          <a:p>
            <a:pPr marL="285750" indent="-285750">
              <a:spcBef>
                <a:spcPts val="600"/>
              </a:spcBef>
              <a:buFont typeface="Arial" panose="020B0604020202020204" pitchFamily="34" charset="0"/>
              <a:buChar char="•"/>
            </a:pPr>
            <a:r>
              <a:rPr lang="en-VN" dirty="0">
                <a:solidFill>
                  <a:srgbClr val="263238"/>
                </a:solidFill>
                <a:latin typeface="Source Sans Pro"/>
                <a:ea typeface="Source Sans Pro"/>
                <a:cs typeface="Source Sans Pro"/>
                <a:sym typeface="Source Sans Pro"/>
              </a:rPr>
              <a:t>Add more information to Customer Detail, etc…</a:t>
            </a:r>
            <a:endParaRPr lang="en-US" dirty="0">
              <a:solidFill>
                <a:srgbClr val="263238"/>
              </a:solidFill>
              <a:latin typeface="Source Sans Pro"/>
              <a:ea typeface="Source Sans Pro"/>
              <a:cs typeface="Source Sans Pro"/>
              <a:sym typeface="Source Sans Pro"/>
            </a:endParaRPr>
          </a:p>
          <a:p>
            <a:pPr>
              <a:spcBef>
                <a:spcPts val="600"/>
              </a:spcBef>
            </a:pPr>
            <a:r>
              <a:rPr lang="en-US" dirty="0">
                <a:solidFill>
                  <a:srgbClr val="263238"/>
                </a:solidFill>
                <a:latin typeface="Source Sans Pro"/>
                <a:ea typeface="Source Sans Pro"/>
                <a:cs typeface="Source Sans Pro"/>
                <a:sym typeface="Source Sans Pro"/>
              </a:rPr>
              <a:t>Employee management:</a:t>
            </a:r>
          </a:p>
          <a:p>
            <a:pPr marL="285750" indent="-285750">
              <a:spcBef>
                <a:spcPts val="600"/>
              </a:spcBef>
              <a:buFont typeface="Arial" panose="020B0604020202020204" pitchFamily="34" charset="0"/>
              <a:buChar char="•"/>
            </a:pPr>
            <a:r>
              <a:rPr lang="en-US" dirty="0">
                <a:solidFill>
                  <a:srgbClr val="263238"/>
                </a:solidFill>
                <a:latin typeface="Source Sans Pro"/>
                <a:ea typeface="Source Sans Pro"/>
                <a:cs typeface="Source Sans Pro"/>
                <a:sym typeface="Source Sans Pro"/>
              </a:rPr>
              <a:t>Add more ways to add a new department.</a:t>
            </a:r>
          </a:p>
          <a:p>
            <a:pPr marL="285750" indent="-285750">
              <a:spcBef>
                <a:spcPts val="600"/>
              </a:spcBef>
              <a:buFont typeface="Arial" panose="020B0604020202020204" pitchFamily="34" charset="0"/>
              <a:buChar char="•"/>
            </a:pPr>
            <a:r>
              <a:rPr lang="en-US" dirty="0">
                <a:solidFill>
                  <a:srgbClr val="263238"/>
                </a:solidFill>
                <a:latin typeface="Source Sans Pro"/>
                <a:ea typeface="Source Sans Pro"/>
                <a:cs typeface="Source Sans Pro"/>
                <a:sym typeface="Source Sans Pro"/>
              </a:rPr>
              <a:t>Download, upload excel function, </a:t>
            </a:r>
            <a:r>
              <a:rPr lang="en-US" dirty="0" err="1">
                <a:solidFill>
                  <a:srgbClr val="263238"/>
                </a:solidFill>
                <a:latin typeface="Source Sans Pro"/>
                <a:ea typeface="Source Sans Pro"/>
                <a:cs typeface="Source Sans Pro"/>
                <a:sym typeface="Source Sans Pro"/>
              </a:rPr>
              <a:t>etc</a:t>
            </a:r>
            <a:r>
              <a:rPr lang="en-US" dirty="0">
                <a:solidFill>
                  <a:srgbClr val="263238"/>
                </a:solidFill>
                <a:latin typeface="Source Sans Pro"/>
                <a:ea typeface="Source Sans Pro"/>
                <a:cs typeface="Source Sans Pro"/>
                <a:sym typeface="Source Sans Pro"/>
              </a:rPr>
              <a:t>…</a:t>
            </a:r>
          </a:p>
          <a:p>
            <a:pPr>
              <a:spcBef>
                <a:spcPts val="600"/>
              </a:spcBef>
            </a:pPr>
            <a:r>
              <a:rPr lang="en-VN" dirty="0">
                <a:solidFill>
                  <a:srgbClr val="263238"/>
                </a:solidFill>
                <a:latin typeface="Source Sans Pro"/>
                <a:ea typeface="Source Sans Pro"/>
                <a:cs typeface="Source Sans Pro"/>
                <a:sym typeface="Source Sans Pro"/>
              </a:rPr>
              <a:t>Ticket management:</a:t>
            </a:r>
          </a:p>
          <a:p>
            <a:pPr marL="285750" indent="-285750">
              <a:spcBef>
                <a:spcPts val="600"/>
              </a:spcBef>
              <a:buFont typeface="Arial" panose="020B0604020202020204" pitchFamily="34" charset="0"/>
              <a:buChar char="•"/>
            </a:pPr>
            <a:r>
              <a:rPr lang="en-US" dirty="0">
                <a:solidFill>
                  <a:srgbClr val="263238"/>
                </a:solidFill>
                <a:latin typeface="Source Sans Pro"/>
                <a:ea typeface="Source Sans Pro"/>
                <a:cs typeface="Source Sans Pro"/>
                <a:sym typeface="Source Sans Pro"/>
              </a:rPr>
              <a:t>Change flow getting Customer information in Ticket Detail when the customer has been not registered in the Database</a:t>
            </a:r>
          </a:p>
          <a:p>
            <a:pPr marL="285750" indent="-285750">
              <a:spcBef>
                <a:spcPts val="600"/>
              </a:spcBef>
              <a:buFont typeface="Arial" panose="020B0604020202020204" pitchFamily="34" charset="0"/>
              <a:buChar char="•"/>
            </a:pPr>
            <a:r>
              <a:rPr lang="en-US" dirty="0">
                <a:solidFill>
                  <a:srgbClr val="263238"/>
                </a:solidFill>
                <a:latin typeface="Source Sans Pro"/>
                <a:ea typeface="Source Sans Pro"/>
                <a:cs typeface="Source Sans Pro"/>
                <a:sym typeface="Source Sans Pro"/>
              </a:rPr>
              <a:t>Valid comment for the user when changing Ticket workflow, </a:t>
            </a:r>
            <a:r>
              <a:rPr lang="en-US" dirty="0" err="1">
                <a:solidFill>
                  <a:srgbClr val="263238"/>
                </a:solidFill>
                <a:latin typeface="Source Sans Pro"/>
                <a:ea typeface="Source Sans Pro"/>
                <a:cs typeface="Source Sans Pro"/>
                <a:sym typeface="Source Sans Pro"/>
              </a:rPr>
              <a:t>etc</a:t>
            </a:r>
            <a:r>
              <a:rPr lang="en-US" dirty="0">
                <a:solidFill>
                  <a:srgbClr val="263238"/>
                </a:solidFill>
                <a:latin typeface="Source Sans Pro"/>
                <a:ea typeface="Source Sans Pro"/>
                <a:cs typeface="Source Sans Pro"/>
                <a:sym typeface="Source Sans Pro"/>
              </a:rPr>
              <a:t>…</a:t>
            </a:r>
          </a:p>
          <a:p>
            <a:pPr>
              <a:spcBef>
                <a:spcPts val="600"/>
              </a:spcBef>
            </a:pPr>
            <a:endParaRPr lang="en-US" dirty="0">
              <a:solidFill>
                <a:srgbClr val="263238"/>
              </a:solidFill>
              <a:latin typeface="Source Sans Pro"/>
              <a:ea typeface="Source Sans Pro"/>
              <a:cs typeface="Source Sans Pro"/>
              <a:sym typeface="Source Sans Pro"/>
            </a:endParaRPr>
          </a:p>
          <a:p>
            <a:pPr marL="285750" indent="-285750">
              <a:spcBef>
                <a:spcPts val="600"/>
              </a:spcBef>
              <a:buFont typeface="Arial" panose="020B0604020202020204" pitchFamily="34" charset="0"/>
              <a:buChar char="•"/>
            </a:pPr>
            <a:endParaRPr lang="en-US" dirty="0">
              <a:solidFill>
                <a:srgbClr val="263238"/>
              </a:solidFill>
              <a:latin typeface="Source Sans Pro"/>
              <a:ea typeface="Source Sans Pro"/>
              <a:cs typeface="Source Sans Pro"/>
              <a:sym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1535524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257695" y="101484"/>
            <a:ext cx="7758323" cy="43536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Weekly report 2022.10.04~2022.10.07</a:t>
            </a:r>
            <a:endParaRPr dirty="0"/>
          </a:p>
        </p:txBody>
      </p:sp>
      <p:graphicFrame>
        <p:nvGraphicFramePr>
          <p:cNvPr id="215" name="Google Shape;215;p25"/>
          <p:cNvGraphicFramePr/>
          <p:nvPr>
            <p:extLst>
              <p:ext uri="{D42A27DB-BD31-4B8C-83A1-F6EECF244321}">
                <p14:modId xmlns:p14="http://schemas.microsoft.com/office/powerpoint/2010/main" val="488972013"/>
              </p:ext>
            </p:extLst>
          </p:nvPr>
        </p:nvGraphicFramePr>
        <p:xfrm>
          <a:off x="98275" y="568958"/>
          <a:ext cx="8854809" cy="4468526"/>
        </p:xfrm>
        <a:graphic>
          <a:graphicData uri="http://schemas.openxmlformats.org/drawingml/2006/table">
            <a:tbl>
              <a:tblPr>
                <a:noFill/>
                <a:tableStyleId>{701FB10D-A61A-4DE4-8506-F670E7A89527}</a:tableStyleId>
              </a:tblPr>
              <a:tblGrid>
                <a:gridCol w="2767129">
                  <a:extLst>
                    <a:ext uri="{9D8B030D-6E8A-4147-A177-3AD203B41FA5}">
                      <a16:colId xmlns:a16="http://schemas.microsoft.com/office/drawing/2014/main" val="20001"/>
                    </a:ext>
                  </a:extLst>
                </a:gridCol>
                <a:gridCol w="3340388">
                  <a:extLst>
                    <a:ext uri="{9D8B030D-6E8A-4147-A177-3AD203B41FA5}">
                      <a16:colId xmlns:a16="http://schemas.microsoft.com/office/drawing/2014/main" val="20002"/>
                    </a:ext>
                  </a:extLst>
                </a:gridCol>
                <a:gridCol w="2747292">
                  <a:extLst>
                    <a:ext uri="{9D8B030D-6E8A-4147-A177-3AD203B41FA5}">
                      <a16:colId xmlns:a16="http://schemas.microsoft.com/office/drawing/2014/main" val="20003"/>
                    </a:ext>
                  </a:extLst>
                </a:gridCol>
              </a:tblGrid>
              <a:tr h="815819">
                <a:tc>
                  <a:txBody>
                    <a:bodyPr/>
                    <a:lstStyle/>
                    <a:p>
                      <a:pPr marL="0" lvl="0" indent="0" algn="ctr" rtl="0">
                        <a:spcBef>
                          <a:spcPts val="0"/>
                        </a:spcBef>
                        <a:spcAft>
                          <a:spcPts val="0"/>
                        </a:spcAft>
                        <a:buNone/>
                      </a:pPr>
                      <a:r>
                        <a:rPr lang="en" sz="1300" dirty="0">
                          <a:solidFill>
                            <a:schemeClr val="tx1"/>
                          </a:solidFill>
                          <a:latin typeface="Roboto Slab"/>
                          <a:ea typeface="Roboto Slab"/>
                          <a:cs typeface="Roboto Slab"/>
                          <a:sym typeface="Roboto Slab"/>
                        </a:rPr>
                        <a:t>Planning for this week</a:t>
                      </a:r>
                      <a:endParaRPr sz="1300" dirty="0">
                        <a:solidFill>
                          <a:schemeClr val="tx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300" dirty="0">
                          <a:solidFill>
                            <a:schemeClr val="tx1"/>
                          </a:solidFill>
                          <a:latin typeface="Roboto Slab"/>
                          <a:ea typeface="Roboto Slab"/>
                          <a:cs typeface="Roboto Slab"/>
                          <a:sym typeface="Roboto Slab"/>
                        </a:rPr>
                        <a:t>Execution for this week</a:t>
                      </a:r>
                      <a:endParaRPr sz="1300" dirty="0">
                        <a:solidFill>
                          <a:schemeClr val="tx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300" dirty="0">
                          <a:solidFill>
                            <a:schemeClr val="tx1"/>
                          </a:solidFill>
                          <a:latin typeface="Roboto Slab"/>
                          <a:ea typeface="Roboto Slab"/>
                          <a:cs typeface="Roboto Slab"/>
                          <a:sym typeface="Roboto Slab"/>
                        </a:rPr>
                        <a:t>Planning for next week</a:t>
                      </a:r>
                      <a:endParaRPr sz="1300" dirty="0">
                        <a:solidFill>
                          <a:schemeClr val="tx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1313106">
                <a:tc>
                  <a:txBody>
                    <a:bodyPr/>
                    <a:lstStyle/>
                    <a:p>
                      <a:pPr marL="171450" lvl="0" indent="-171450" algn="l" rtl="0">
                        <a:spcBef>
                          <a:spcPts val="0"/>
                        </a:spcBef>
                        <a:spcAft>
                          <a:spcPts val="0"/>
                        </a:spcAft>
                        <a:buFont typeface="Arial" panose="020B0604020202020204" pitchFamily="34" charset="0"/>
                        <a:buChar char="•"/>
                      </a:pPr>
                      <a:r>
                        <a:rPr lang="en-US" sz="1200" dirty="0">
                          <a:solidFill>
                            <a:srgbClr val="607D8B"/>
                          </a:solidFill>
                          <a:latin typeface="Roboto Slab"/>
                          <a:ea typeface="Roboto Slab"/>
                          <a:cs typeface="Roboto Slab"/>
                          <a:sym typeface="Roboto Slab"/>
                        </a:rPr>
                        <a:t>Merge code with SLI in the Work-Center module</a:t>
                      </a:r>
                    </a:p>
                    <a:p>
                      <a:pPr marL="171450" lvl="0" indent="-171450" algn="l" rtl="0">
                        <a:spcBef>
                          <a:spcPts val="0"/>
                        </a:spcBef>
                        <a:spcAft>
                          <a:spcPts val="0"/>
                        </a:spcAft>
                        <a:buFont typeface="Arial" panose="020B0604020202020204" pitchFamily="34" charset="0"/>
                        <a:buChar char="•"/>
                      </a:pPr>
                      <a:r>
                        <a:rPr lang="en-US" sz="1200" b="0" dirty="0">
                          <a:solidFill>
                            <a:srgbClr val="607D8B"/>
                          </a:solidFill>
                          <a:latin typeface="Roboto Slab"/>
                          <a:ea typeface="Roboto Slab"/>
                          <a:cs typeface="Source Sans Pro"/>
                          <a:sym typeface="Roboto Slab"/>
                        </a:rPr>
                        <a:t>Receive the Admin source code to evaluate &amp; get the overall</a:t>
                      </a:r>
                      <a:endParaRPr lang="en-US" sz="1200" b="0"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171450" lvl="0" indent="-171450" algn="l" rtl="0">
                        <a:spcBef>
                          <a:spcPts val="0"/>
                        </a:spcBef>
                        <a:spcAft>
                          <a:spcPts val="0"/>
                        </a:spcAft>
                        <a:buFont typeface="Arial" panose="020B0604020202020204" pitchFamily="34" charset="0"/>
                        <a:buChar char="•"/>
                      </a:pPr>
                      <a:r>
                        <a:rPr lang="en-US" sz="1200" dirty="0">
                          <a:solidFill>
                            <a:srgbClr val="607D8B"/>
                          </a:solidFill>
                          <a:latin typeface="Roboto Slab"/>
                          <a:ea typeface="Roboto Slab"/>
                          <a:cs typeface="Roboto Slab"/>
                          <a:sym typeface="Roboto Slab"/>
                        </a:rPr>
                        <a:t>Merged code with SLI in the Work-Center module(30%)</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tc>
                  <a:txBody>
                    <a:bodyPr/>
                    <a:lstStyle/>
                    <a:p>
                      <a:pPr marL="171450" lvl="0" indent="-171450" algn="l" rtl="0">
                        <a:spcBef>
                          <a:spcPts val="0"/>
                        </a:spcBef>
                        <a:spcAft>
                          <a:spcPts val="0"/>
                        </a:spcAft>
                        <a:buFont typeface="Arial" panose="020B0604020202020204" pitchFamily="34" charset="0"/>
                        <a:buChar char="•"/>
                      </a:pPr>
                      <a:r>
                        <a:rPr lang="en-US" sz="1200" b="0" dirty="0">
                          <a:solidFill>
                            <a:srgbClr val="607D8B"/>
                          </a:solidFill>
                          <a:latin typeface="Roboto Slab"/>
                          <a:ea typeface="Roboto Slab"/>
                          <a:cs typeface="Source Sans Pro"/>
                          <a:sym typeface="Roboto Slab"/>
                        </a:rPr>
                        <a:t>Finish merge code with SLI</a:t>
                      </a:r>
                    </a:p>
                    <a:p>
                      <a:pPr marL="171450" lvl="0" indent="-171450" algn="l" rtl="0">
                        <a:spcBef>
                          <a:spcPts val="0"/>
                        </a:spcBef>
                        <a:spcAft>
                          <a:spcPts val="0"/>
                        </a:spcAft>
                        <a:buFont typeface="Arial" panose="020B0604020202020204" pitchFamily="34" charset="0"/>
                        <a:buChar char="•"/>
                      </a:pPr>
                      <a:r>
                        <a:rPr lang="en-US" sz="1200" b="0" dirty="0">
                          <a:solidFill>
                            <a:srgbClr val="607D8B"/>
                          </a:solidFill>
                          <a:latin typeface="Roboto Slab"/>
                          <a:ea typeface="Roboto Slab"/>
                          <a:cs typeface="Source Sans Pro"/>
                          <a:sym typeface="Roboto Slab"/>
                        </a:rPr>
                        <a:t>Testing after merge code</a:t>
                      </a:r>
                    </a:p>
                    <a:p>
                      <a:pPr marL="171450" lvl="0" indent="-171450" algn="l" rtl="0">
                        <a:spcBef>
                          <a:spcPts val="0"/>
                        </a:spcBef>
                        <a:spcAft>
                          <a:spcPts val="0"/>
                        </a:spcAft>
                        <a:buFont typeface="Arial" panose="020B0604020202020204" pitchFamily="34" charset="0"/>
                        <a:buChar char="•"/>
                      </a:pPr>
                      <a:r>
                        <a:rPr lang="en-US" sz="1200" b="0" dirty="0">
                          <a:solidFill>
                            <a:srgbClr val="607D8B"/>
                          </a:solidFill>
                          <a:latin typeface="Roboto Slab"/>
                          <a:ea typeface="Roboto Slab"/>
                          <a:cs typeface="Source Sans Pro"/>
                          <a:sym typeface="Roboto Slab"/>
                        </a:rPr>
                        <a:t>Start merge code with VW after finishing merge code with SLI</a:t>
                      </a:r>
                      <a:endParaRPr lang="en-US" sz="1200" b="0"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extLst>
                  <a:ext uri="{0D108BD9-81ED-4DB2-BD59-A6C34878D82A}">
                    <a16:rowId xmlns:a16="http://schemas.microsoft.com/office/drawing/2014/main" val="10001"/>
                  </a:ext>
                </a:extLst>
              </a:tr>
              <a:tr h="116753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US" sz="1200" dirty="0">
                          <a:solidFill>
                            <a:srgbClr val="607D8B"/>
                          </a:solidFill>
                          <a:latin typeface="Roboto Slab"/>
                          <a:ea typeface="Roboto Slab"/>
                          <a:cs typeface="Roboto Slab"/>
                          <a:sym typeface="Roboto Slab"/>
                        </a:rPr>
                        <a:t>Apply new requirements:</a:t>
                      </a:r>
                      <a:endParaRPr lang="en" sz="1200" b="1" dirty="0">
                        <a:solidFill>
                          <a:schemeClr val="tx2">
                            <a:lumMod val="10000"/>
                          </a:schemeClr>
                        </a:solidFill>
                        <a:latin typeface="Roboto Slab"/>
                        <a:ea typeface="Roboto Slab"/>
                        <a:cs typeface="Roboto Slab"/>
                        <a:sym typeface="Roboto Slab"/>
                      </a:endParaRPr>
                    </a:p>
                    <a:p>
                      <a:pPr marL="171450" lvl="0" indent="-171450" algn="l" rtl="0">
                        <a:spcBef>
                          <a:spcPts val="0"/>
                        </a:spcBef>
                        <a:spcAft>
                          <a:spcPts val="0"/>
                        </a:spcAft>
                        <a:buFont typeface="Arial" panose="020B0604020202020204" pitchFamily="34" charset="0"/>
                        <a:buChar char="•"/>
                      </a:pPr>
                      <a:r>
                        <a:rPr lang="en" sz="1200" b="1" dirty="0">
                          <a:solidFill>
                            <a:schemeClr val="tx2">
                              <a:lumMod val="10000"/>
                            </a:schemeClr>
                          </a:solidFill>
                          <a:latin typeface="Roboto Slab"/>
                          <a:ea typeface="Roboto Slab"/>
                          <a:cs typeface="Roboto Slab"/>
                          <a:sym typeface="Roboto Slab"/>
                        </a:rPr>
                        <a:t>3</a:t>
                      </a:r>
                      <a:r>
                        <a:rPr lang="en" sz="1200" dirty="0">
                          <a:solidFill>
                            <a:srgbClr val="607D8B"/>
                          </a:solidFill>
                          <a:latin typeface="Roboto Slab"/>
                          <a:ea typeface="Roboto Slab"/>
                          <a:cs typeface="Roboto Slab"/>
                          <a:sym typeface="Roboto Slab"/>
                        </a:rPr>
                        <a:t> requirements in Customer</a:t>
                      </a:r>
                    </a:p>
                    <a:p>
                      <a:pPr marL="171450" lvl="0" indent="-171450" algn="l" rtl="0">
                        <a:spcBef>
                          <a:spcPts val="0"/>
                        </a:spcBef>
                        <a:spcAft>
                          <a:spcPts val="0"/>
                        </a:spcAft>
                        <a:buFont typeface="Arial" panose="020B0604020202020204" pitchFamily="34" charset="0"/>
                        <a:buChar char="•"/>
                      </a:pPr>
                      <a:r>
                        <a:rPr lang="en" sz="1200" b="1" dirty="0">
                          <a:solidFill>
                            <a:schemeClr val="tx2">
                              <a:lumMod val="10000"/>
                            </a:schemeClr>
                          </a:solidFill>
                          <a:latin typeface="Roboto Slab"/>
                          <a:ea typeface="Roboto Slab"/>
                          <a:cs typeface="Roboto Slab"/>
                          <a:sym typeface="Roboto Slab"/>
                        </a:rPr>
                        <a:t>3</a:t>
                      </a:r>
                      <a:r>
                        <a:rPr lang="en" sz="1200" dirty="0">
                          <a:solidFill>
                            <a:srgbClr val="607D8B"/>
                          </a:solidFill>
                          <a:latin typeface="Roboto Slab"/>
                          <a:ea typeface="Roboto Slab"/>
                          <a:cs typeface="Roboto Slab"/>
                          <a:sym typeface="Roboto Slab"/>
                        </a:rPr>
                        <a:t> requirements in Employee</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US" sz="1200" dirty="0">
                          <a:solidFill>
                            <a:srgbClr val="607D8B"/>
                          </a:solidFill>
                          <a:latin typeface="Roboto Slab"/>
                          <a:ea typeface="Roboto Slab"/>
                          <a:cs typeface="Roboto Slab"/>
                          <a:sym typeface="Roboto Slab"/>
                        </a:rPr>
                        <a:t>Apply new requirements:</a:t>
                      </a:r>
                      <a:endParaRPr lang="en" sz="1200" b="1" dirty="0">
                        <a:solidFill>
                          <a:schemeClr val="tx2">
                            <a:lumMod val="10000"/>
                          </a:schemeClr>
                        </a:solidFill>
                        <a:latin typeface="Roboto Slab"/>
                        <a:ea typeface="Roboto Slab"/>
                        <a:cs typeface="Roboto Slab"/>
                        <a:sym typeface="Roboto Slab"/>
                      </a:endParaRPr>
                    </a:p>
                    <a:p>
                      <a:pPr marL="171450" lvl="0" indent="-171450" algn="l" rtl="0">
                        <a:spcBef>
                          <a:spcPts val="0"/>
                        </a:spcBef>
                        <a:spcAft>
                          <a:spcPts val="0"/>
                        </a:spcAft>
                        <a:buFont typeface="Arial" panose="020B0604020202020204" pitchFamily="34" charset="0"/>
                        <a:buChar char="•"/>
                      </a:pPr>
                      <a:r>
                        <a:rPr lang="en" sz="1200" b="1" dirty="0">
                          <a:solidFill>
                            <a:schemeClr val="tx2">
                              <a:lumMod val="10000"/>
                            </a:schemeClr>
                          </a:solidFill>
                          <a:latin typeface="Roboto Slab"/>
                          <a:ea typeface="Roboto Slab"/>
                          <a:cs typeface="Roboto Slab"/>
                          <a:sym typeface="Roboto Slab"/>
                        </a:rPr>
                        <a:t>4</a:t>
                      </a:r>
                      <a:r>
                        <a:rPr lang="en" sz="1200" dirty="0">
                          <a:solidFill>
                            <a:srgbClr val="607D8B"/>
                          </a:solidFill>
                          <a:latin typeface="Roboto Slab"/>
                          <a:ea typeface="Roboto Slab"/>
                          <a:cs typeface="Roboto Slab"/>
                          <a:sym typeface="Roboto Slab"/>
                        </a:rPr>
                        <a:t> requirements in Customer</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 sz="1200" b="1" dirty="0">
                          <a:solidFill>
                            <a:schemeClr val="tx2">
                              <a:lumMod val="10000"/>
                            </a:schemeClr>
                          </a:solidFill>
                          <a:latin typeface="Roboto Slab"/>
                          <a:ea typeface="Roboto Slab"/>
                          <a:cs typeface="Roboto Slab"/>
                          <a:sym typeface="Roboto Slab"/>
                        </a:rPr>
                        <a:t>3</a:t>
                      </a:r>
                      <a:r>
                        <a:rPr lang="en" sz="1200" dirty="0">
                          <a:solidFill>
                            <a:srgbClr val="607D8B"/>
                          </a:solidFill>
                          <a:latin typeface="Roboto Slab"/>
                          <a:ea typeface="Roboto Slab"/>
                          <a:cs typeface="Roboto Slab"/>
                          <a:sym typeface="Roboto Slab"/>
                        </a:rPr>
                        <a:t> requirements in Employee</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 sz="1200" b="1" dirty="0">
                          <a:solidFill>
                            <a:schemeClr val="tx2">
                              <a:lumMod val="10000"/>
                            </a:schemeClr>
                          </a:solidFill>
                          <a:latin typeface="Roboto Slab"/>
                          <a:ea typeface="Roboto Slab"/>
                          <a:cs typeface="Roboto Slab"/>
                          <a:sym typeface="Roboto Slab"/>
                        </a:rPr>
                        <a:t>5</a:t>
                      </a:r>
                      <a:r>
                        <a:rPr lang="en" sz="1200" dirty="0">
                          <a:solidFill>
                            <a:srgbClr val="607D8B"/>
                          </a:solidFill>
                          <a:latin typeface="Roboto Slab"/>
                          <a:ea typeface="Roboto Slab"/>
                          <a:cs typeface="Roboto Slab"/>
                          <a:sym typeface="Roboto Slab"/>
                        </a:rPr>
                        <a:t> requirements in Ticket</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171450" lvl="0" indent="-171450" algn="l" rtl="0">
                        <a:spcBef>
                          <a:spcPts val="0"/>
                        </a:spcBef>
                        <a:spcAft>
                          <a:spcPts val="0"/>
                        </a:spcAft>
                        <a:buFont typeface="Arial" panose="020B0604020202020204" pitchFamily="34" charset="0"/>
                        <a:buChar char="•"/>
                      </a:pPr>
                      <a:r>
                        <a:rPr lang="en-US" sz="1200" b="0" dirty="0">
                          <a:solidFill>
                            <a:srgbClr val="607D8B"/>
                          </a:solidFill>
                          <a:latin typeface="Roboto Slab"/>
                          <a:ea typeface="Roboto Slab"/>
                          <a:cs typeface="Source Sans Pro"/>
                          <a:sym typeface="Roboto Slab"/>
                        </a:rPr>
                        <a:t>Receive the Admin source code to evaluate &amp; get the overall</a:t>
                      </a:r>
                    </a:p>
                    <a:p>
                      <a:pPr marL="171450" lvl="0" indent="-171450" algn="l" rtl="0">
                        <a:spcBef>
                          <a:spcPts val="0"/>
                        </a:spcBef>
                        <a:spcAft>
                          <a:spcPts val="0"/>
                        </a:spcAft>
                        <a:buFont typeface="Arial" panose="020B0604020202020204" pitchFamily="34" charset="0"/>
                        <a:buChar char="•"/>
                      </a:pPr>
                      <a:r>
                        <a:rPr lang="en-US" sz="1200" b="0" dirty="0">
                          <a:solidFill>
                            <a:srgbClr val="607D8B"/>
                          </a:solidFill>
                          <a:latin typeface="Roboto Slab"/>
                          <a:ea typeface="Roboto Slab"/>
                          <a:cs typeface="Source Sans Pro"/>
                          <a:sym typeface="Roboto Slab"/>
                        </a:rPr>
                        <a:t>Clearing SLT’s role in the Admin source code.</a:t>
                      </a:r>
                      <a:endParaRPr lang="en-US" sz="1200" b="0" dirty="0">
                        <a:solidFill>
                          <a:srgbClr val="263238"/>
                        </a:solidFill>
                        <a:latin typeface="Source Sans Pro"/>
                        <a:ea typeface="Source Sans Pro"/>
                        <a:cs typeface="Source Sans Pro"/>
                        <a:sym typeface="Source Sans Pro"/>
                      </a:endParaRP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endParaRPr lang="en" sz="12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117206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US" sz="1200" dirty="0">
                          <a:solidFill>
                            <a:srgbClr val="607D8B"/>
                          </a:solidFill>
                          <a:latin typeface="Roboto Slab"/>
                          <a:ea typeface="Roboto Slab"/>
                          <a:cs typeface="Roboto Slab"/>
                          <a:sym typeface="Roboto Slab"/>
                        </a:rPr>
                        <a:t>Fix bugs:</a:t>
                      </a:r>
                      <a:endParaRPr lang="en" sz="1200" b="1" dirty="0">
                        <a:solidFill>
                          <a:schemeClr val="tx2">
                            <a:lumMod val="10000"/>
                          </a:schemeClr>
                        </a:solidFill>
                        <a:latin typeface="Roboto Slab"/>
                        <a:ea typeface="Roboto Slab"/>
                        <a:cs typeface="Roboto Slab"/>
                        <a:sym typeface="Roboto Slab"/>
                      </a:endParaRPr>
                    </a:p>
                    <a:p>
                      <a:pPr marL="171450" lvl="0" indent="-171450" algn="l" rtl="0">
                        <a:spcBef>
                          <a:spcPts val="0"/>
                        </a:spcBef>
                        <a:spcAft>
                          <a:spcPts val="0"/>
                        </a:spcAft>
                        <a:buFont typeface="Arial" panose="020B0604020202020204" pitchFamily="34" charset="0"/>
                        <a:buChar char="•"/>
                      </a:pPr>
                      <a:r>
                        <a:rPr lang="en" sz="1200" dirty="0">
                          <a:solidFill>
                            <a:srgbClr val="607D8B"/>
                          </a:solidFill>
                          <a:latin typeface="Roboto Slab"/>
                          <a:ea typeface="Roboto Slab"/>
                          <a:cs typeface="Roboto Slab"/>
                          <a:sym typeface="Roboto Slab"/>
                        </a:rPr>
                        <a:t>Fix bugs in the Customer page</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 sz="1200" dirty="0">
                          <a:solidFill>
                            <a:srgbClr val="607D8B"/>
                          </a:solidFill>
                          <a:latin typeface="Roboto Slab"/>
                          <a:ea typeface="Roboto Slab"/>
                          <a:cs typeface="Roboto Slab"/>
                          <a:sym typeface="Roboto Slab"/>
                        </a:rPr>
                        <a:t>Fix bugs in the Employee page</a:t>
                      </a: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US" sz="1200" dirty="0">
                          <a:solidFill>
                            <a:srgbClr val="607D8B"/>
                          </a:solidFill>
                          <a:latin typeface="Roboto Slab"/>
                          <a:ea typeface="Roboto Slab"/>
                          <a:cs typeface="Roboto Slab"/>
                          <a:sym typeface="Roboto Slab"/>
                        </a:rPr>
                        <a:t>Fixed bugs:</a:t>
                      </a:r>
                      <a:endParaRPr lang="en" sz="1200" b="1" dirty="0">
                        <a:solidFill>
                          <a:schemeClr val="tx2">
                            <a:lumMod val="10000"/>
                          </a:schemeClr>
                        </a:solidFill>
                        <a:latin typeface="Roboto Slab"/>
                        <a:ea typeface="Roboto Slab"/>
                        <a:cs typeface="Roboto Slab"/>
                        <a:sym typeface="Roboto Slab"/>
                      </a:endParaRPr>
                    </a:p>
                    <a:p>
                      <a:pPr marL="171450" lvl="0" indent="-171450" algn="l" rtl="0">
                        <a:spcBef>
                          <a:spcPts val="0"/>
                        </a:spcBef>
                        <a:spcAft>
                          <a:spcPts val="0"/>
                        </a:spcAft>
                        <a:buFont typeface="Arial" panose="020B0604020202020204" pitchFamily="34" charset="0"/>
                        <a:buChar char="•"/>
                      </a:pPr>
                      <a:r>
                        <a:rPr lang="en" sz="1200" b="1" dirty="0">
                          <a:solidFill>
                            <a:schemeClr val="tx2">
                              <a:lumMod val="10000"/>
                            </a:schemeClr>
                          </a:solidFill>
                          <a:latin typeface="Roboto Slab"/>
                          <a:ea typeface="Roboto Slab"/>
                          <a:cs typeface="Roboto Slab"/>
                          <a:sym typeface="Roboto Slab"/>
                        </a:rPr>
                        <a:t>3</a:t>
                      </a:r>
                      <a:r>
                        <a:rPr lang="en" sz="1200" dirty="0">
                          <a:solidFill>
                            <a:srgbClr val="607D8B"/>
                          </a:solidFill>
                          <a:latin typeface="Roboto Slab"/>
                          <a:ea typeface="Roboto Slab"/>
                          <a:cs typeface="Roboto Slab"/>
                          <a:sym typeface="Roboto Slab"/>
                        </a:rPr>
                        <a:t> bugs in the Customer page</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 sz="1200" b="1" dirty="0">
                          <a:solidFill>
                            <a:schemeClr val="tx2">
                              <a:lumMod val="10000"/>
                            </a:schemeClr>
                          </a:solidFill>
                          <a:latin typeface="Roboto Slab"/>
                          <a:ea typeface="Roboto Slab"/>
                          <a:cs typeface="Roboto Slab"/>
                          <a:sym typeface="Roboto Slab"/>
                        </a:rPr>
                        <a:t>1</a:t>
                      </a:r>
                      <a:r>
                        <a:rPr lang="en" sz="1200" dirty="0">
                          <a:solidFill>
                            <a:srgbClr val="607D8B"/>
                          </a:solidFill>
                          <a:latin typeface="Roboto Slab"/>
                          <a:ea typeface="Roboto Slab"/>
                          <a:cs typeface="Roboto Slab"/>
                          <a:sym typeface="Roboto Slab"/>
                        </a:rPr>
                        <a:t> bug in the Employee page</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 sz="1200" b="1" dirty="0">
                          <a:solidFill>
                            <a:schemeClr val="tx2">
                              <a:lumMod val="10000"/>
                            </a:schemeClr>
                          </a:solidFill>
                          <a:latin typeface="Roboto Slab"/>
                          <a:ea typeface="Roboto Slab"/>
                          <a:cs typeface="Roboto Slab"/>
                          <a:sym typeface="Roboto Slab"/>
                        </a:rPr>
                        <a:t>3</a:t>
                      </a:r>
                      <a:r>
                        <a:rPr lang="en" sz="1200" dirty="0">
                          <a:solidFill>
                            <a:srgbClr val="607D8B"/>
                          </a:solidFill>
                          <a:latin typeface="Roboto Slab"/>
                          <a:ea typeface="Roboto Slab"/>
                          <a:cs typeface="Roboto Slab"/>
                          <a:sym typeface="Roboto Slab"/>
                        </a:rPr>
                        <a:t> bugs in the Ticket page</a:t>
                      </a: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171450" lvl="0" indent="-171450" algn="l" rtl="0">
                        <a:spcBef>
                          <a:spcPts val="0"/>
                        </a:spcBef>
                        <a:spcAft>
                          <a:spcPts val="0"/>
                        </a:spcAft>
                        <a:buFont typeface="Arial" panose="020B0604020202020204" pitchFamily="34" charset="0"/>
                        <a:buChar char="•"/>
                      </a:pPr>
                      <a:r>
                        <a:rPr lang="en-US" sz="1200" b="0" dirty="0">
                          <a:solidFill>
                            <a:srgbClr val="607D8B"/>
                          </a:solidFill>
                          <a:latin typeface="Roboto Slab"/>
                          <a:ea typeface="Roboto Slab"/>
                          <a:cs typeface="Source Sans Pro"/>
                          <a:sym typeface="Roboto Slab"/>
                        </a:rPr>
                        <a:t>Packaging, handling over, and finishing all parts on the Work-Center module</a:t>
                      </a: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extLst>
                  <a:ext uri="{0D108BD9-81ED-4DB2-BD59-A6C34878D82A}">
                    <a16:rowId xmlns:a16="http://schemas.microsoft.com/office/drawing/2014/main" val="10003"/>
                  </a:ext>
                </a:extLst>
              </a:tr>
            </a:tbl>
          </a:graphicData>
        </a:graphic>
      </p:graphicFrame>
      <p:sp>
        <p:nvSpPr>
          <p:cNvPr id="216" name="Google Shape;216;p2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1"/>
          <p:cNvSpPr txBox="1">
            <a:spLocks noGrp="1"/>
          </p:cNvSpPr>
          <p:nvPr>
            <p:ph type="title"/>
          </p:nvPr>
        </p:nvSpPr>
        <p:spPr>
          <a:xfrm>
            <a:off x="786150" y="308120"/>
            <a:ext cx="7571700" cy="43210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WBS</a:t>
            </a:r>
          </a:p>
        </p:txBody>
      </p:sp>
      <p:sp>
        <p:nvSpPr>
          <p:cNvPr id="500" name="Google Shape;500;p4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graphicFrame>
        <p:nvGraphicFramePr>
          <p:cNvPr id="501" name="Google Shape;501;p41"/>
          <p:cNvGraphicFramePr/>
          <p:nvPr>
            <p:extLst>
              <p:ext uri="{D42A27DB-BD31-4B8C-83A1-F6EECF244321}">
                <p14:modId xmlns:p14="http://schemas.microsoft.com/office/powerpoint/2010/main" val="2150145121"/>
              </p:ext>
            </p:extLst>
          </p:nvPr>
        </p:nvGraphicFramePr>
        <p:xfrm>
          <a:off x="261258" y="1107281"/>
          <a:ext cx="8631100" cy="3060476"/>
        </p:xfrm>
        <a:graphic>
          <a:graphicData uri="http://schemas.openxmlformats.org/drawingml/2006/table">
            <a:tbl>
              <a:tblPr>
                <a:noFill/>
                <a:tableStyleId>{701FB10D-A61A-4DE4-8506-F670E7A89527}</a:tableStyleId>
              </a:tblPr>
              <a:tblGrid>
                <a:gridCol w="1200219">
                  <a:extLst>
                    <a:ext uri="{9D8B030D-6E8A-4147-A177-3AD203B41FA5}">
                      <a16:colId xmlns:a16="http://schemas.microsoft.com/office/drawing/2014/main" val="20000"/>
                    </a:ext>
                  </a:extLst>
                </a:gridCol>
                <a:gridCol w="711200">
                  <a:extLst>
                    <a:ext uri="{9D8B030D-6E8A-4147-A177-3AD203B41FA5}">
                      <a16:colId xmlns:a16="http://schemas.microsoft.com/office/drawing/2014/main" val="1027996359"/>
                    </a:ext>
                  </a:extLst>
                </a:gridCol>
                <a:gridCol w="500185">
                  <a:extLst>
                    <a:ext uri="{9D8B030D-6E8A-4147-A177-3AD203B41FA5}">
                      <a16:colId xmlns:a16="http://schemas.microsoft.com/office/drawing/2014/main" val="20001"/>
                    </a:ext>
                  </a:extLst>
                </a:gridCol>
                <a:gridCol w="539261">
                  <a:extLst>
                    <a:ext uri="{9D8B030D-6E8A-4147-A177-3AD203B41FA5}">
                      <a16:colId xmlns:a16="http://schemas.microsoft.com/office/drawing/2014/main" val="20002"/>
                    </a:ext>
                  </a:extLst>
                </a:gridCol>
                <a:gridCol w="531446">
                  <a:extLst>
                    <a:ext uri="{9D8B030D-6E8A-4147-A177-3AD203B41FA5}">
                      <a16:colId xmlns:a16="http://schemas.microsoft.com/office/drawing/2014/main" val="4135854296"/>
                    </a:ext>
                  </a:extLst>
                </a:gridCol>
                <a:gridCol w="414216">
                  <a:extLst>
                    <a:ext uri="{9D8B030D-6E8A-4147-A177-3AD203B41FA5}">
                      <a16:colId xmlns:a16="http://schemas.microsoft.com/office/drawing/2014/main" val="1165077822"/>
                    </a:ext>
                  </a:extLst>
                </a:gridCol>
                <a:gridCol w="453292">
                  <a:extLst>
                    <a:ext uri="{9D8B030D-6E8A-4147-A177-3AD203B41FA5}">
                      <a16:colId xmlns:a16="http://schemas.microsoft.com/office/drawing/2014/main" val="2173629889"/>
                    </a:ext>
                  </a:extLst>
                </a:gridCol>
                <a:gridCol w="429846">
                  <a:extLst>
                    <a:ext uri="{9D8B030D-6E8A-4147-A177-3AD203B41FA5}">
                      <a16:colId xmlns:a16="http://schemas.microsoft.com/office/drawing/2014/main" val="20008"/>
                    </a:ext>
                  </a:extLst>
                </a:gridCol>
                <a:gridCol w="492369">
                  <a:extLst>
                    <a:ext uri="{9D8B030D-6E8A-4147-A177-3AD203B41FA5}">
                      <a16:colId xmlns:a16="http://schemas.microsoft.com/office/drawing/2014/main" val="20009"/>
                    </a:ext>
                  </a:extLst>
                </a:gridCol>
                <a:gridCol w="116825">
                  <a:extLst>
                    <a:ext uri="{9D8B030D-6E8A-4147-A177-3AD203B41FA5}">
                      <a16:colId xmlns:a16="http://schemas.microsoft.com/office/drawing/2014/main" val="878806690"/>
                    </a:ext>
                  </a:extLst>
                </a:gridCol>
                <a:gridCol w="405851">
                  <a:extLst>
                    <a:ext uri="{9D8B030D-6E8A-4147-A177-3AD203B41FA5}">
                      <a16:colId xmlns:a16="http://schemas.microsoft.com/office/drawing/2014/main" val="20010"/>
                    </a:ext>
                  </a:extLst>
                </a:gridCol>
                <a:gridCol w="405851">
                  <a:extLst>
                    <a:ext uri="{9D8B030D-6E8A-4147-A177-3AD203B41FA5}">
                      <a16:colId xmlns:a16="http://schemas.microsoft.com/office/drawing/2014/main" val="20011"/>
                    </a:ext>
                  </a:extLst>
                </a:gridCol>
                <a:gridCol w="405851">
                  <a:extLst>
                    <a:ext uri="{9D8B030D-6E8A-4147-A177-3AD203B41FA5}">
                      <a16:colId xmlns:a16="http://schemas.microsoft.com/office/drawing/2014/main" val="20012"/>
                    </a:ext>
                  </a:extLst>
                </a:gridCol>
                <a:gridCol w="401284">
                  <a:extLst>
                    <a:ext uri="{9D8B030D-6E8A-4147-A177-3AD203B41FA5}">
                      <a16:colId xmlns:a16="http://schemas.microsoft.com/office/drawing/2014/main" val="3649752463"/>
                    </a:ext>
                  </a:extLst>
                </a:gridCol>
                <a:gridCol w="405851">
                  <a:extLst>
                    <a:ext uri="{9D8B030D-6E8A-4147-A177-3AD203B41FA5}">
                      <a16:colId xmlns:a16="http://schemas.microsoft.com/office/drawing/2014/main" val="1911504356"/>
                    </a:ext>
                  </a:extLst>
                </a:gridCol>
                <a:gridCol w="405851">
                  <a:extLst>
                    <a:ext uri="{9D8B030D-6E8A-4147-A177-3AD203B41FA5}">
                      <a16:colId xmlns:a16="http://schemas.microsoft.com/office/drawing/2014/main" val="4132970733"/>
                    </a:ext>
                  </a:extLst>
                </a:gridCol>
                <a:gridCol w="405851">
                  <a:extLst>
                    <a:ext uri="{9D8B030D-6E8A-4147-A177-3AD203B41FA5}">
                      <a16:colId xmlns:a16="http://schemas.microsoft.com/office/drawing/2014/main" val="4175422560"/>
                    </a:ext>
                  </a:extLst>
                </a:gridCol>
                <a:gridCol w="405851">
                  <a:extLst>
                    <a:ext uri="{9D8B030D-6E8A-4147-A177-3AD203B41FA5}">
                      <a16:colId xmlns:a16="http://schemas.microsoft.com/office/drawing/2014/main" val="814370423"/>
                    </a:ext>
                  </a:extLst>
                </a:gridCol>
              </a:tblGrid>
              <a:tr h="334495">
                <a:tc>
                  <a:txBody>
                    <a:bodyPr/>
                    <a:lstStyle/>
                    <a:p>
                      <a:pPr marL="0" lvl="0" indent="0" algn="l" rtl="0">
                        <a:spcBef>
                          <a:spcPts val="0"/>
                        </a:spcBef>
                        <a:spcAft>
                          <a:spcPts val="0"/>
                        </a:spcAft>
                        <a:buNone/>
                      </a:pPr>
                      <a:endParaRPr sz="800" dirty="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lgn="ctr">
                      <a:no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17">
                  <a:txBody>
                    <a:bodyPr/>
                    <a:lstStyle/>
                    <a:p>
                      <a:pPr marL="0" lvl="0" indent="0" algn="ctr" rtl="0">
                        <a:spcBef>
                          <a:spcPts val="0"/>
                        </a:spcBef>
                        <a:spcAft>
                          <a:spcPts val="0"/>
                        </a:spcAft>
                        <a:buNone/>
                      </a:pPr>
                      <a:r>
                        <a:rPr lang="en-US" sz="800" dirty="0">
                          <a:solidFill>
                            <a:schemeClr val="dk2"/>
                          </a:solidFill>
                          <a:latin typeface="Source Sans Pro"/>
                          <a:ea typeface="Source Sans Pro"/>
                          <a:cs typeface="Source Sans Pro"/>
                          <a:sym typeface="Source Sans Pro"/>
                        </a:rPr>
                        <a:t>October</a:t>
                      </a:r>
                      <a:endParaRPr sz="800" dirty="0">
                        <a:solidFill>
                          <a:schemeClr val="dk2"/>
                        </a:solidFill>
                        <a:latin typeface="Source Sans Pro"/>
                        <a:ea typeface="Source Sans Pro"/>
                        <a:cs typeface="Source Sans Pro"/>
                        <a:sym typeface="Source Sans Pro"/>
                      </a:endParaRPr>
                    </a:p>
                  </a:txBody>
                  <a:tcPr marL="91425" marR="91425" marT="45700" marB="45700" anchor="ctr">
                    <a:lnL w="9525" cap="flat" cmpd="sng" algn="ctr">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hMerge="1">
                  <a:txBody>
                    <a:bodyPr/>
                    <a:lstStyle/>
                    <a:p>
                      <a:pPr marL="0" lvl="0" indent="0" algn="ctr" rtl="0">
                        <a:spcBef>
                          <a:spcPts val="0"/>
                        </a:spcBef>
                        <a:spcAft>
                          <a:spcPts val="0"/>
                        </a:spcAft>
                        <a:buNone/>
                      </a:pPr>
                      <a:endParaRPr sz="800" b="1" dirty="0">
                        <a:solidFill>
                          <a:schemeClr val="dk2"/>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VN"/>
                    </a:p>
                  </a:txBody>
                  <a:tcPr/>
                </a:tc>
                <a:tc hMerge="1">
                  <a:txBody>
                    <a:bodyPr/>
                    <a:lstStyle/>
                    <a:p>
                      <a:endParaRPr lang="en-VN"/>
                    </a:p>
                  </a:txBody>
                  <a:tcPr/>
                </a:tc>
                <a:tc hMerge="1">
                  <a:txBody>
                    <a:bodyPr/>
                    <a:lstStyle/>
                    <a:p>
                      <a:endParaRPr lang="en-VN"/>
                    </a:p>
                  </a:txBody>
                  <a:tcPr/>
                </a:tc>
                <a:tc hMerge="1">
                  <a:txBody>
                    <a:bodyPr/>
                    <a:lstStyle/>
                    <a:p>
                      <a:endParaRPr lang="en-VN"/>
                    </a:p>
                  </a:txBody>
                  <a:tcPr/>
                </a:tc>
                <a:tc hMerge="1">
                  <a:txBody>
                    <a:bodyPr/>
                    <a:lstStyle/>
                    <a:p>
                      <a:pPr marL="0" lvl="0" indent="0" algn="ctr" rtl="0">
                        <a:spcBef>
                          <a:spcPts val="0"/>
                        </a:spcBef>
                        <a:spcAft>
                          <a:spcPts val="0"/>
                        </a:spcAft>
                        <a:buNone/>
                      </a:pPr>
                      <a:endParaRPr sz="800" b="1" dirty="0">
                        <a:solidFill>
                          <a:schemeClr val="dk2"/>
                        </a:solidFill>
                        <a:latin typeface="Source Sans Pro"/>
                        <a:ea typeface="Source Sans Pro"/>
                        <a:cs typeface="Source Sans Pro"/>
                        <a:sym typeface="Source Sans Pro"/>
                      </a:endParaRPr>
                    </a:p>
                  </a:txBody>
                  <a:tcPr marL="91425" marR="91425" marT="45700" marB="45700" anchor="ctr">
                    <a:lnL w="9525" cap="flat" cmpd="sng" algn="ctr">
                      <a:no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lt2"/>
                    </a:solidFill>
                  </a:tcPr>
                </a:tc>
                <a:tc hMerge="1">
                  <a:txBody>
                    <a:bodyPr/>
                    <a:lstStyle/>
                    <a:p>
                      <a:endParaRPr lang="en-VN"/>
                    </a:p>
                  </a:txBody>
                  <a:tcPr/>
                </a:tc>
                <a:tc hMerge="1">
                  <a:txBody>
                    <a:bodyPr/>
                    <a:lstStyle/>
                    <a:p>
                      <a:endParaRPr lang="en-VN"/>
                    </a:p>
                  </a:txBody>
                  <a:tcPr/>
                </a:tc>
                <a:tc hMerge="1">
                  <a:txBody>
                    <a:bodyPr/>
                    <a:lstStyle/>
                    <a:p>
                      <a:endParaRPr lang="en-VN"/>
                    </a:p>
                  </a:txBody>
                  <a:tcPr>
                    <a:lnL w="9525" cap="flat" cmpd="sng">
                      <a:noFill/>
                      <a:prstDash val="solid"/>
                      <a:round/>
                      <a:headEnd type="none" w="sm" len="sm"/>
                      <a:tailEnd type="none" w="sm" len="sm"/>
                    </a:lnL>
                  </a:tcPr>
                </a:tc>
                <a:tc hMerge="1">
                  <a:txBody>
                    <a:bodyPr/>
                    <a:lstStyle/>
                    <a:p>
                      <a:endParaRPr lang="en-VN"/>
                    </a:p>
                  </a:txBody>
                  <a:tcPr/>
                </a:tc>
                <a:tc hMerge="1">
                  <a:txBody>
                    <a:bodyPr/>
                    <a:lstStyle/>
                    <a:p>
                      <a:endParaRPr lang="en-VN"/>
                    </a:p>
                  </a:txBody>
                  <a:tcPr/>
                </a:tc>
                <a:tc hMerge="1">
                  <a:txBody>
                    <a:bodyPr/>
                    <a:lstStyle/>
                    <a:p>
                      <a:pPr marL="0" lvl="0" indent="0" algn="ctr" rtl="0">
                        <a:spcBef>
                          <a:spcPts val="0"/>
                        </a:spcBef>
                        <a:spcAft>
                          <a:spcPts val="0"/>
                        </a:spcAft>
                        <a:buNone/>
                      </a:pPr>
                      <a:endParaRPr sz="800" b="1" dirty="0">
                        <a:solidFill>
                          <a:schemeClr val="dk2"/>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lt2"/>
                    </a:solidFill>
                  </a:tcPr>
                </a:tc>
                <a:tc hMerge="1">
                  <a:txBody>
                    <a:bodyPr/>
                    <a:lstStyle/>
                    <a:p>
                      <a:endParaRPr lang="en-VN"/>
                    </a:p>
                  </a:txBody>
                  <a:tcPr/>
                </a:tc>
                <a:tc hMerge="1">
                  <a:txBody>
                    <a:bodyPr/>
                    <a:lstStyle/>
                    <a:p>
                      <a:endParaRPr lang="en-VN"/>
                    </a:p>
                  </a:txBody>
                  <a:tcPr/>
                </a:tc>
                <a:tc hMerge="1">
                  <a:txBody>
                    <a:bodyPr/>
                    <a:lstStyle/>
                    <a:p>
                      <a:endParaRPr lang="en-VN"/>
                    </a:p>
                  </a:txBody>
                  <a:tcPr/>
                </a:tc>
                <a:tc hMerge="1">
                  <a:txBody>
                    <a:bodyPr/>
                    <a:lstStyle/>
                    <a:p>
                      <a:endParaRPr lang="en-VN"/>
                    </a:p>
                  </a:txBody>
                  <a:tcPr/>
                </a:tc>
                <a:extLst>
                  <a:ext uri="{0D108BD9-81ED-4DB2-BD59-A6C34878D82A}">
                    <a16:rowId xmlns:a16="http://schemas.microsoft.com/office/drawing/2014/main" val="207356555"/>
                  </a:ext>
                </a:extLst>
              </a:tr>
              <a:tr h="334495">
                <a:tc>
                  <a:txBody>
                    <a:bodyPr/>
                    <a:lstStyle/>
                    <a:p>
                      <a:pPr marL="0" lvl="0" indent="0" algn="l" rtl="0">
                        <a:spcBef>
                          <a:spcPts val="0"/>
                        </a:spcBef>
                        <a:spcAft>
                          <a:spcPts val="0"/>
                        </a:spcAft>
                        <a:buNone/>
                      </a:pPr>
                      <a:endParaRPr sz="800" dirty="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rowSpan="2">
                  <a:txBody>
                    <a:bodyPr/>
                    <a:lstStyle/>
                    <a:p>
                      <a:pPr marL="0" lvl="0" indent="0" algn="ctr" rtl="0">
                        <a:spcBef>
                          <a:spcPts val="0"/>
                        </a:spcBef>
                        <a:spcAft>
                          <a:spcPts val="0"/>
                        </a:spcAft>
                        <a:buNone/>
                      </a:pPr>
                      <a:r>
                        <a:rPr lang="en-US" sz="800" dirty="0">
                          <a:solidFill>
                            <a:schemeClr val="tx1"/>
                          </a:solidFill>
                          <a:latin typeface="Source Sans Pro"/>
                          <a:ea typeface="Source Sans Pro"/>
                          <a:cs typeface="Source Sans Pro"/>
                          <a:sym typeface="Source Sans Pro"/>
                        </a:rPr>
                        <a:t>In-charge</a:t>
                      </a:r>
                      <a:endParaRPr sz="800" dirty="0">
                        <a:solidFill>
                          <a:schemeClr val="tx1"/>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lgn="ctr">
                      <a:solidFill>
                        <a:schemeClr val="dk2"/>
                      </a:solidFill>
                      <a:prstDash val="solid"/>
                      <a:round/>
                      <a:headEnd type="none" w="sm" len="sm"/>
                      <a:tailEnd type="none" w="sm" len="sm"/>
                    </a:lnB>
                    <a:solidFill>
                      <a:schemeClr val="accent5"/>
                    </a:solidFill>
                  </a:tcPr>
                </a:tc>
                <a:tc gridSpan="5">
                  <a:txBody>
                    <a:bodyPr/>
                    <a:lstStyle/>
                    <a:p>
                      <a:pPr marL="0" lvl="0" indent="0" algn="ctr" rtl="0">
                        <a:spcBef>
                          <a:spcPts val="0"/>
                        </a:spcBef>
                        <a:spcAft>
                          <a:spcPts val="0"/>
                        </a:spcAft>
                        <a:buNone/>
                      </a:pPr>
                      <a:r>
                        <a:rPr lang="en" sz="800" b="1" dirty="0">
                          <a:solidFill>
                            <a:schemeClr val="tx1"/>
                          </a:solidFill>
                          <a:latin typeface="Source Sans Pro"/>
                          <a:ea typeface="Source Sans Pro"/>
                          <a:cs typeface="Source Sans Pro"/>
                          <a:sym typeface="Source Sans Pro"/>
                        </a:rPr>
                        <a:t>Week 1</a:t>
                      </a:r>
                      <a:endParaRPr sz="800" b="1" dirty="0">
                        <a:solidFill>
                          <a:schemeClr val="tx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solidFill>
                        <a:srgbClr val="FFFFFF"/>
                      </a:solidFill>
                      <a:prstDash val="solid"/>
                      <a:round/>
                      <a:headEnd type="none" w="sm" len="sm"/>
                      <a:tailEnd type="none" w="sm" len="sm"/>
                    </a:lnB>
                    <a:solidFill>
                      <a:schemeClr val="lt2"/>
                    </a:solidFill>
                  </a:tcPr>
                </a:tc>
                <a:tc hMerge="1">
                  <a:txBody>
                    <a:bodyPr/>
                    <a:lstStyle/>
                    <a:p>
                      <a:endParaRPr lang="en-VN"/>
                    </a:p>
                  </a:txBody>
                  <a:tcPr/>
                </a:tc>
                <a:tc hMerge="1">
                  <a:txBody>
                    <a:bodyPr/>
                    <a:lstStyle/>
                    <a:p>
                      <a:endParaRPr lang="en-VN"/>
                    </a:p>
                  </a:txBody>
                  <a:tcPr/>
                </a:tc>
                <a:tc hMerge="1">
                  <a:txBody>
                    <a:bodyPr/>
                    <a:lstStyle/>
                    <a:p>
                      <a:endParaRPr lang="en-VN"/>
                    </a:p>
                  </a:txBody>
                  <a:tcPr/>
                </a:tc>
                <a:tc hMerge="1">
                  <a:txBody>
                    <a:bodyPr/>
                    <a:lstStyle/>
                    <a:p>
                      <a:endParaRPr lang="en-VN"/>
                    </a:p>
                  </a:txBody>
                  <a:tcPr/>
                </a:tc>
                <a:tc gridSpan="6">
                  <a:txBody>
                    <a:bodyPr/>
                    <a:lstStyle/>
                    <a:p>
                      <a:pPr marL="0" lvl="0" indent="0" algn="ctr" rtl="0">
                        <a:spcBef>
                          <a:spcPts val="0"/>
                        </a:spcBef>
                        <a:spcAft>
                          <a:spcPts val="0"/>
                        </a:spcAft>
                        <a:buNone/>
                      </a:pPr>
                      <a:r>
                        <a:rPr lang="en" sz="800" b="1" dirty="0">
                          <a:solidFill>
                            <a:schemeClr val="tx1"/>
                          </a:solidFill>
                          <a:latin typeface="Source Sans Pro"/>
                          <a:ea typeface="Source Sans Pro"/>
                          <a:cs typeface="Source Sans Pro"/>
                          <a:sym typeface="Source Sans Pro"/>
                        </a:rPr>
                        <a:t>Week 2</a:t>
                      </a:r>
                      <a:endParaRPr sz="800" b="1" dirty="0">
                        <a:solidFill>
                          <a:schemeClr val="tx1"/>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lgn="ctr">
                      <a:solidFill>
                        <a:srgbClr val="FFFFFF"/>
                      </a:solidFill>
                      <a:prstDash val="solid"/>
                      <a:round/>
                      <a:headEnd type="none" w="sm" len="sm"/>
                      <a:tailEnd type="none" w="sm" len="sm"/>
                    </a:lnB>
                    <a:solidFill>
                      <a:schemeClr val="lt2"/>
                    </a:solidFill>
                  </a:tcPr>
                </a:tc>
                <a:tc hMerge="1">
                  <a:txBody>
                    <a:bodyPr/>
                    <a:lstStyle/>
                    <a:p>
                      <a:endParaRPr lang="en-VN"/>
                    </a:p>
                  </a:txBody>
                  <a:tcPr/>
                </a:tc>
                <a:tc hMerge="1">
                  <a:txBody>
                    <a:bodyPr/>
                    <a:lstStyle/>
                    <a:p>
                      <a:endParaRPr lang="en-VN"/>
                    </a:p>
                  </a:txBody>
                  <a:tcPr/>
                </a:tc>
                <a:tc hMerge="1">
                  <a:txBody>
                    <a:bodyPr/>
                    <a:lstStyle/>
                    <a:p>
                      <a:endParaRPr lang="en-VN"/>
                    </a:p>
                  </a:txBody>
                  <a:tcPr>
                    <a:lnL w="9525" cap="flat" cmpd="sng" algn="ctr">
                      <a:solidFill>
                        <a:srgbClr val="FFFFFF"/>
                      </a:solidFill>
                      <a:prstDash val="solid"/>
                      <a:round/>
                      <a:headEnd type="none" w="sm" len="sm"/>
                      <a:tailEnd type="none" w="sm" len="sm"/>
                    </a:lnL>
                  </a:tcPr>
                </a:tc>
                <a:tc hMerge="1">
                  <a:txBody>
                    <a:bodyPr/>
                    <a:lstStyle/>
                    <a:p>
                      <a:endParaRPr lang="en-VN"/>
                    </a:p>
                  </a:txBody>
                  <a:tcPr/>
                </a:tc>
                <a:tc hMerge="1">
                  <a:txBody>
                    <a:bodyPr/>
                    <a:lstStyle/>
                    <a:p>
                      <a:endParaRPr lang="en-VN"/>
                    </a:p>
                  </a:txBody>
                  <a:tcPr/>
                </a:tc>
                <a:tc gridSpan="5">
                  <a:txBody>
                    <a:bodyPr/>
                    <a:lstStyle/>
                    <a:p>
                      <a:pPr marL="0" lvl="0" indent="0" algn="ctr" rtl="0">
                        <a:spcBef>
                          <a:spcPts val="0"/>
                        </a:spcBef>
                        <a:spcAft>
                          <a:spcPts val="0"/>
                        </a:spcAft>
                        <a:buNone/>
                      </a:pPr>
                      <a:r>
                        <a:rPr lang="en" sz="800" b="1" dirty="0">
                          <a:solidFill>
                            <a:schemeClr val="tx1"/>
                          </a:solidFill>
                          <a:latin typeface="Source Sans Pro"/>
                          <a:ea typeface="Source Sans Pro"/>
                          <a:cs typeface="Source Sans Pro"/>
                          <a:sym typeface="Source Sans Pro"/>
                        </a:rPr>
                        <a:t>Week 3</a:t>
                      </a:r>
                      <a:endParaRPr sz="800" b="1" dirty="0">
                        <a:solidFill>
                          <a:schemeClr val="tx1"/>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lgn="ctr">
                      <a:solidFill>
                        <a:srgbClr val="FFFFFF"/>
                      </a:solidFill>
                      <a:prstDash val="solid"/>
                      <a:round/>
                      <a:headEnd type="none" w="sm" len="sm"/>
                      <a:tailEnd type="none" w="sm" len="sm"/>
                    </a:lnB>
                    <a:solidFill>
                      <a:schemeClr val="lt2"/>
                    </a:solidFill>
                  </a:tcPr>
                </a:tc>
                <a:tc hMerge="1">
                  <a:txBody>
                    <a:bodyPr/>
                    <a:lstStyle/>
                    <a:p>
                      <a:pPr marL="0" lvl="0" indent="0" algn="ctr" rtl="0">
                        <a:spcBef>
                          <a:spcPts val="0"/>
                        </a:spcBef>
                        <a:spcAft>
                          <a:spcPts val="0"/>
                        </a:spcAft>
                        <a:buNone/>
                      </a:pPr>
                      <a:endParaRPr sz="800" b="1" dirty="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lt2"/>
                    </a:solidFill>
                  </a:tcPr>
                </a:tc>
                <a:tc hMerge="1">
                  <a:txBody>
                    <a:bodyPr/>
                    <a:lstStyle/>
                    <a:p>
                      <a:pPr marL="0" lvl="0" indent="0" algn="ctr" rtl="0">
                        <a:spcBef>
                          <a:spcPts val="0"/>
                        </a:spcBef>
                        <a:spcAft>
                          <a:spcPts val="0"/>
                        </a:spcAft>
                        <a:buNone/>
                      </a:pPr>
                      <a:endParaRPr sz="800" b="1" dirty="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lt2"/>
                    </a:solidFill>
                  </a:tcPr>
                </a:tc>
                <a:tc hMerge="1">
                  <a:txBody>
                    <a:bodyPr/>
                    <a:lstStyle/>
                    <a:p>
                      <a:pPr marL="0" lvl="0" indent="0" algn="ctr" rtl="0">
                        <a:spcBef>
                          <a:spcPts val="0"/>
                        </a:spcBef>
                        <a:spcAft>
                          <a:spcPts val="0"/>
                        </a:spcAft>
                        <a:buNone/>
                      </a:pPr>
                      <a:endParaRPr sz="800" b="1" dirty="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lt2"/>
                    </a:solidFill>
                  </a:tcPr>
                </a:tc>
                <a:tc hMerge="1">
                  <a:txBody>
                    <a:bodyPr/>
                    <a:lstStyle/>
                    <a:p>
                      <a:pPr marL="0" lvl="0" indent="0" algn="ctr" rtl="0">
                        <a:spcBef>
                          <a:spcPts val="0"/>
                        </a:spcBef>
                        <a:spcAft>
                          <a:spcPts val="0"/>
                        </a:spcAft>
                        <a:buNone/>
                      </a:pPr>
                      <a:endParaRPr sz="800" b="1" dirty="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34495">
                <a:tc>
                  <a:txBody>
                    <a:bodyPr/>
                    <a:lstStyle/>
                    <a:p>
                      <a:pPr marL="0" lvl="0" indent="0" algn="l" rtl="0">
                        <a:spcBef>
                          <a:spcPts val="0"/>
                        </a:spcBef>
                        <a:spcAft>
                          <a:spcPts val="0"/>
                        </a:spcAft>
                        <a:buNone/>
                      </a:pP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vMerge="1">
                  <a:txBody>
                    <a:bodyPr/>
                    <a:lstStyle/>
                    <a:p>
                      <a:pPr marL="0" lvl="0" indent="0" algn="l" rtl="0">
                        <a:spcBef>
                          <a:spcPts val="0"/>
                        </a:spcBef>
                        <a:spcAft>
                          <a:spcPts val="0"/>
                        </a:spcAft>
                        <a:buNone/>
                      </a:pPr>
                      <a:endParaRPr sz="800" dirty="0">
                        <a:solidFill>
                          <a:schemeClr val="dk2"/>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alpha val="0"/>
                        </a:srgbClr>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700" dirty="0">
                          <a:solidFill>
                            <a:schemeClr val="dk2"/>
                          </a:solidFill>
                          <a:latin typeface="Source Sans Pro"/>
                          <a:ea typeface="Source Sans Pro"/>
                          <a:cs typeface="Source Sans Pro"/>
                          <a:sym typeface="Source Sans Pro"/>
                        </a:rPr>
                        <a:t>10.3</a:t>
                      </a:r>
                    </a:p>
                    <a:p>
                      <a:pPr marL="0" lvl="0" indent="0" algn="ctr" rtl="0">
                        <a:spcBef>
                          <a:spcPts val="0"/>
                        </a:spcBef>
                        <a:spcAft>
                          <a:spcPts val="0"/>
                        </a:spcAft>
                        <a:buNone/>
                      </a:pPr>
                      <a:r>
                        <a:rPr lang="en" sz="800" dirty="0">
                          <a:solidFill>
                            <a:schemeClr val="dk2"/>
                          </a:solidFill>
                          <a:latin typeface="Source Sans Pro"/>
                          <a:ea typeface="Source Sans Pro"/>
                          <a:cs typeface="Source Sans Pro"/>
                          <a:sym typeface="Source Sans Pro"/>
                        </a:rPr>
                        <a:t>Mon</a:t>
                      </a:r>
                      <a:endParaRPr sz="800" dirty="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700" dirty="0">
                          <a:solidFill>
                            <a:schemeClr val="dk2"/>
                          </a:solidFill>
                          <a:latin typeface="Source Sans Pro"/>
                          <a:ea typeface="Source Sans Pro"/>
                          <a:cs typeface="Source Sans Pro"/>
                          <a:sym typeface="Source Sans Pro"/>
                        </a:rPr>
                        <a:t>10.4</a:t>
                      </a:r>
                    </a:p>
                    <a:p>
                      <a:pPr marL="0" lvl="0" indent="0" algn="ctr" rtl="0">
                        <a:spcBef>
                          <a:spcPts val="0"/>
                        </a:spcBef>
                        <a:spcAft>
                          <a:spcPts val="0"/>
                        </a:spcAft>
                        <a:buNone/>
                      </a:pPr>
                      <a:r>
                        <a:rPr lang="en" sz="800" dirty="0">
                          <a:solidFill>
                            <a:schemeClr val="dk2"/>
                          </a:solidFill>
                          <a:latin typeface="Source Sans Pro"/>
                          <a:ea typeface="Source Sans Pro"/>
                          <a:cs typeface="Source Sans Pro"/>
                          <a:sym typeface="Source Sans Pro"/>
                        </a:rPr>
                        <a:t>Tue</a:t>
                      </a:r>
                      <a:endParaRPr sz="800" dirty="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700" dirty="0">
                          <a:solidFill>
                            <a:schemeClr val="dk2"/>
                          </a:solidFill>
                          <a:latin typeface="Source Sans Pro"/>
                          <a:ea typeface="Source Sans Pro"/>
                          <a:cs typeface="Source Sans Pro"/>
                          <a:sym typeface="Source Sans Pro"/>
                        </a:rPr>
                        <a:t>10.5</a:t>
                      </a:r>
                    </a:p>
                    <a:p>
                      <a:pPr marL="0" lvl="0" indent="0" algn="ctr" rtl="0">
                        <a:spcBef>
                          <a:spcPts val="0"/>
                        </a:spcBef>
                        <a:spcAft>
                          <a:spcPts val="0"/>
                        </a:spcAft>
                        <a:buNone/>
                      </a:pPr>
                      <a:r>
                        <a:rPr lang="en" sz="800" dirty="0">
                          <a:solidFill>
                            <a:schemeClr val="dk2"/>
                          </a:solidFill>
                          <a:latin typeface="Source Sans Pro"/>
                          <a:ea typeface="Source Sans Pro"/>
                          <a:cs typeface="Source Sans Pro"/>
                          <a:sym typeface="Source Sans Pro"/>
                        </a:rPr>
                        <a:t>Wed</a:t>
                      </a:r>
                      <a:endParaRPr sz="800" dirty="0">
                        <a:solidFill>
                          <a:schemeClr val="dk2"/>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700" dirty="0">
                          <a:solidFill>
                            <a:schemeClr val="dk2"/>
                          </a:solidFill>
                          <a:latin typeface="Source Sans Pro"/>
                          <a:ea typeface="Source Sans Pro"/>
                          <a:cs typeface="Source Sans Pro"/>
                          <a:sym typeface="Source Sans Pro"/>
                        </a:rPr>
                        <a:t>10.6</a:t>
                      </a:r>
                    </a:p>
                    <a:p>
                      <a:pPr marL="0" lvl="0" indent="0" algn="ctr" rtl="0">
                        <a:spcBef>
                          <a:spcPts val="0"/>
                        </a:spcBef>
                        <a:spcAft>
                          <a:spcPts val="0"/>
                        </a:spcAft>
                        <a:buNone/>
                      </a:pPr>
                      <a:r>
                        <a:rPr lang="en" sz="800" dirty="0">
                          <a:solidFill>
                            <a:schemeClr val="dk2"/>
                          </a:solidFill>
                          <a:latin typeface="Source Sans Pro"/>
                          <a:ea typeface="Source Sans Pro"/>
                          <a:cs typeface="Source Sans Pro"/>
                          <a:sym typeface="Source Sans Pro"/>
                        </a:rPr>
                        <a:t>Thu</a:t>
                      </a:r>
                      <a:endParaRPr sz="800" dirty="0">
                        <a:solidFill>
                          <a:schemeClr val="dk2"/>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700" dirty="0">
                          <a:solidFill>
                            <a:schemeClr val="dk2"/>
                          </a:solidFill>
                          <a:latin typeface="Source Sans Pro"/>
                          <a:ea typeface="Source Sans Pro"/>
                          <a:cs typeface="Source Sans Pro"/>
                          <a:sym typeface="Source Sans Pro"/>
                        </a:rPr>
                        <a:t>10.7</a:t>
                      </a:r>
                    </a:p>
                    <a:p>
                      <a:pPr marL="0" lvl="0" indent="0" algn="ctr" rtl="0">
                        <a:spcBef>
                          <a:spcPts val="0"/>
                        </a:spcBef>
                        <a:spcAft>
                          <a:spcPts val="0"/>
                        </a:spcAft>
                        <a:buNone/>
                      </a:pPr>
                      <a:r>
                        <a:rPr lang="en" sz="800" dirty="0">
                          <a:solidFill>
                            <a:schemeClr val="dk2"/>
                          </a:solidFill>
                          <a:latin typeface="Source Sans Pro"/>
                          <a:ea typeface="Source Sans Pro"/>
                          <a:cs typeface="Source Sans Pro"/>
                          <a:sym typeface="Source Sans Pro"/>
                        </a:rPr>
                        <a:t>Fri</a:t>
                      </a:r>
                      <a:endParaRPr sz="800" dirty="0">
                        <a:solidFill>
                          <a:schemeClr val="dk2"/>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700" dirty="0">
                          <a:solidFill>
                            <a:schemeClr val="dk2"/>
                          </a:solidFill>
                          <a:latin typeface="Source Sans Pro"/>
                          <a:ea typeface="Source Sans Pro"/>
                          <a:cs typeface="Source Sans Pro"/>
                          <a:sym typeface="Source Sans Pro"/>
                        </a:rPr>
                        <a:t>10.10</a:t>
                      </a:r>
                    </a:p>
                    <a:p>
                      <a:pPr marL="0" lvl="0" indent="0" algn="ctr" rtl="0">
                        <a:spcBef>
                          <a:spcPts val="0"/>
                        </a:spcBef>
                        <a:spcAft>
                          <a:spcPts val="0"/>
                        </a:spcAft>
                        <a:buNone/>
                      </a:pPr>
                      <a:r>
                        <a:rPr lang="en" sz="800" dirty="0">
                          <a:solidFill>
                            <a:schemeClr val="dk2"/>
                          </a:solidFill>
                          <a:latin typeface="Source Sans Pro"/>
                          <a:ea typeface="Source Sans Pro"/>
                          <a:cs typeface="Source Sans Pro"/>
                          <a:sym typeface="Source Sans Pro"/>
                        </a:rPr>
                        <a:t>Mon</a:t>
                      </a:r>
                      <a:endParaRPr sz="800" dirty="0">
                        <a:solidFill>
                          <a:schemeClr val="dk2"/>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700" dirty="0">
                          <a:solidFill>
                            <a:schemeClr val="dk2"/>
                          </a:solidFill>
                          <a:latin typeface="Source Sans Pro"/>
                          <a:ea typeface="Source Sans Pro"/>
                          <a:cs typeface="Source Sans Pro"/>
                          <a:sym typeface="Source Sans Pro"/>
                        </a:rPr>
                        <a:t>10.11</a:t>
                      </a:r>
                    </a:p>
                    <a:p>
                      <a:pPr marL="0" lvl="0" indent="0" algn="ctr" rtl="0">
                        <a:spcBef>
                          <a:spcPts val="0"/>
                        </a:spcBef>
                        <a:spcAft>
                          <a:spcPts val="0"/>
                        </a:spcAft>
                        <a:buNone/>
                      </a:pPr>
                      <a:r>
                        <a:rPr lang="en" sz="800" dirty="0">
                          <a:solidFill>
                            <a:schemeClr val="dk2"/>
                          </a:solidFill>
                          <a:latin typeface="Source Sans Pro"/>
                          <a:ea typeface="Source Sans Pro"/>
                          <a:cs typeface="Source Sans Pro"/>
                          <a:sym typeface="Source Sans Pro"/>
                        </a:rPr>
                        <a:t>Tue</a:t>
                      </a:r>
                      <a:endParaRPr sz="800" dirty="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gridSpan="2">
                  <a:txBody>
                    <a:bodyPr/>
                    <a:lstStyle/>
                    <a:p>
                      <a:pPr marL="0" lvl="0" indent="0" algn="ctr" rtl="0">
                        <a:spcBef>
                          <a:spcPts val="0"/>
                        </a:spcBef>
                        <a:spcAft>
                          <a:spcPts val="0"/>
                        </a:spcAft>
                        <a:buNone/>
                      </a:pPr>
                      <a:r>
                        <a:rPr lang="en-US" sz="700" dirty="0">
                          <a:solidFill>
                            <a:schemeClr val="dk2"/>
                          </a:solidFill>
                          <a:latin typeface="Source Sans Pro"/>
                          <a:ea typeface="Source Sans Pro"/>
                          <a:cs typeface="Source Sans Pro"/>
                          <a:sym typeface="Source Sans Pro"/>
                        </a:rPr>
                        <a:t>10.12</a:t>
                      </a:r>
                    </a:p>
                    <a:p>
                      <a:pPr marL="0" lvl="0" indent="0" algn="ctr" rtl="0">
                        <a:spcBef>
                          <a:spcPts val="0"/>
                        </a:spcBef>
                        <a:spcAft>
                          <a:spcPts val="0"/>
                        </a:spcAft>
                        <a:buNone/>
                      </a:pPr>
                      <a:r>
                        <a:rPr lang="en-US" sz="800" dirty="0">
                          <a:solidFill>
                            <a:schemeClr val="dk2"/>
                          </a:solidFill>
                          <a:latin typeface="Source Sans Pro"/>
                          <a:ea typeface="Source Sans Pro"/>
                          <a:cs typeface="Source Sans Pro"/>
                          <a:sym typeface="Source Sans Pro"/>
                        </a:rPr>
                        <a:t>Wed</a:t>
                      </a:r>
                      <a:endParaRPr sz="800" dirty="0">
                        <a:solidFill>
                          <a:schemeClr val="dk2"/>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lt2"/>
                    </a:solidFill>
                  </a:tcPr>
                </a:tc>
                <a:tc hMerge="1">
                  <a:txBody>
                    <a:bodyPr/>
                    <a:lstStyle/>
                    <a:p>
                      <a:pPr marL="0" lvl="0" indent="0" algn="ctr" rtl="0">
                        <a:spcBef>
                          <a:spcPts val="0"/>
                        </a:spcBef>
                        <a:spcAft>
                          <a:spcPts val="0"/>
                        </a:spcAft>
                        <a:buNone/>
                      </a:pPr>
                      <a:r>
                        <a:rPr lang="en-US" sz="800" dirty="0">
                          <a:solidFill>
                            <a:schemeClr val="dk2"/>
                          </a:solidFill>
                          <a:latin typeface="Source Sans Pro"/>
                          <a:ea typeface="Source Sans Pro"/>
                          <a:cs typeface="Source Sans Pro"/>
                          <a:sym typeface="Source Sans Pro"/>
                        </a:rPr>
                        <a:t>10.12</a:t>
                      </a:r>
                    </a:p>
                    <a:p>
                      <a:pPr marL="0" lvl="0" indent="0" algn="ctr" rtl="0">
                        <a:spcBef>
                          <a:spcPts val="0"/>
                        </a:spcBef>
                        <a:spcAft>
                          <a:spcPts val="0"/>
                        </a:spcAft>
                        <a:buNone/>
                      </a:pPr>
                      <a:r>
                        <a:rPr lang="en-US" sz="800" dirty="0">
                          <a:solidFill>
                            <a:schemeClr val="dk2"/>
                          </a:solidFill>
                          <a:latin typeface="Source Sans Pro"/>
                          <a:ea typeface="Source Sans Pro"/>
                          <a:cs typeface="Source Sans Pro"/>
                          <a:sym typeface="Source Sans Pro"/>
                        </a:rPr>
                        <a:t>Wed</a:t>
                      </a: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lgn="ctr">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700" dirty="0">
                          <a:solidFill>
                            <a:schemeClr val="dk2"/>
                          </a:solidFill>
                          <a:latin typeface="Source Sans Pro"/>
                          <a:ea typeface="Source Sans Pro"/>
                          <a:cs typeface="Source Sans Pro"/>
                          <a:sym typeface="Source Sans Pro"/>
                        </a:rPr>
                        <a:t>10.13</a:t>
                      </a:r>
                    </a:p>
                    <a:p>
                      <a:pPr marL="0" lvl="0" indent="0" algn="ctr" rtl="0">
                        <a:spcBef>
                          <a:spcPts val="0"/>
                        </a:spcBef>
                        <a:spcAft>
                          <a:spcPts val="0"/>
                        </a:spcAft>
                        <a:buNone/>
                      </a:pPr>
                      <a:r>
                        <a:rPr lang="en" sz="800" dirty="0">
                          <a:solidFill>
                            <a:schemeClr val="dk2"/>
                          </a:solidFill>
                          <a:latin typeface="Source Sans Pro"/>
                          <a:ea typeface="Source Sans Pro"/>
                          <a:cs typeface="Source Sans Pro"/>
                          <a:sym typeface="Source Sans Pro"/>
                        </a:rPr>
                        <a:t>Thu</a:t>
                      </a:r>
                      <a:endParaRPr sz="800" dirty="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700" dirty="0">
                          <a:solidFill>
                            <a:schemeClr val="dk2"/>
                          </a:solidFill>
                          <a:latin typeface="Source Sans Pro"/>
                          <a:ea typeface="Source Sans Pro"/>
                          <a:cs typeface="Source Sans Pro"/>
                          <a:sym typeface="Source Sans Pro"/>
                        </a:rPr>
                        <a:t>10.14</a:t>
                      </a:r>
                    </a:p>
                    <a:p>
                      <a:pPr marL="0" lvl="0" indent="0" algn="ctr" rtl="0">
                        <a:spcBef>
                          <a:spcPts val="0"/>
                        </a:spcBef>
                        <a:spcAft>
                          <a:spcPts val="0"/>
                        </a:spcAft>
                        <a:buNone/>
                      </a:pPr>
                      <a:r>
                        <a:rPr lang="en" sz="800" dirty="0">
                          <a:solidFill>
                            <a:schemeClr val="dk2"/>
                          </a:solidFill>
                          <a:latin typeface="Source Sans Pro"/>
                          <a:ea typeface="Source Sans Pro"/>
                          <a:cs typeface="Source Sans Pro"/>
                          <a:sym typeface="Source Sans Pro"/>
                        </a:rPr>
                        <a:t>Fri</a:t>
                      </a:r>
                      <a:endParaRPr sz="800" dirty="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700" dirty="0">
                          <a:solidFill>
                            <a:schemeClr val="dk2"/>
                          </a:solidFill>
                          <a:latin typeface="Source Sans Pro"/>
                          <a:ea typeface="Source Sans Pro"/>
                          <a:cs typeface="Source Sans Pro"/>
                          <a:sym typeface="Source Sans Pro"/>
                        </a:rPr>
                        <a:t>10.17</a:t>
                      </a:r>
                    </a:p>
                    <a:p>
                      <a:pPr marL="0" lvl="0" indent="0" algn="ctr" rtl="0">
                        <a:spcBef>
                          <a:spcPts val="0"/>
                        </a:spcBef>
                        <a:spcAft>
                          <a:spcPts val="0"/>
                        </a:spcAft>
                        <a:buNone/>
                      </a:pPr>
                      <a:r>
                        <a:rPr lang="en" sz="800" dirty="0">
                          <a:solidFill>
                            <a:schemeClr val="dk2"/>
                          </a:solidFill>
                          <a:latin typeface="Source Sans Pro"/>
                          <a:ea typeface="Source Sans Pro"/>
                          <a:cs typeface="Source Sans Pro"/>
                          <a:sym typeface="Source Sans Pro"/>
                        </a:rPr>
                        <a:t>Mon</a:t>
                      </a:r>
                      <a:endParaRPr sz="800" dirty="0">
                        <a:solidFill>
                          <a:schemeClr val="dk2"/>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700" dirty="0">
                          <a:solidFill>
                            <a:schemeClr val="dk2"/>
                          </a:solidFill>
                          <a:latin typeface="Source Sans Pro"/>
                          <a:ea typeface="Source Sans Pro"/>
                          <a:cs typeface="Source Sans Pro"/>
                          <a:sym typeface="Source Sans Pro"/>
                        </a:rPr>
                        <a:t>10.18</a:t>
                      </a:r>
                    </a:p>
                    <a:p>
                      <a:pPr marL="0" lvl="0" indent="0" algn="ctr" rtl="0">
                        <a:spcBef>
                          <a:spcPts val="0"/>
                        </a:spcBef>
                        <a:spcAft>
                          <a:spcPts val="0"/>
                        </a:spcAft>
                        <a:buNone/>
                      </a:pPr>
                      <a:r>
                        <a:rPr lang="en" sz="800" dirty="0">
                          <a:solidFill>
                            <a:schemeClr val="dk2"/>
                          </a:solidFill>
                          <a:latin typeface="Source Sans Pro"/>
                          <a:ea typeface="Source Sans Pro"/>
                          <a:cs typeface="Source Sans Pro"/>
                          <a:sym typeface="Source Sans Pro"/>
                        </a:rPr>
                        <a:t>Tue</a:t>
                      </a:r>
                      <a:endParaRPr sz="800" dirty="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700" dirty="0">
                          <a:solidFill>
                            <a:schemeClr val="dk2"/>
                          </a:solidFill>
                          <a:latin typeface="Source Sans Pro"/>
                          <a:ea typeface="Source Sans Pro"/>
                          <a:cs typeface="Source Sans Pro"/>
                          <a:sym typeface="Source Sans Pro"/>
                        </a:rPr>
                        <a:t>10.19</a:t>
                      </a:r>
                    </a:p>
                    <a:p>
                      <a:pPr marL="0" lvl="0" indent="0" algn="ctr" rtl="0">
                        <a:spcBef>
                          <a:spcPts val="0"/>
                        </a:spcBef>
                        <a:spcAft>
                          <a:spcPts val="0"/>
                        </a:spcAft>
                        <a:buNone/>
                      </a:pPr>
                      <a:r>
                        <a:rPr lang="en" sz="800" dirty="0">
                          <a:solidFill>
                            <a:schemeClr val="dk2"/>
                          </a:solidFill>
                          <a:latin typeface="Source Sans Pro"/>
                          <a:ea typeface="Source Sans Pro"/>
                          <a:cs typeface="Source Sans Pro"/>
                          <a:sym typeface="Source Sans Pro"/>
                        </a:rPr>
                        <a:t>Wed</a:t>
                      </a:r>
                      <a:endParaRPr sz="800" dirty="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700" dirty="0">
                          <a:solidFill>
                            <a:schemeClr val="dk2"/>
                          </a:solidFill>
                          <a:latin typeface="Source Sans Pro"/>
                          <a:ea typeface="Source Sans Pro"/>
                          <a:cs typeface="Source Sans Pro"/>
                          <a:sym typeface="Source Sans Pro"/>
                        </a:rPr>
                        <a:t>10.20</a:t>
                      </a:r>
                    </a:p>
                    <a:p>
                      <a:pPr marL="0" lvl="0" indent="0" algn="ctr" rtl="0">
                        <a:spcBef>
                          <a:spcPts val="0"/>
                        </a:spcBef>
                        <a:spcAft>
                          <a:spcPts val="0"/>
                        </a:spcAft>
                        <a:buNone/>
                      </a:pPr>
                      <a:r>
                        <a:rPr lang="en" sz="800" dirty="0">
                          <a:solidFill>
                            <a:schemeClr val="dk2"/>
                          </a:solidFill>
                          <a:latin typeface="Source Sans Pro"/>
                          <a:ea typeface="Source Sans Pro"/>
                          <a:cs typeface="Source Sans Pro"/>
                          <a:sym typeface="Source Sans Pro"/>
                        </a:rPr>
                        <a:t>Thu</a:t>
                      </a:r>
                      <a:endParaRPr sz="800" dirty="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700" dirty="0">
                          <a:solidFill>
                            <a:schemeClr val="dk2"/>
                          </a:solidFill>
                          <a:latin typeface="Source Sans Pro"/>
                          <a:ea typeface="Source Sans Pro"/>
                          <a:cs typeface="Source Sans Pro"/>
                          <a:sym typeface="Source Sans Pro"/>
                        </a:rPr>
                        <a:t>10.21</a:t>
                      </a:r>
                    </a:p>
                    <a:p>
                      <a:pPr marL="0" lvl="0" indent="0" algn="ctr" rtl="0">
                        <a:spcBef>
                          <a:spcPts val="0"/>
                        </a:spcBef>
                        <a:spcAft>
                          <a:spcPts val="0"/>
                        </a:spcAft>
                        <a:buNone/>
                      </a:pPr>
                      <a:r>
                        <a:rPr lang="en" sz="800" dirty="0">
                          <a:solidFill>
                            <a:schemeClr val="dk2"/>
                          </a:solidFill>
                          <a:latin typeface="Source Sans Pro"/>
                          <a:ea typeface="Source Sans Pro"/>
                          <a:cs typeface="Source Sans Pro"/>
                          <a:sym typeface="Source Sans Pro"/>
                        </a:rPr>
                        <a:t>Fri</a:t>
                      </a:r>
                      <a:endParaRPr sz="800" dirty="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334495">
                <a:tc>
                  <a:txBody>
                    <a:bodyPr/>
                    <a:lstStyle/>
                    <a:p>
                      <a:pPr marL="0" lvl="0" indent="0" algn="r" rtl="0">
                        <a:spcBef>
                          <a:spcPts val="0"/>
                        </a:spcBef>
                        <a:spcAft>
                          <a:spcPts val="0"/>
                        </a:spcAft>
                        <a:buNone/>
                      </a:pPr>
                      <a:r>
                        <a:rPr lang="en" sz="800" dirty="0">
                          <a:solidFill>
                            <a:schemeClr val="tx1"/>
                          </a:solidFill>
                          <a:latin typeface="Source Sans Pro"/>
                          <a:ea typeface="Source Sans Pro"/>
                          <a:cs typeface="Source Sans Pro"/>
                          <a:sym typeface="Source Sans Pro"/>
                        </a:rPr>
                        <a:t>2.5 version Admin</a:t>
                      </a:r>
                      <a:endParaRPr sz="800" dirty="0">
                        <a:solidFill>
                          <a:schemeClr val="tx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solidFill>
                            <a:schemeClr val="tx1"/>
                          </a:solidFill>
                          <a:latin typeface="Source Sans Pro"/>
                          <a:ea typeface="Source Sans Pro"/>
                          <a:cs typeface="Source Sans Pro"/>
                          <a:sym typeface="Source Sans Pro"/>
                        </a:rPr>
                        <a:t>VW</a:t>
                      </a:r>
                      <a:endParaRPr sz="800" dirty="0">
                        <a:solidFill>
                          <a:schemeClr val="tx1"/>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dirty="0">
                        <a:solidFill>
                          <a:schemeClr val="lt1"/>
                        </a:solidFill>
                        <a:highlight>
                          <a:srgbClr val="FF0000"/>
                        </a:highlight>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rgbClr val="C00000"/>
                    </a:solidFill>
                  </a:tcPr>
                </a:tc>
                <a:tc gridSpan="4">
                  <a:txBody>
                    <a:bodyPr/>
                    <a:lstStyle/>
                    <a:p>
                      <a:pPr marL="0" lvl="0" indent="0" algn="l" rtl="0">
                        <a:spcBef>
                          <a:spcPts val="0"/>
                        </a:spcBef>
                        <a:spcAft>
                          <a:spcPts val="0"/>
                        </a:spcAft>
                        <a:buNone/>
                      </a:pPr>
                      <a:r>
                        <a:rPr lang="en-US" sz="800" dirty="0">
                          <a:solidFill>
                            <a:schemeClr val="tx2">
                              <a:lumMod val="10000"/>
                            </a:schemeClr>
                          </a:solidFill>
                          <a:latin typeface="Source Sans Pro"/>
                          <a:ea typeface="Source Sans Pro"/>
                          <a:cs typeface="Source Sans Pro"/>
                          <a:sym typeface="Source Sans Pro"/>
                        </a:rPr>
                        <a:t>Development</a:t>
                      </a:r>
                      <a:endParaRPr sz="800" dirty="0">
                        <a:solidFill>
                          <a:schemeClr val="tx2">
                            <a:lumMod val="10000"/>
                          </a:schemeClr>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hMerge="1">
                  <a:txBody>
                    <a:bodyPr/>
                    <a:lstStyle/>
                    <a:p>
                      <a:endParaRPr lang="en-VN"/>
                    </a:p>
                  </a:txBody>
                  <a:tcPr/>
                </a:tc>
                <a:tc hMerge="1">
                  <a:txBody>
                    <a:bodyPr/>
                    <a:lstStyle/>
                    <a:p>
                      <a:endParaRPr lang="en-VN"/>
                    </a:p>
                  </a:txBody>
                  <a:tcPr/>
                </a:tc>
                <a:tc hMerge="1">
                  <a:txBody>
                    <a:bodyPr/>
                    <a:lstStyle/>
                    <a:p>
                      <a:endParaRPr lang="en-VN"/>
                    </a:p>
                  </a:txBody>
                  <a:tcPr/>
                </a:tc>
                <a:tc>
                  <a:txBody>
                    <a:bodyPr/>
                    <a:lstStyle/>
                    <a:p>
                      <a:pPr marL="0" lvl="0" indent="0" algn="ctr" rtl="0">
                        <a:spcBef>
                          <a:spcPts val="0"/>
                        </a:spcBef>
                        <a:spcAft>
                          <a:spcPts val="0"/>
                        </a:spcAft>
                        <a:buNone/>
                      </a:pPr>
                      <a:endParaRPr sz="800" dirty="0">
                        <a:solidFill>
                          <a:schemeClr val="lt1"/>
                        </a:solidFill>
                        <a:highlight>
                          <a:srgbClr val="FF0000"/>
                        </a:highlight>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C00000"/>
                    </a:solidFill>
                  </a:tcPr>
                </a:tc>
                <a:tc gridSpan="5">
                  <a:txBody>
                    <a:bodyPr/>
                    <a:lstStyle/>
                    <a:p>
                      <a:pPr marL="0" lvl="0" indent="0" algn="l" rtl="0">
                        <a:spcBef>
                          <a:spcPts val="0"/>
                        </a:spcBef>
                        <a:spcAft>
                          <a:spcPts val="0"/>
                        </a:spcAft>
                        <a:buNone/>
                      </a:pPr>
                      <a:r>
                        <a:rPr lang="en-US" sz="800" dirty="0">
                          <a:solidFill>
                            <a:schemeClr val="tx2">
                              <a:lumMod val="10000"/>
                            </a:schemeClr>
                          </a:solidFill>
                          <a:latin typeface="Source Sans Pro"/>
                          <a:ea typeface="Source Sans Pro"/>
                          <a:cs typeface="Source Sans Pro"/>
                          <a:sym typeface="Source Sans Pro"/>
                        </a:rPr>
                        <a:t>Test</a:t>
                      </a:r>
                      <a:endParaRPr sz="800" dirty="0">
                        <a:solidFill>
                          <a:schemeClr val="tx2">
                            <a:lumMod val="10000"/>
                          </a:schemeClr>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hMerge="1">
                  <a:txBody>
                    <a:bodyPr/>
                    <a:lstStyle/>
                    <a:p>
                      <a:endParaRPr lang="en-VN"/>
                    </a:p>
                  </a:txBody>
                  <a:tcPr/>
                </a:tc>
                <a:tc hMerge="1">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rgbClr val="FFFFFF"/>
                      </a:solidFill>
                      <a:prstDash val="solid"/>
                      <a:round/>
                      <a:headEnd type="none" w="sm" len="sm"/>
                      <a:tailEnd type="none" w="sm" len="sm"/>
                    </a:lnB>
                  </a:tcPr>
                </a:tc>
                <a:tc hMerge="1">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hMerge="1">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gridSpan="5">
                  <a:txBody>
                    <a:bodyPr/>
                    <a:lstStyle/>
                    <a:p>
                      <a:pPr marL="0" lvl="0" indent="0" algn="l" rtl="0">
                        <a:spcBef>
                          <a:spcPts val="0"/>
                        </a:spcBef>
                        <a:spcAft>
                          <a:spcPts val="0"/>
                        </a:spcAft>
                        <a:buNone/>
                      </a:pPr>
                      <a:r>
                        <a:rPr lang="en-US" sz="800" dirty="0">
                          <a:solidFill>
                            <a:schemeClr val="tx1"/>
                          </a:solidFill>
                          <a:latin typeface="Source Sans Pro"/>
                          <a:ea typeface="Source Sans Pro"/>
                          <a:cs typeface="Source Sans Pro"/>
                          <a:sym typeface="Source Sans Pro"/>
                        </a:rPr>
                        <a:t>Documentation</a:t>
                      </a:r>
                      <a:endParaRPr sz="800" dirty="0">
                        <a:solidFill>
                          <a:schemeClr val="tx1"/>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accent6"/>
                    </a:solidFill>
                  </a:tcPr>
                </a:tc>
                <a:tc hMerge="1">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rgbClr val="FFFFFF"/>
                      </a:solidFill>
                      <a:prstDash val="solid"/>
                      <a:round/>
                      <a:headEnd type="none" w="sm" len="sm"/>
                      <a:tailEnd type="none" w="sm" len="sm"/>
                    </a:lnB>
                  </a:tcPr>
                </a:tc>
                <a:tc hMerge="1">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rgbClr val="FFFFFF"/>
                      </a:solidFill>
                      <a:prstDash val="solid"/>
                      <a:round/>
                      <a:headEnd type="none" w="sm" len="sm"/>
                      <a:tailEnd type="none" w="sm" len="sm"/>
                    </a:lnB>
                  </a:tcPr>
                </a:tc>
                <a:tc hMerge="1">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rgbClr val="FFFFFF"/>
                      </a:solidFill>
                      <a:prstDash val="solid"/>
                      <a:round/>
                      <a:headEnd type="none" w="sm" len="sm"/>
                      <a:tailEnd type="none" w="sm" len="sm"/>
                    </a:lnB>
                  </a:tcPr>
                </a:tc>
                <a:tc hMerge="1">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334495">
                <a:tc>
                  <a:txBody>
                    <a:bodyPr/>
                    <a:lstStyle/>
                    <a:p>
                      <a:pPr marL="0" lvl="0" indent="0" algn="r" rtl="0">
                        <a:spcBef>
                          <a:spcPts val="0"/>
                        </a:spcBef>
                        <a:spcAft>
                          <a:spcPts val="0"/>
                        </a:spcAft>
                        <a:buClr>
                          <a:schemeClr val="dk1"/>
                        </a:buClr>
                        <a:buSzPts val="1100"/>
                        <a:buFont typeface="Arial"/>
                        <a:buNone/>
                      </a:pPr>
                      <a:r>
                        <a:rPr lang="en" sz="800" dirty="0">
                          <a:solidFill>
                            <a:schemeClr val="tx1"/>
                          </a:solidFill>
                          <a:latin typeface="Source Sans Pro"/>
                          <a:ea typeface="Source Sans Pro"/>
                          <a:cs typeface="Source Sans Pro"/>
                          <a:sym typeface="Source Sans Pro"/>
                        </a:rPr>
                        <a:t>Brand Page Improvement</a:t>
                      </a:r>
                      <a:endParaRPr sz="800" dirty="0">
                        <a:solidFill>
                          <a:schemeClr val="tx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Clr>
                          <a:schemeClr val="dk1"/>
                        </a:buClr>
                        <a:buSzPts val="1100"/>
                        <a:buFont typeface="Arial"/>
                        <a:buNone/>
                      </a:pPr>
                      <a:r>
                        <a:rPr lang="en-US" sz="800" dirty="0">
                          <a:solidFill>
                            <a:schemeClr val="tx1"/>
                          </a:solidFill>
                          <a:latin typeface="Source Sans Pro"/>
                          <a:ea typeface="Source Sans Pro"/>
                          <a:cs typeface="Source Sans Pro"/>
                          <a:sym typeface="Source Sans Pro"/>
                        </a:rPr>
                        <a:t>VW</a:t>
                      </a:r>
                      <a:endParaRPr sz="800" dirty="0">
                        <a:solidFill>
                          <a:schemeClr val="tx1"/>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dirty="0">
                        <a:solidFill>
                          <a:schemeClr val="lt1"/>
                        </a:solidFill>
                        <a:highlight>
                          <a:srgbClr val="FF0000"/>
                        </a:highlight>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00000"/>
                    </a:solidFill>
                  </a:tcPr>
                </a:tc>
                <a:tc>
                  <a:txBody>
                    <a:bodyPr/>
                    <a:lstStyle/>
                    <a:p>
                      <a:pPr marL="0" lvl="0" indent="0" algn="l"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dirty="0">
                        <a:solidFill>
                          <a:schemeClr val="lt1"/>
                        </a:solidFill>
                        <a:highlight>
                          <a:srgbClr val="FF0000"/>
                        </a:highlight>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C00000"/>
                    </a:solidFill>
                  </a:tcPr>
                </a:tc>
                <a:tc gridSpan="5">
                  <a:txBody>
                    <a:bodyPr/>
                    <a:lstStyle/>
                    <a:p>
                      <a:pPr marL="0" lvl="0" indent="0" algn="l" rtl="0">
                        <a:spcBef>
                          <a:spcPts val="0"/>
                        </a:spcBef>
                        <a:spcAft>
                          <a:spcPts val="0"/>
                        </a:spcAft>
                        <a:buNone/>
                      </a:pPr>
                      <a:r>
                        <a:rPr lang="en-US" sz="800" dirty="0">
                          <a:solidFill>
                            <a:schemeClr val="tx2">
                              <a:lumMod val="10000"/>
                            </a:schemeClr>
                          </a:solidFill>
                          <a:latin typeface="Source Sans Pro"/>
                          <a:ea typeface="Source Sans Pro"/>
                          <a:sym typeface="Source Sans Pro"/>
                        </a:rPr>
                        <a:t>Improvement</a:t>
                      </a:r>
                      <a:endParaRPr sz="800" dirty="0">
                        <a:solidFill>
                          <a:schemeClr val="tx2">
                            <a:lumMod val="10000"/>
                          </a:schemeClr>
                        </a:solidFill>
                        <a:latin typeface="Source Sans Pro"/>
                        <a:ea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hMerge="1">
                  <a:txBody>
                    <a:bodyPr/>
                    <a:lstStyle/>
                    <a:p>
                      <a:endParaRPr lang="en-VN"/>
                    </a:p>
                  </a:txBody>
                  <a:tcPr/>
                </a:tc>
                <a:tc hMerge="1">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accent1"/>
                    </a:solidFill>
                  </a:tcPr>
                </a:tc>
                <a:tc hMerge="1">
                  <a:txBody>
                    <a:bodyPr/>
                    <a:lstStyle/>
                    <a:p>
                      <a:pPr marL="0" lvl="0" indent="0" algn="ctr" rtl="0">
                        <a:spcBef>
                          <a:spcPts val="0"/>
                        </a:spcBef>
                        <a:spcAft>
                          <a:spcPts val="0"/>
                        </a:spcAft>
                        <a:buNone/>
                      </a:pPr>
                      <a:r>
                        <a:rPr lang="en" sz="800" dirty="0">
                          <a:solidFill>
                            <a:schemeClr val="lt1"/>
                          </a:solidFill>
                          <a:latin typeface="Source Sans Pro"/>
                          <a:ea typeface="Source Sans Pro"/>
                          <a:cs typeface="Source Sans Pro"/>
                          <a:sym typeface="Source Sans Pro"/>
                        </a:rPr>
                        <a:t>◆</a:t>
                      </a: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hMerge="1">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334495">
                <a:tc>
                  <a:txBody>
                    <a:bodyPr/>
                    <a:lstStyle/>
                    <a:p>
                      <a:pPr marL="0" lvl="0" indent="0" algn="r" rtl="0">
                        <a:spcBef>
                          <a:spcPts val="0"/>
                        </a:spcBef>
                        <a:spcAft>
                          <a:spcPts val="0"/>
                        </a:spcAft>
                        <a:buClr>
                          <a:schemeClr val="dk1"/>
                        </a:buClr>
                        <a:buSzPts val="1100"/>
                        <a:buFont typeface="Arial"/>
                        <a:buNone/>
                      </a:pPr>
                      <a:r>
                        <a:rPr lang="en-US" sz="800" dirty="0">
                          <a:solidFill>
                            <a:schemeClr val="tx1"/>
                          </a:solidFill>
                          <a:latin typeface="Source Sans Pro"/>
                          <a:ea typeface="Source Sans Pro"/>
                          <a:cs typeface="Source Sans Pro"/>
                          <a:sym typeface="Source Sans Pro"/>
                        </a:rPr>
                        <a:t>2.5 version Work-Center</a:t>
                      </a: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sz="800" dirty="0">
                          <a:solidFill>
                            <a:schemeClr val="tx1"/>
                          </a:solidFill>
                          <a:latin typeface="Source Sans Pro"/>
                          <a:ea typeface="Source Sans Pro"/>
                          <a:cs typeface="Source Sans Pro"/>
                          <a:sym typeface="Source Sans Pro"/>
                        </a:rPr>
                        <a:t>SLI</a:t>
                      </a:r>
                      <a:endParaRPr sz="800" dirty="0">
                        <a:solidFill>
                          <a:schemeClr val="tx1"/>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dirty="0">
                        <a:solidFill>
                          <a:schemeClr val="lt1"/>
                        </a:solidFill>
                        <a:highlight>
                          <a:srgbClr val="FF0000"/>
                        </a:highlight>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00000"/>
                    </a:solidFill>
                  </a:tcPr>
                </a:tc>
                <a:tc gridSpan="3">
                  <a:txBody>
                    <a:bodyPr/>
                    <a:lstStyle/>
                    <a:p>
                      <a:pPr marL="0" lvl="0" indent="0" algn="l" rtl="0">
                        <a:spcBef>
                          <a:spcPts val="0"/>
                        </a:spcBef>
                        <a:spcAft>
                          <a:spcPts val="0"/>
                        </a:spcAft>
                        <a:buNone/>
                      </a:pPr>
                      <a:r>
                        <a:rPr lang="en-US" sz="800" dirty="0">
                          <a:solidFill>
                            <a:schemeClr val="lt1"/>
                          </a:solidFill>
                          <a:latin typeface="Source Sans Pro"/>
                          <a:ea typeface="Source Sans Pro"/>
                          <a:cs typeface="Source Sans Pro"/>
                          <a:sym typeface="Source Sans Pro"/>
                        </a:rPr>
                        <a:t>Development</a:t>
                      </a: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hMerge="1">
                  <a:txBody>
                    <a:bodyPr/>
                    <a:lstStyle/>
                    <a:p>
                      <a:endParaRPr lang="en-VN"/>
                    </a:p>
                  </a:txBody>
                  <a:tcPr/>
                </a:tc>
                <a:tc hMerge="1">
                  <a:txBody>
                    <a:bodyPr/>
                    <a:lstStyle/>
                    <a:p>
                      <a:endParaRPr lang="en-VN"/>
                    </a:p>
                  </a:txBody>
                  <a:tcPr/>
                </a:tc>
                <a:tc>
                  <a:txBody>
                    <a:bodyPr/>
                    <a:lstStyle/>
                    <a:p>
                      <a:pPr marL="0" lvl="0" indent="0" algn="l" rtl="0">
                        <a:spcBef>
                          <a:spcPts val="0"/>
                        </a:spcBef>
                        <a:spcAft>
                          <a:spcPts val="0"/>
                        </a:spcAft>
                        <a:buNone/>
                      </a:pPr>
                      <a:r>
                        <a:rPr lang="en-US" sz="800">
                          <a:solidFill>
                            <a:schemeClr val="bg1"/>
                          </a:solidFill>
                          <a:latin typeface="Source Sans Pro"/>
                          <a:ea typeface="Source Sans Pro"/>
                          <a:cs typeface="Source Sans Pro"/>
                          <a:sym typeface="Source Sans Pro"/>
                        </a:rPr>
                        <a:t>Test</a:t>
                      </a: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800" dirty="0">
                        <a:solidFill>
                          <a:schemeClr val="lt1"/>
                        </a:solidFill>
                        <a:highlight>
                          <a:srgbClr val="FF0000"/>
                        </a:highlight>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C00000"/>
                    </a:solidFill>
                  </a:tcPr>
                </a:tc>
                <a:tc gridSpan="3">
                  <a:txBody>
                    <a:bodyPr/>
                    <a:lstStyle/>
                    <a:p>
                      <a:pPr marL="0" lvl="0" indent="0" algn="ctr" rtl="0">
                        <a:spcBef>
                          <a:spcPts val="0"/>
                        </a:spcBef>
                        <a:spcAft>
                          <a:spcPts val="0"/>
                        </a:spcAft>
                        <a:buNone/>
                      </a:pPr>
                      <a:r>
                        <a:rPr lang="en-US" sz="800" dirty="0">
                          <a:solidFill>
                            <a:schemeClr val="lt1"/>
                          </a:solidFill>
                          <a:latin typeface="Source Sans Pro"/>
                          <a:ea typeface="Source Sans Pro"/>
                          <a:cs typeface="Source Sans Pro"/>
                          <a:sym typeface="Source Sans Pro"/>
                        </a:rPr>
                        <a:t>Test</a:t>
                      </a: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hMerge="1">
                  <a:txBody>
                    <a:bodyPr/>
                    <a:lstStyle/>
                    <a:p>
                      <a:endParaRPr lang="en-VN"/>
                    </a:p>
                  </a:txBody>
                  <a:tcPr/>
                </a:tc>
                <a:tc hMerge="1">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350672">
                <a:tc>
                  <a:txBody>
                    <a:bodyPr/>
                    <a:lstStyle/>
                    <a:p>
                      <a:pPr marL="0" lvl="0" indent="0" algn="r" rtl="0">
                        <a:spcBef>
                          <a:spcPts val="0"/>
                        </a:spcBef>
                        <a:spcAft>
                          <a:spcPts val="0"/>
                        </a:spcAft>
                        <a:buClr>
                          <a:schemeClr val="dk1"/>
                        </a:buClr>
                        <a:buSzPts val="1100"/>
                        <a:buFont typeface="Arial"/>
                        <a:buNone/>
                      </a:pPr>
                      <a:r>
                        <a:rPr lang="en" sz="800" dirty="0">
                          <a:solidFill>
                            <a:schemeClr val="tx1"/>
                          </a:solidFill>
                          <a:latin typeface="Source Sans Pro"/>
                          <a:ea typeface="Source Sans Pro"/>
                          <a:cs typeface="Source Sans Pro"/>
                          <a:sym typeface="Source Sans Pro"/>
                        </a:rPr>
                        <a:t>Ticket, Customer, Staff Management</a:t>
                      </a:r>
                      <a:endParaRPr sz="800" dirty="0">
                        <a:solidFill>
                          <a:schemeClr val="tx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Clr>
                          <a:schemeClr val="dk1"/>
                        </a:buClr>
                        <a:buSzPts val="1100"/>
                        <a:buFont typeface="Arial"/>
                        <a:buNone/>
                      </a:pPr>
                      <a:r>
                        <a:rPr lang="en-US" sz="800" dirty="0">
                          <a:solidFill>
                            <a:schemeClr val="tx1"/>
                          </a:solidFill>
                          <a:latin typeface="Source Sans Pro"/>
                          <a:ea typeface="Source Sans Pro"/>
                          <a:cs typeface="Source Sans Pro"/>
                          <a:sym typeface="Source Sans Pro"/>
                        </a:rPr>
                        <a:t>SLT</a:t>
                      </a:r>
                      <a:endParaRPr sz="800" dirty="0">
                        <a:solidFill>
                          <a:schemeClr val="tx1"/>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dirty="0">
                        <a:solidFill>
                          <a:schemeClr val="lt1"/>
                        </a:solidFill>
                        <a:highlight>
                          <a:srgbClr val="FF0000"/>
                        </a:highlight>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00000"/>
                    </a:solidFill>
                  </a:tcPr>
                </a:tc>
                <a:tc gridSpan="3">
                  <a:txBody>
                    <a:bodyPr/>
                    <a:lstStyle/>
                    <a:p>
                      <a:pPr marL="0" lvl="0" indent="0" algn="l" rtl="0">
                        <a:spcBef>
                          <a:spcPts val="0"/>
                        </a:spcBef>
                        <a:spcAft>
                          <a:spcPts val="0"/>
                        </a:spcAft>
                        <a:buNone/>
                      </a:pPr>
                      <a:r>
                        <a:rPr lang="en-US" sz="800" dirty="0">
                          <a:solidFill>
                            <a:schemeClr val="lt1"/>
                          </a:solidFill>
                          <a:latin typeface="Source Sans Pro"/>
                          <a:ea typeface="Source Sans Pro"/>
                          <a:cs typeface="Source Sans Pro"/>
                          <a:sym typeface="Source Sans Pro"/>
                        </a:rPr>
                        <a:t>Development</a:t>
                      </a: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hMerge="1">
                  <a:txBody>
                    <a:bodyPr/>
                    <a:lstStyle/>
                    <a:p>
                      <a:endParaRPr lang="en-VN"/>
                    </a:p>
                  </a:txBody>
                  <a:tcPr/>
                </a:tc>
                <a:tc hMerge="1">
                  <a:txBody>
                    <a:bodyPr/>
                    <a:lstStyle/>
                    <a:p>
                      <a:endParaRPr lang="en-VN"/>
                    </a:p>
                  </a:txBody>
                  <a:tcPr/>
                </a:tc>
                <a:tc>
                  <a:txBody>
                    <a:bodyPr/>
                    <a:lstStyle/>
                    <a:p>
                      <a:pPr marL="0" lvl="0" indent="0" algn="l"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dirty="0">
                        <a:solidFill>
                          <a:schemeClr val="lt1"/>
                        </a:solidFill>
                        <a:highlight>
                          <a:srgbClr val="FF0000"/>
                        </a:highlight>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C00000"/>
                    </a:solidFill>
                  </a:tcPr>
                </a:tc>
                <a:tc gridSpan="2">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7"/>
                  </a:ext>
                </a:extLst>
              </a:tr>
              <a:tr h="350672">
                <a:tc>
                  <a:txBody>
                    <a:bodyPr/>
                    <a:lstStyle/>
                    <a:p>
                      <a:pPr marL="0" lvl="0" indent="0" algn="r" rtl="0">
                        <a:spcBef>
                          <a:spcPts val="0"/>
                        </a:spcBef>
                        <a:spcAft>
                          <a:spcPts val="0"/>
                        </a:spcAft>
                        <a:buClr>
                          <a:schemeClr val="dk1"/>
                        </a:buClr>
                        <a:buSzPts val="1100"/>
                        <a:buFont typeface="Arial"/>
                        <a:buNone/>
                      </a:pPr>
                      <a:r>
                        <a:rPr lang="en" sz="800" dirty="0">
                          <a:solidFill>
                            <a:schemeClr val="tx1"/>
                          </a:solidFill>
                          <a:latin typeface="Source Sans Pro"/>
                          <a:ea typeface="Source Sans Pro"/>
                          <a:cs typeface="Source Sans Pro"/>
                          <a:sym typeface="Source Sans Pro"/>
                        </a:rPr>
                        <a:t>Source Integration</a:t>
                      </a:r>
                    </a:p>
                    <a:p>
                      <a:pPr marL="0" lvl="0" indent="0" algn="r" rtl="0">
                        <a:spcBef>
                          <a:spcPts val="0"/>
                        </a:spcBef>
                        <a:spcAft>
                          <a:spcPts val="0"/>
                        </a:spcAft>
                        <a:buClr>
                          <a:schemeClr val="dk1"/>
                        </a:buClr>
                        <a:buSzPts val="1100"/>
                        <a:buFont typeface="Arial"/>
                        <a:buNone/>
                      </a:pPr>
                      <a:r>
                        <a:rPr lang="en" sz="800" dirty="0">
                          <a:solidFill>
                            <a:schemeClr val="tx1"/>
                          </a:solidFill>
                          <a:latin typeface="Source Sans Pro"/>
                          <a:ea typeface="Source Sans Pro"/>
                          <a:cs typeface="Source Sans Pro"/>
                          <a:sym typeface="Source Sans Pro"/>
                        </a:rPr>
                        <a:t>(SLI/SLT)</a:t>
                      </a:r>
                      <a:endParaRPr sz="800" dirty="0">
                        <a:solidFill>
                          <a:schemeClr val="tx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sz="800" dirty="0">
                          <a:solidFill>
                            <a:schemeClr val="tx1"/>
                          </a:solidFill>
                          <a:latin typeface="Source Sans Pro"/>
                          <a:ea typeface="Source Sans Pro"/>
                          <a:cs typeface="Source Sans Pro"/>
                          <a:sym typeface="Source Sans Pro"/>
                        </a:rPr>
                        <a:t>SLI, SLT</a:t>
                      </a:r>
                      <a:endParaRPr sz="800" dirty="0">
                        <a:solidFill>
                          <a:schemeClr val="tx1"/>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dirty="0">
                        <a:solidFill>
                          <a:schemeClr val="lt1"/>
                        </a:solidFill>
                        <a:highlight>
                          <a:srgbClr val="FF0000"/>
                        </a:highlight>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00000"/>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tcPr>
                </a:tc>
                <a:tc gridSpan="2">
                  <a:txBody>
                    <a:bodyPr/>
                    <a:lstStyle/>
                    <a:p>
                      <a:pPr marL="0" lvl="0" indent="0" algn="ctr" rtl="0">
                        <a:spcBef>
                          <a:spcPts val="0"/>
                        </a:spcBef>
                        <a:spcAft>
                          <a:spcPts val="0"/>
                        </a:spcAft>
                        <a:buNone/>
                      </a:pPr>
                      <a:r>
                        <a:rPr lang="en-US" sz="800">
                          <a:solidFill>
                            <a:schemeClr val="lt1"/>
                          </a:solidFill>
                          <a:latin typeface="Source Sans Pro"/>
                          <a:ea typeface="Source Sans Pro"/>
                          <a:cs typeface="Source Sans Pro"/>
                          <a:sym typeface="Source Sans Pro"/>
                        </a:rPr>
                        <a:t>Merge code</a:t>
                      </a: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accent3"/>
                    </a:solidFill>
                  </a:tcPr>
                </a:tc>
                <a:tc hMerge="1">
                  <a:txBody>
                    <a:bodyPr/>
                    <a:lstStyle/>
                    <a:p>
                      <a:endParaRPr lang="en-VN"/>
                    </a:p>
                  </a:txBody>
                  <a:tcPr/>
                </a:tc>
                <a:tc>
                  <a:txBody>
                    <a:bodyPr/>
                    <a:lstStyle/>
                    <a:p>
                      <a:pPr marL="0" lvl="0" indent="0" algn="ctr" rtl="0">
                        <a:spcBef>
                          <a:spcPts val="0"/>
                        </a:spcBef>
                        <a:spcAft>
                          <a:spcPts val="0"/>
                        </a:spcAft>
                        <a:buNone/>
                      </a:pPr>
                      <a:endParaRPr sz="800" dirty="0">
                        <a:solidFill>
                          <a:schemeClr val="lt1"/>
                        </a:solidFill>
                        <a:highlight>
                          <a:srgbClr val="FF0000"/>
                        </a:highlight>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C00000"/>
                    </a:solidFill>
                  </a:tcPr>
                </a:tc>
                <a:tc gridSpan="3">
                  <a:txBody>
                    <a:bodyPr/>
                    <a:lstStyle/>
                    <a:p>
                      <a:pPr marL="0" lvl="0" indent="0" algn="ctr" rtl="0">
                        <a:spcBef>
                          <a:spcPts val="0"/>
                        </a:spcBef>
                        <a:spcAft>
                          <a:spcPts val="0"/>
                        </a:spcAft>
                        <a:buNone/>
                      </a:pPr>
                      <a:r>
                        <a:rPr lang="en-US" sz="800" dirty="0">
                          <a:solidFill>
                            <a:schemeClr val="lt1"/>
                          </a:solidFill>
                          <a:latin typeface="Source Sans Pro"/>
                          <a:ea typeface="Source Sans Pro"/>
                          <a:cs typeface="Source Sans Pro"/>
                          <a:sym typeface="Source Sans Pro"/>
                        </a:rPr>
                        <a:t>Merge code</a:t>
                      </a: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hMerge="1">
                  <a:txBody>
                    <a:bodyPr/>
                    <a:lstStyle/>
                    <a:p>
                      <a:endParaRPr lang="en-VN"/>
                    </a:p>
                  </a:txBody>
                  <a:tcPr/>
                </a:tc>
                <a:tc hMerge="1">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US" sz="800" dirty="0">
                          <a:solidFill>
                            <a:schemeClr val="lt1"/>
                          </a:solidFill>
                          <a:latin typeface="Source Sans Pro"/>
                          <a:ea typeface="Source Sans Pro"/>
                          <a:cs typeface="Source Sans Pro"/>
                          <a:sym typeface="Source Sans Pro"/>
                        </a:rPr>
                        <a:t>Test</a:t>
                      </a: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extLst>
                  <a:ext uri="{0D108BD9-81ED-4DB2-BD59-A6C34878D82A}">
                    <a16:rowId xmlns:a16="http://schemas.microsoft.com/office/drawing/2014/main" val="10008"/>
                  </a:ext>
                </a:extLst>
              </a:tr>
              <a:tr h="350672">
                <a:tc>
                  <a:txBody>
                    <a:bodyPr/>
                    <a:lstStyle/>
                    <a:p>
                      <a:pPr marL="0" lvl="0" indent="0" algn="r" rtl="0">
                        <a:spcBef>
                          <a:spcPts val="0"/>
                        </a:spcBef>
                        <a:spcAft>
                          <a:spcPts val="0"/>
                        </a:spcAft>
                        <a:buClr>
                          <a:schemeClr val="dk1"/>
                        </a:buClr>
                        <a:buSzPts val="1100"/>
                        <a:buFont typeface="Arial"/>
                        <a:buNone/>
                      </a:pPr>
                      <a:r>
                        <a:rPr lang="en" sz="800" dirty="0">
                          <a:solidFill>
                            <a:schemeClr val="tx1"/>
                          </a:solidFill>
                          <a:latin typeface="Source Sans Pro"/>
                          <a:ea typeface="Source Sans Pro"/>
                          <a:cs typeface="Source Sans Pro"/>
                          <a:sym typeface="Source Sans Pro"/>
                        </a:rPr>
                        <a:t>Source Integration</a:t>
                      </a:r>
                    </a:p>
                    <a:p>
                      <a:pPr marL="0" lvl="0" indent="0" algn="r" rtl="0">
                        <a:spcBef>
                          <a:spcPts val="0"/>
                        </a:spcBef>
                        <a:spcAft>
                          <a:spcPts val="0"/>
                        </a:spcAft>
                        <a:buClr>
                          <a:schemeClr val="dk1"/>
                        </a:buClr>
                        <a:buSzPts val="1100"/>
                        <a:buFont typeface="Arial"/>
                        <a:buNone/>
                      </a:pPr>
                      <a:r>
                        <a:rPr lang="en" sz="800" dirty="0">
                          <a:solidFill>
                            <a:schemeClr val="tx1"/>
                          </a:solidFill>
                          <a:latin typeface="Source Sans Pro"/>
                          <a:ea typeface="Source Sans Pro"/>
                          <a:cs typeface="Source Sans Pro"/>
                          <a:sym typeface="Source Sans Pro"/>
                        </a:rPr>
                        <a:t>(</a:t>
                      </a:r>
                      <a:r>
                        <a:rPr lang="en" sz="800" dirty="0" err="1">
                          <a:solidFill>
                            <a:schemeClr val="tx1"/>
                          </a:solidFill>
                          <a:latin typeface="Source Sans Pro"/>
                          <a:ea typeface="Source Sans Pro"/>
                          <a:cs typeface="Source Sans Pro"/>
                          <a:sym typeface="Source Sans Pro"/>
                        </a:rPr>
                        <a:t>SLx</a:t>
                      </a:r>
                      <a:r>
                        <a:rPr lang="en" sz="800" dirty="0">
                          <a:solidFill>
                            <a:schemeClr val="tx1"/>
                          </a:solidFill>
                          <a:latin typeface="Source Sans Pro"/>
                          <a:ea typeface="Source Sans Pro"/>
                          <a:cs typeface="Source Sans Pro"/>
                          <a:sym typeface="Source Sans Pro"/>
                        </a:rPr>
                        <a:t>/VW)</a:t>
                      </a:r>
                      <a:endParaRPr sz="800" dirty="0">
                        <a:solidFill>
                          <a:schemeClr val="tx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Clr>
                          <a:schemeClr val="dk1"/>
                        </a:buClr>
                        <a:buSzPts val="1100"/>
                        <a:buFont typeface="Arial"/>
                        <a:buNone/>
                      </a:pPr>
                      <a:r>
                        <a:rPr lang="en-US" sz="800" dirty="0">
                          <a:solidFill>
                            <a:schemeClr val="tx1"/>
                          </a:solidFill>
                          <a:latin typeface="Source Sans Pro"/>
                          <a:ea typeface="Source Sans Pro"/>
                          <a:cs typeface="Source Sans Pro"/>
                          <a:sym typeface="Source Sans Pro"/>
                        </a:rPr>
                        <a:t>SLI, SLT, VW</a:t>
                      </a:r>
                      <a:endParaRPr sz="800" dirty="0">
                        <a:solidFill>
                          <a:schemeClr val="tx1"/>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dirty="0">
                        <a:solidFill>
                          <a:schemeClr val="lt1"/>
                        </a:solidFill>
                        <a:highlight>
                          <a:srgbClr val="FF0000"/>
                        </a:highlight>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C00000"/>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dirty="0">
                        <a:solidFill>
                          <a:schemeClr val="lt1"/>
                        </a:solidFill>
                        <a:highlight>
                          <a:srgbClr val="FF0000"/>
                        </a:highlight>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C00000"/>
                    </a:solidFill>
                  </a:tcPr>
                </a:tc>
                <a:tc gridSpan="2">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hMerge="1">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gridSpan="5">
                  <a:txBody>
                    <a:bodyPr/>
                    <a:lstStyle/>
                    <a:p>
                      <a:pPr marL="0" lvl="0" indent="0" algn="ctr" rtl="0">
                        <a:spcBef>
                          <a:spcPts val="0"/>
                        </a:spcBef>
                        <a:spcAft>
                          <a:spcPts val="0"/>
                        </a:spcAft>
                        <a:buNone/>
                      </a:pPr>
                      <a:r>
                        <a:rPr lang="en-US" sz="800" dirty="0">
                          <a:solidFill>
                            <a:schemeClr val="lt1"/>
                          </a:solidFill>
                          <a:latin typeface="Source Sans Pro"/>
                          <a:ea typeface="Source Sans Pro"/>
                          <a:cs typeface="Source Sans Pro"/>
                          <a:sym typeface="Source Sans Pro"/>
                        </a:rPr>
                        <a:t>Merge code</a:t>
                      </a: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hMerge="1">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tc hMerge="1">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tc hMerge="1">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tc hMerge="1">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9"/>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Timeline</a:t>
            </a:r>
            <a:endParaRPr dirty="0"/>
          </a:p>
        </p:txBody>
      </p:sp>
      <p:sp>
        <p:nvSpPr>
          <p:cNvPr id="425" name="Google Shape;425;p3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429" name="Google Shape;429;p39"/>
          <p:cNvSpPr/>
          <p:nvPr/>
        </p:nvSpPr>
        <p:spPr>
          <a:xfrm>
            <a:off x="3805941" y="2451150"/>
            <a:ext cx="234164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Source Sans Pro"/>
                <a:ea typeface="Source Sans Pro"/>
                <a:cs typeface="Source Sans Pro"/>
                <a:sym typeface="Source Sans Pro"/>
              </a:rPr>
              <a:t>Oct 20</a:t>
            </a:r>
            <a:endParaRPr sz="1000" dirty="0">
              <a:solidFill>
                <a:schemeClr val="lt1"/>
              </a:solidFill>
              <a:latin typeface="Source Sans Pro"/>
              <a:ea typeface="Source Sans Pro"/>
              <a:cs typeface="Source Sans Pro"/>
              <a:sym typeface="Source Sans Pro"/>
            </a:endParaRPr>
          </a:p>
        </p:txBody>
      </p:sp>
      <p:sp>
        <p:nvSpPr>
          <p:cNvPr id="432" name="Google Shape;432;p39"/>
          <p:cNvSpPr/>
          <p:nvPr/>
        </p:nvSpPr>
        <p:spPr>
          <a:xfrm>
            <a:off x="1937657" y="2451150"/>
            <a:ext cx="2014076"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Source Sans Pro"/>
                <a:ea typeface="Source Sans Pro"/>
                <a:cs typeface="Source Sans Pro"/>
                <a:sym typeface="Source Sans Pro"/>
              </a:rPr>
              <a:t>Oct 12</a:t>
            </a:r>
            <a:endParaRPr sz="1000" dirty="0">
              <a:solidFill>
                <a:schemeClr val="lt1"/>
              </a:solidFill>
              <a:latin typeface="Source Sans Pro"/>
              <a:ea typeface="Source Sans Pro"/>
              <a:cs typeface="Source Sans Pro"/>
              <a:sym typeface="Source Sans Pro"/>
            </a:endParaRPr>
          </a:p>
        </p:txBody>
      </p:sp>
      <p:sp>
        <p:nvSpPr>
          <p:cNvPr id="437" name="Google Shape;437;p39"/>
          <p:cNvSpPr/>
          <p:nvPr/>
        </p:nvSpPr>
        <p:spPr>
          <a:xfrm>
            <a:off x="474283" y="2451150"/>
            <a:ext cx="160126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Source Sans Pro"/>
                <a:ea typeface="Source Sans Pro"/>
                <a:cs typeface="Source Sans Pro"/>
                <a:sym typeface="Source Sans Pro"/>
              </a:rPr>
              <a:t>NOW</a:t>
            </a:r>
            <a:endParaRPr sz="1000" dirty="0">
              <a:solidFill>
                <a:schemeClr val="lt1"/>
              </a:solidFill>
              <a:latin typeface="Source Sans Pro"/>
              <a:ea typeface="Source Sans Pro"/>
              <a:cs typeface="Source Sans Pro"/>
              <a:sym typeface="Source Sans Pro"/>
            </a:endParaRPr>
          </a:p>
        </p:txBody>
      </p:sp>
      <p:sp>
        <p:nvSpPr>
          <p:cNvPr id="438" name="Google Shape;438;p39"/>
          <p:cNvSpPr/>
          <p:nvPr/>
        </p:nvSpPr>
        <p:spPr>
          <a:xfrm>
            <a:off x="0" y="2451150"/>
            <a:ext cx="637200" cy="3936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451" name="Google Shape;451;p39"/>
          <p:cNvCxnSpPr>
            <a:cxnSpLocks/>
          </p:cNvCxnSpPr>
          <p:nvPr/>
        </p:nvCxnSpPr>
        <p:spPr>
          <a:xfrm flipH="1">
            <a:off x="1937657" y="2969623"/>
            <a:ext cx="1868284" cy="0"/>
          </a:xfrm>
          <a:prstGeom prst="straightConnector1">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52" name="Google Shape;452;p39"/>
          <p:cNvSpPr txBox="1"/>
          <p:nvPr/>
        </p:nvSpPr>
        <p:spPr>
          <a:xfrm>
            <a:off x="400760" y="1254824"/>
            <a:ext cx="1615440" cy="573794"/>
          </a:xfrm>
          <a:prstGeom prst="rect">
            <a:avLst/>
          </a:prstGeom>
          <a:noFill/>
          <a:ln>
            <a:noFill/>
          </a:ln>
        </p:spPr>
        <p:txBody>
          <a:bodyPr spcFirstLastPara="1" wrap="square" lIns="0" tIns="0" rIns="0" bIns="0" anchor="t" anchorCtr="0">
            <a:noAutofit/>
          </a:bodyPr>
          <a:lstStyle/>
          <a:p>
            <a:pPr marR="0" lvl="0" algn="l" rtl="0">
              <a:lnSpc>
                <a:spcPct val="150000"/>
              </a:lnSpc>
              <a:spcBef>
                <a:spcPts val="0"/>
              </a:spcBef>
              <a:spcAft>
                <a:spcPts val="0"/>
              </a:spcAft>
            </a:pPr>
            <a:r>
              <a:rPr lang="en" sz="1100" dirty="0">
                <a:solidFill>
                  <a:schemeClr val="dk2"/>
                </a:solidFill>
                <a:latin typeface="Source Sans Pro"/>
                <a:ea typeface="Source Sans Pro"/>
                <a:cs typeface="Source Sans Pro"/>
                <a:sym typeface="Source Sans Pro"/>
              </a:rPr>
              <a:t>Merge code SLT and SLI on the Work-Center module</a:t>
            </a:r>
          </a:p>
        </p:txBody>
      </p:sp>
      <p:sp>
        <p:nvSpPr>
          <p:cNvPr id="454" name="Google Shape;454;p39"/>
          <p:cNvSpPr txBox="1"/>
          <p:nvPr/>
        </p:nvSpPr>
        <p:spPr>
          <a:xfrm>
            <a:off x="3565279" y="776339"/>
            <a:ext cx="2797387" cy="1052279"/>
          </a:xfrm>
          <a:prstGeom prst="rect">
            <a:avLst/>
          </a:prstGeom>
          <a:noFill/>
          <a:ln>
            <a:noFill/>
          </a:ln>
        </p:spPr>
        <p:txBody>
          <a:bodyPr spcFirstLastPara="1" wrap="square" lIns="0" tIns="0" rIns="0" bIns="0" anchor="t" anchorCtr="0">
            <a:noAutofit/>
          </a:bodyPr>
          <a:lstStyle/>
          <a:p>
            <a:pPr marL="171450" marR="0" lvl="0" indent="-171450" algn="l" rtl="0">
              <a:lnSpc>
                <a:spcPct val="150000"/>
              </a:lnSpc>
              <a:spcBef>
                <a:spcPts val="0"/>
              </a:spcBef>
              <a:spcAft>
                <a:spcPts val="0"/>
              </a:spcAft>
              <a:buFont typeface="Arial" panose="020B0604020202020204" pitchFamily="34" charset="0"/>
              <a:buChar char="•"/>
            </a:pPr>
            <a:r>
              <a:rPr lang="en" sz="1100" dirty="0">
                <a:solidFill>
                  <a:schemeClr val="dk2"/>
                </a:solidFill>
                <a:latin typeface="Source Sans Pro"/>
                <a:ea typeface="Source Sans Pro"/>
                <a:cs typeface="Source Sans Pro"/>
                <a:sym typeface="Source Sans Pro"/>
              </a:rPr>
              <a:t>Receive the documentation, requirements on the Admin module</a:t>
            </a:r>
          </a:p>
          <a:p>
            <a:pPr marL="171450" marR="0" lvl="0" indent="-171450" algn="l" rtl="0">
              <a:lnSpc>
                <a:spcPct val="150000"/>
              </a:lnSpc>
              <a:spcBef>
                <a:spcPts val="0"/>
              </a:spcBef>
              <a:spcAft>
                <a:spcPts val="0"/>
              </a:spcAft>
              <a:buFont typeface="Arial" panose="020B0604020202020204" pitchFamily="34" charset="0"/>
              <a:buChar char="•"/>
            </a:pPr>
            <a:r>
              <a:rPr lang="en" sz="1100" dirty="0">
                <a:solidFill>
                  <a:schemeClr val="dk2"/>
                </a:solidFill>
                <a:latin typeface="Source Sans Pro"/>
                <a:ea typeface="Source Sans Pro"/>
                <a:cs typeface="Source Sans Pro"/>
                <a:sym typeface="Source Sans Pro"/>
              </a:rPr>
              <a:t>Develop on the Admin module</a:t>
            </a:r>
          </a:p>
          <a:p>
            <a:pPr marL="171450" marR="0" lvl="0" indent="-171450" algn="l" rtl="0">
              <a:lnSpc>
                <a:spcPct val="150000"/>
              </a:lnSpc>
              <a:spcBef>
                <a:spcPts val="0"/>
              </a:spcBef>
              <a:spcAft>
                <a:spcPts val="0"/>
              </a:spcAft>
              <a:buFont typeface="Arial" panose="020B0604020202020204" pitchFamily="34" charset="0"/>
              <a:buChar char="•"/>
            </a:pPr>
            <a:endParaRPr lang="en" sz="1100" dirty="0">
              <a:solidFill>
                <a:schemeClr val="dk2"/>
              </a:solidFill>
              <a:latin typeface="Source Sans Pro"/>
              <a:ea typeface="Source Sans Pro"/>
              <a:cs typeface="Source Sans Pro"/>
              <a:sym typeface="Source Sans Pro"/>
            </a:endParaRPr>
          </a:p>
          <a:p>
            <a:pPr marL="171450" marR="0" lvl="0" indent="-171450" algn="l" rtl="0">
              <a:lnSpc>
                <a:spcPct val="100000"/>
              </a:lnSpc>
              <a:spcBef>
                <a:spcPts val="0"/>
              </a:spcBef>
              <a:spcAft>
                <a:spcPts val="0"/>
              </a:spcAft>
              <a:buFont typeface="Arial" panose="020B0604020202020204" pitchFamily="34" charset="0"/>
              <a:buChar char="•"/>
            </a:pPr>
            <a:endParaRPr sz="1100" dirty="0">
              <a:solidFill>
                <a:schemeClr val="dk2"/>
              </a:solidFill>
              <a:latin typeface="Source Sans Pro"/>
              <a:ea typeface="Source Sans Pro"/>
              <a:cs typeface="Source Sans Pro"/>
              <a:sym typeface="Source Sans Pro"/>
            </a:endParaRPr>
          </a:p>
        </p:txBody>
      </p:sp>
      <p:cxnSp>
        <p:nvCxnSpPr>
          <p:cNvPr id="455" name="Google Shape;455;p39"/>
          <p:cNvCxnSpPr>
            <a:cxnSpLocks/>
          </p:cNvCxnSpPr>
          <p:nvPr/>
        </p:nvCxnSpPr>
        <p:spPr>
          <a:xfrm>
            <a:off x="4387109" y="1828618"/>
            <a:ext cx="0" cy="497659"/>
          </a:xfrm>
          <a:prstGeom prst="straightConnector1">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Google Shape;428;p39">
            <a:extLst>
              <a:ext uri="{FF2B5EF4-FFF2-40B4-BE49-F238E27FC236}">
                <a16:creationId xmlns:a16="http://schemas.microsoft.com/office/drawing/2014/main" id="{B2E7F277-B702-3006-B976-C7722DDC1CA4}"/>
              </a:ext>
            </a:extLst>
          </p:cNvPr>
          <p:cNvSpPr/>
          <p:nvPr/>
        </p:nvSpPr>
        <p:spPr>
          <a:xfrm>
            <a:off x="6001789" y="2451150"/>
            <a:ext cx="2495075"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tx2">
                    <a:lumMod val="10000"/>
                  </a:schemeClr>
                </a:solidFill>
                <a:latin typeface="Source Sans Pro"/>
                <a:ea typeface="Source Sans Pro"/>
                <a:cs typeface="Source Sans Pro"/>
                <a:sym typeface="Source Sans Pro"/>
              </a:rPr>
              <a:t>Nov 1 </a:t>
            </a:r>
            <a:endParaRPr sz="1000" dirty="0">
              <a:solidFill>
                <a:schemeClr val="tx2">
                  <a:lumMod val="10000"/>
                </a:schemeClr>
              </a:solidFill>
              <a:latin typeface="Source Sans Pro"/>
              <a:ea typeface="Source Sans Pro"/>
              <a:cs typeface="Source Sans Pro"/>
              <a:sym typeface="Source Sans Pro"/>
            </a:endParaRPr>
          </a:p>
        </p:txBody>
      </p:sp>
      <p:sp>
        <p:nvSpPr>
          <p:cNvPr id="10" name="Google Shape;454;p39">
            <a:extLst>
              <a:ext uri="{FF2B5EF4-FFF2-40B4-BE49-F238E27FC236}">
                <a16:creationId xmlns:a16="http://schemas.microsoft.com/office/drawing/2014/main" id="{E4B1828A-B7A4-36E3-896E-A8C8F2CD7E7E}"/>
              </a:ext>
            </a:extLst>
          </p:cNvPr>
          <p:cNvSpPr txBox="1"/>
          <p:nvPr/>
        </p:nvSpPr>
        <p:spPr>
          <a:xfrm>
            <a:off x="6024396" y="3120091"/>
            <a:ext cx="2654091" cy="1067279"/>
          </a:xfrm>
          <a:prstGeom prst="rect">
            <a:avLst/>
          </a:prstGeom>
          <a:noFill/>
          <a:ln>
            <a:noFill/>
          </a:ln>
        </p:spPr>
        <p:txBody>
          <a:bodyPr spcFirstLastPara="1" wrap="square" lIns="0" tIns="0" rIns="0" bIns="0" anchor="t" anchorCtr="0">
            <a:noAutofit/>
          </a:bodyPr>
          <a:lstStyle/>
          <a:p>
            <a:pPr marL="171450" marR="0" lvl="0" indent="-171450" algn="l" rtl="0">
              <a:lnSpc>
                <a:spcPct val="150000"/>
              </a:lnSpc>
              <a:spcBef>
                <a:spcPts val="0"/>
              </a:spcBef>
              <a:spcAft>
                <a:spcPts val="0"/>
              </a:spcAft>
              <a:buFont typeface="Arial" panose="020B0604020202020204" pitchFamily="34" charset="0"/>
              <a:buChar char="•"/>
            </a:pPr>
            <a:r>
              <a:rPr lang="en" sz="1100" dirty="0">
                <a:solidFill>
                  <a:schemeClr val="dk2"/>
                </a:solidFill>
                <a:latin typeface="Source Sans Pro"/>
                <a:ea typeface="Source Sans Pro"/>
                <a:cs typeface="Source Sans Pro"/>
                <a:sym typeface="Source Sans Pro"/>
              </a:rPr>
              <a:t>Advance and improve on the Work-Center module</a:t>
            </a:r>
          </a:p>
          <a:p>
            <a:pPr marL="171450" marR="0" lvl="0" indent="-171450" algn="l" rtl="0">
              <a:lnSpc>
                <a:spcPct val="150000"/>
              </a:lnSpc>
              <a:spcBef>
                <a:spcPts val="0"/>
              </a:spcBef>
              <a:spcAft>
                <a:spcPts val="0"/>
              </a:spcAft>
              <a:buFont typeface="Arial" panose="020B0604020202020204" pitchFamily="34" charset="0"/>
              <a:buChar char="•"/>
            </a:pPr>
            <a:r>
              <a:rPr lang="en" sz="1100" dirty="0">
                <a:solidFill>
                  <a:schemeClr val="dk2"/>
                </a:solidFill>
                <a:latin typeface="Source Sans Pro"/>
                <a:ea typeface="Source Sans Pro"/>
                <a:cs typeface="Source Sans Pro"/>
                <a:sym typeface="Source Sans Pro"/>
              </a:rPr>
              <a:t>Develop new features on the Admin module</a:t>
            </a:r>
          </a:p>
          <a:p>
            <a:pPr marL="171450" marR="0" lvl="0" indent="-171450" algn="l" rtl="0">
              <a:lnSpc>
                <a:spcPct val="150000"/>
              </a:lnSpc>
              <a:spcBef>
                <a:spcPts val="0"/>
              </a:spcBef>
              <a:spcAft>
                <a:spcPts val="0"/>
              </a:spcAft>
              <a:buFont typeface="Arial" panose="020B0604020202020204" pitchFamily="34" charset="0"/>
              <a:buChar char="•"/>
            </a:pPr>
            <a:endParaRPr lang="en" sz="1100" dirty="0">
              <a:solidFill>
                <a:schemeClr val="dk2"/>
              </a:solidFill>
              <a:latin typeface="Source Sans Pro"/>
              <a:ea typeface="Source Sans Pro"/>
              <a:cs typeface="Source Sans Pro"/>
              <a:sym typeface="Source Sans Pro"/>
            </a:endParaRPr>
          </a:p>
          <a:p>
            <a:pPr marL="171450" marR="0" lvl="0" indent="-171450" algn="l" rtl="0">
              <a:lnSpc>
                <a:spcPct val="100000"/>
              </a:lnSpc>
              <a:spcBef>
                <a:spcPts val="0"/>
              </a:spcBef>
              <a:spcAft>
                <a:spcPts val="0"/>
              </a:spcAft>
              <a:buFont typeface="Arial" panose="020B0604020202020204" pitchFamily="34" charset="0"/>
              <a:buChar char="•"/>
            </a:pPr>
            <a:endParaRPr sz="1100" dirty="0">
              <a:solidFill>
                <a:schemeClr val="dk2"/>
              </a:solidFill>
              <a:latin typeface="Source Sans Pro"/>
              <a:ea typeface="Source Sans Pro"/>
              <a:cs typeface="Source Sans Pro"/>
              <a:sym typeface="Source Sans Pro"/>
            </a:endParaRPr>
          </a:p>
        </p:txBody>
      </p:sp>
      <p:cxnSp>
        <p:nvCxnSpPr>
          <p:cNvPr id="2" name="Google Shape;455;p39">
            <a:extLst>
              <a:ext uri="{FF2B5EF4-FFF2-40B4-BE49-F238E27FC236}">
                <a16:creationId xmlns:a16="http://schemas.microsoft.com/office/drawing/2014/main" id="{AB70E8D4-462F-AD00-5AD5-5DB14CBABF55}"/>
              </a:ext>
            </a:extLst>
          </p:cNvPr>
          <p:cNvCxnSpPr>
            <a:cxnSpLocks/>
          </p:cNvCxnSpPr>
          <p:nvPr/>
        </p:nvCxnSpPr>
        <p:spPr>
          <a:xfrm>
            <a:off x="1208480" y="1879418"/>
            <a:ext cx="0" cy="497659"/>
          </a:xfrm>
          <a:prstGeom prst="straightConnector1">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Google Shape;454;p39">
            <a:extLst>
              <a:ext uri="{FF2B5EF4-FFF2-40B4-BE49-F238E27FC236}">
                <a16:creationId xmlns:a16="http://schemas.microsoft.com/office/drawing/2014/main" id="{AE479D2C-880D-3558-40C7-9972DEFEF513}"/>
              </a:ext>
            </a:extLst>
          </p:cNvPr>
          <p:cNvSpPr txBox="1"/>
          <p:nvPr/>
        </p:nvSpPr>
        <p:spPr>
          <a:xfrm>
            <a:off x="1937657" y="3185889"/>
            <a:ext cx="1868284" cy="393595"/>
          </a:xfrm>
          <a:prstGeom prst="rect">
            <a:avLst/>
          </a:prstGeom>
          <a:noFill/>
          <a:ln>
            <a:noFill/>
          </a:ln>
        </p:spPr>
        <p:txBody>
          <a:bodyPr spcFirstLastPara="1" wrap="square" lIns="0" tIns="0" rIns="0" bIns="0" anchor="t" anchorCtr="0">
            <a:noAutofit/>
          </a:bodyPr>
          <a:lstStyle/>
          <a:p>
            <a:pPr marL="171450" marR="0" lvl="0" indent="-171450" algn="l" rtl="0">
              <a:lnSpc>
                <a:spcPct val="150000"/>
              </a:lnSpc>
              <a:spcBef>
                <a:spcPts val="0"/>
              </a:spcBef>
              <a:spcAft>
                <a:spcPts val="0"/>
              </a:spcAft>
              <a:buFont typeface="Arial" panose="020B0604020202020204" pitchFamily="34" charset="0"/>
              <a:buChar char="•"/>
            </a:pPr>
            <a:r>
              <a:rPr lang="en-US" sz="1100" dirty="0">
                <a:solidFill>
                  <a:schemeClr val="dk2"/>
                </a:solidFill>
                <a:latin typeface="Source Sans Pro"/>
                <a:ea typeface="Source Sans Pro"/>
                <a:cs typeface="Source Sans Pro"/>
                <a:sym typeface="Source Sans Pro"/>
              </a:rPr>
              <a:t>Testing after merge with SLI</a:t>
            </a:r>
          </a:p>
          <a:p>
            <a:pPr marL="171450" marR="0" lvl="0" indent="-171450" algn="l" rtl="0">
              <a:lnSpc>
                <a:spcPct val="150000"/>
              </a:lnSpc>
              <a:spcBef>
                <a:spcPts val="0"/>
              </a:spcBef>
              <a:spcAft>
                <a:spcPts val="0"/>
              </a:spcAft>
              <a:buFont typeface="Arial" panose="020B0604020202020204" pitchFamily="34" charset="0"/>
              <a:buChar char="•"/>
            </a:pPr>
            <a:r>
              <a:rPr lang="en-US" sz="1100" dirty="0">
                <a:solidFill>
                  <a:schemeClr val="dk2"/>
                </a:solidFill>
                <a:latin typeface="Source Sans Pro"/>
                <a:ea typeface="Source Sans Pro"/>
                <a:cs typeface="Source Sans Pro"/>
                <a:sym typeface="Source Sans Pro"/>
              </a:rPr>
              <a:t>Merge code with VW</a:t>
            </a:r>
          </a:p>
          <a:p>
            <a:pPr marL="171450" marR="0" lvl="0" indent="-171450" algn="l" rtl="0">
              <a:lnSpc>
                <a:spcPct val="100000"/>
              </a:lnSpc>
              <a:spcBef>
                <a:spcPts val="0"/>
              </a:spcBef>
              <a:spcAft>
                <a:spcPts val="0"/>
              </a:spcAft>
              <a:buFont typeface="Arial" panose="020B0604020202020204" pitchFamily="34" charset="0"/>
              <a:buChar char="•"/>
            </a:pPr>
            <a:endParaRPr sz="1100" dirty="0">
              <a:solidFill>
                <a:schemeClr val="dk2"/>
              </a:solidFill>
              <a:latin typeface="Source Sans Pro"/>
              <a:ea typeface="Source Sans Pro"/>
              <a:cs typeface="Source Sans Pro"/>
              <a:sym typeface="Source Sans Pro"/>
            </a:endParaRPr>
          </a:p>
        </p:txBody>
      </p:sp>
      <p:cxnSp>
        <p:nvCxnSpPr>
          <p:cNvPr id="5" name="Google Shape;451;p39">
            <a:extLst>
              <a:ext uri="{FF2B5EF4-FFF2-40B4-BE49-F238E27FC236}">
                <a16:creationId xmlns:a16="http://schemas.microsoft.com/office/drawing/2014/main" id="{0845F2D2-A97F-D71D-F38E-299C190A83BC}"/>
              </a:ext>
            </a:extLst>
          </p:cNvPr>
          <p:cNvCxnSpPr>
            <a:cxnSpLocks/>
          </p:cNvCxnSpPr>
          <p:nvPr/>
        </p:nvCxnSpPr>
        <p:spPr>
          <a:xfrm flipH="1">
            <a:off x="6024396" y="2969623"/>
            <a:ext cx="2379988" cy="0"/>
          </a:xfrm>
          <a:prstGeom prst="straightConnector1">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5" name="Google Shape;85;p14"/>
          <p:cNvSpPr txBox="1">
            <a:spLocks noGrp="1"/>
          </p:cNvSpPr>
          <p:nvPr>
            <p:ph type="ctrTitle" idx="4294967295"/>
          </p:nvPr>
        </p:nvSpPr>
        <p:spPr>
          <a:xfrm>
            <a:off x="2119638" y="1734240"/>
            <a:ext cx="564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Thank you!</a:t>
            </a:r>
            <a:endParaRPr sz="6000" b="1" dirty="0"/>
          </a:p>
        </p:txBody>
      </p:sp>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4137</TotalTime>
  <Words>1020</Words>
  <Application>Microsoft Macintosh PowerPoint</Application>
  <PresentationFormat>On-screen Show (16:9)</PresentationFormat>
  <Paragraphs>166</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vt:lpstr>
      <vt:lpstr>Roboto Slab</vt:lpstr>
      <vt:lpstr>Source Sans Pro</vt:lpstr>
      <vt:lpstr>Lora</vt:lpstr>
      <vt:lpstr>Cordelia template</vt:lpstr>
      <vt:lpstr>SGM Weekly Meeting</vt:lpstr>
      <vt:lpstr>Merge code with SLI</vt:lpstr>
      <vt:lpstr>Fix bugs &amp; add new requirements</vt:lpstr>
      <vt:lpstr>Fix bugs &amp; add new requirements</vt:lpstr>
      <vt:lpstr>Weekly report 2022.10.04~2022.10.07</vt:lpstr>
      <vt:lpstr>WBS</vt:lpstr>
      <vt:lpstr>Timeline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Microsoft Office User</cp:lastModifiedBy>
  <cp:revision>198</cp:revision>
  <dcterms:modified xsi:type="dcterms:W3CDTF">2022-10-07T00:41:16Z</dcterms:modified>
</cp:coreProperties>
</file>