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2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7177D-FF68-45A9-94EC-56EEFF7BAF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A8CD-CC29-4FB7-894F-1A626D29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D2E51942-2320-4219-8386-BE683BA8D1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575D83-E780-4983-A678-D57245A813D7}" type="slidenum">
              <a:rPr lang="fr-FR" altLang="en-US"/>
              <a:pPr/>
              <a:t>2</a:t>
            </a:fld>
            <a:endParaRPr lang="fr-FR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A234C7ED-3290-43F9-BDFE-76AB43ADED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990E3FB3-BD59-4139-96DF-3667B12E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8D3E00B-0911-4612-9C46-C2A35631D5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7CB56E-5372-4C30-88F2-9F903AB9774D}" type="slidenum">
              <a:rPr lang="fr-FR" altLang="en-US"/>
              <a:pPr/>
              <a:t>11</a:t>
            </a:fld>
            <a:endParaRPr lang="fr-FR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CB174EA5-149F-4E5B-A552-0487731BBBE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D50AED52-D313-4EBA-86AF-B9E9440D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DA38AD68-9F7B-40ED-9875-2254ABF8ED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392E59-B8BF-4008-AC45-63349C21FD87}" type="slidenum">
              <a:rPr lang="fr-FR" altLang="en-US"/>
              <a:pPr/>
              <a:t>12</a:t>
            </a:fld>
            <a:endParaRPr lang="fr-FR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1E1DE2C8-B86A-4C91-A9AA-60A7175949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C6557601-F4EA-490F-BB86-89472816F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3A282B3-9724-48FE-B562-FBF507637A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D0EEC1-53B2-4FC2-B020-EB6CDC2DB7B2}" type="slidenum">
              <a:rPr lang="fr-FR" altLang="en-US"/>
              <a:pPr/>
              <a:t>13</a:t>
            </a:fld>
            <a:endParaRPr lang="fr-FR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E4995D73-A949-48AB-BBF7-E3BCFC00D9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4B2F9F5D-F4DA-4145-B058-0295250A8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DE175ACA-D2E5-4187-B2A2-EF5E2C905C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DC631D-B112-4164-A80D-2C3327578575}" type="slidenum">
              <a:rPr lang="fr-FR" altLang="en-US"/>
              <a:pPr/>
              <a:t>14</a:t>
            </a:fld>
            <a:endParaRPr lang="fr-FR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1F5809B0-5F89-4431-B3DF-4C5EBAD868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F38936E7-E05F-48FA-ADC6-C86FF48ED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15DDB62F-43DF-4B7A-9E8A-F4558120FB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247C74-44A5-4C2C-93FA-5565218F2065}" type="slidenum">
              <a:rPr lang="fr-FR" altLang="en-US"/>
              <a:pPr/>
              <a:t>15</a:t>
            </a:fld>
            <a:endParaRPr lang="fr-FR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6571A1D9-5098-40F3-A86E-20294584F7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4D37C634-111C-4D42-A13F-15A6C159E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F65AA03-E4C4-4379-8810-39F1A5357B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195B36-BFB2-4EBE-9EDA-8BB7D32F0B89}" type="slidenum">
              <a:rPr lang="fr-FR" altLang="en-US"/>
              <a:pPr/>
              <a:t>16</a:t>
            </a:fld>
            <a:endParaRPr lang="fr-FR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68A8C8BB-DBAD-45D7-B316-0F9E2B142D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8B7D4894-9BDE-4279-9BE4-6E270489A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8ADE7E77-827F-49BE-B65B-1028DFD215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B240E0-8923-4EC4-B423-0DAAAAC960CE}" type="slidenum">
              <a:rPr lang="fr-FR" altLang="en-US"/>
              <a:pPr/>
              <a:t>17</a:t>
            </a:fld>
            <a:endParaRPr lang="fr-FR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AFCED8AE-8F14-4480-966A-D1BBC42595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8F87AB2D-079E-43FF-A19F-6C4DC244C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4DF638D-6B87-4EF1-A916-EE6EBAD127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45951C-50D1-4CEA-8BCB-9407BD8F6B8F}" type="slidenum">
              <a:rPr lang="fr-FR" altLang="en-US"/>
              <a:pPr/>
              <a:t>18</a:t>
            </a:fld>
            <a:endParaRPr lang="fr-FR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DDD74F3F-080C-4209-8A97-1E19EB16F2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A265EF49-19B3-4E71-A266-7F970B8A4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0CBDF7BA-2E90-4BA7-BDCF-5E454B885C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F56DB-8536-465F-B84F-1C6CE310DB4A}" type="slidenum">
              <a:rPr lang="fr-FR" altLang="en-US"/>
              <a:pPr/>
              <a:t>19</a:t>
            </a:fld>
            <a:endParaRPr lang="fr-FR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56E23D59-8BB2-49D6-94C9-5E20447E688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D97302EA-6E41-46F7-AB6B-2E1BD1A38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64E0FB76-FEA7-4765-B6C9-AEC30ADE04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F48FD3-A663-4ADF-9E26-42DDB67295E0}" type="slidenum">
              <a:rPr lang="fr-FR" altLang="en-US"/>
              <a:pPr/>
              <a:t>20</a:t>
            </a:fld>
            <a:endParaRPr lang="fr-FR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4B71EDFC-F783-41E5-8141-599C253829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23265E8C-26A2-4F0C-8DEB-B84F307BE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6E0644B-5319-4682-BC60-C912EF7532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52673C-0583-4D2C-A0D8-BA8492FD6DAA}" type="slidenum">
              <a:rPr lang="fr-FR" altLang="en-US"/>
              <a:pPr/>
              <a:t>3</a:t>
            </a:fld>
            <a:endParaRPr lang="fr-FR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DB5AD2F0-1C38-4B46-9D6B-2E87664BAB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DCBDDFC7-6B32-45C8-8B86-F08B67C9E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4CA8A15-7C89-4A07-B8D3-2E639631CE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848016-D782-4F9B-B7A2-49F3A12BAFB1}" type="slidenum">
              <a:rPr lang="fr-FR" altLang="en-US"/>
              <a:pPr/>
              <a:t>21</a:t>
            </a:fld>
            <a:endParaRPr lang="fr-FR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69C85614-DB3C-47DB-BAAC-30702EF596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98DA9B0F-5D5D-448A-918B-8266AE7BE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89BFE00D-2F69-4CFF-9159-13046F68EA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1DF9B6-6508-44B5-9CFE-40EB3ACDFAD8}" type="slidenum">
              <a:rPr lang="fr-FR" altLang="en-US"/>
              <a:pPr/>
              <a:t>22</a:t>
            </a:fld>
            <a:endParaRPr lang="fr-FR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32394478-3AB5-4818-AA26-6B585C4B60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32AAF2F4-09FD-4AB3-A1C3-CCC7626B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A9B4556-8DA3-4DA8-BB3C-0240A99685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C67B8A-883A-4847-BE64-A0EA84BEF2DB}" type="slidenum">
              <a:rPr lang="fr-FR" altLang="en-US"/>
              <a:pPr/>
              <a:t>23</a:t>
            </a:fld>
            <a:endParaRPr lang="fr-FR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6E350C41-AF0E-461F-A074-ED94C7AB8D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5C552AC7-FEF2-40B0-BBAD-E611B47A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C265724-F0E4-4D0E-B7E6-70A3FEF358C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DBCAFA-0638-45D7-B0EE-5E3736F82BEC}" type="slidenum">
              <a:rPr lang="fr-FR" altLang="en-US"/>
              <a:pPr/>
              <a:t>24</a:t>
            </a:fld>
            <a:endParaRPr lang="fr-FR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FD8AAC5D-8B47-41E1-A9B2-E0064DB781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763DE798-D0D8-4B79-A665-CAF19C8DB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D2A501B9-BEEF-4246-A6FD-01A8A7F952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0C4036-A053-4A23-ADBC-0FC5501A15C3}" type="slidenum">
              <a:rPr lang="fr-FR" altLang="en-US"/>
              <a:pPr/>
              <a:t>25</a:t>
            </a:fld>
            <a:endParaRPr lang="fr-FR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8D8B2C87-CD19-4F1C-9CB7-55898C9C09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673C6474-AF5A-4F6A-A169-F8ADA6FA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5BE26B3-820A-4216-B74F-CB6D594BD4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F34C7F-71FF-445A-A494-DD7A31DEBF77}" type="slidenum">
              <a:rPr lang="fr-FR" altLang="en-US"/>
              <a:pPr/>
              <a:t>26</a:t>
            </a:fld>
            <a:endParaRPr lang="fr-FR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4936D929-8F4D-40AD-908F-3E649404B8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0C909F65-0DF3-4479-A774-4435879F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9192860-F732-4862-9A71-D8B016BB2E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70468D-D3F0-4337-905E-E429028A47AF}" type="slidenum">
              <a:rPr lang="fr-FR" altLang="en-US"/>
              <a:pPr/>
              <a:t>27</a:t>
            </a:fld>
            <a:endParaRPr lang="fr-FR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2FC610CD-B943-4870-9C88-63D5A58C3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0F247945-7675-45C5-AC96-CF19A11DC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F2D806A-A551-4266-A8BA-1B56C7037DD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6BAEE0-4AC1-4C9B-917C-DAD647D50634}" type="slidenum">
              <a:rPr lang="fr-FR" altLang="en-US"/>
              <a:pPr/>
              <a:t>28</a:t>
            </a:fld>
            <a:endParaRPr lang="fr-FR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EC5E26F3-6278-4F65-8635-38B98212EF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EE5171C0-11B3-4296-922C-FF432E321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7384AB0-517B-4FA7-9078-75E0A20D22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0F2D9E-713F-4012-B19A-5D8DBAA6E4FA}" type="slidenum">
              <a:rPr lang="fr-FR" altLang="en-US"/>
              <a:pPr/>
              <a:t>4</a:t>
            </a:fld>
            <a:endParaRPr lang="fr-FR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EF20F33-4156-4491-AB11-070C45EED7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4C1BE84E-366F-4AD9-97D8-43C653125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D6363E25-961B-4BE2-8ED2-5FA8837D76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E709C1-E448-4EF1-B19F-654E4DAB7EDA}" type="slidenum">
              <a:rPr lang="fr-FR" altLang="en-US"/>
              <a:pPr/>
              <a:t>5</a:t>
            </a:fld>
            <a:endParaRPr lang="fr-FR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AFBB8B10-183E-419D-BB63-50B3B55AAD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98D6E0E5-31A9-4F27-8D43-49E288769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5E0A562-2EF2-4EEC-8CDE-E2245787331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A1D45-F567-4DFD-B6A3-DD7987B2F545}" type="slidenum">
              <a:rPr lang="fr-FR" altLang="en-US"/>
              <a:pPr/>
              <a:t>6</a:t>
            </a:fld>
            <a:endParaRPr lang="fr-FR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96459C1F-96DC-446B-948C-71EEFA4C12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F8639DD9-D5DA-496F-B52F-8ED0E7444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51536F2A-2EC0-485D-B330-F9A3B10943A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468DAD-9A3D-4C32-BBF2-101E3390DDE5}" type="slidenum">
              <a:rPr lang="fr-FR" altLang="en-US"/>
              <a:pPr/>
              <a:t>7</a:t>
            </a:fld>
            <a:endParaRPr lang="fr-FR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EF68DC3F-B2BA-4857-A68F-A003ADF64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C9EC10EC-9552-424F-86A7-73403061F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D93EDF67-05AB-45D1-B92D-AE6304AA8F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B2BE73-9F5A-48A1-A17F-F910BFB3DC65}" type="slidenum">
              <a:rPr lang="fr-FR" altLang="en-US"/>
              <a:pPr/>
              <a:t>8</a:t>
            </a:fld>
            <a:endParaRPr lang="fr-FR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8EAA6CBE-7B5B-4632-A334-3AE87137C6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70C6DFAD-4DE7-4913-B2D1-778F1672C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D8A1DBC8-FAC4-4D58-B454-947A7D87C9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5AA1D6-E5E5-42EF-AB78-F729930986C9}" type="slidenum">
              <a:rPr lang="fr-FR" altLang="en-US"/>
              <a:pPr/>
              <a:t>9</a:t>
            </a:fld>
            <a:endParaRPr lang="fr-FR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3F8A0232-8FC4-432F-86C6-6359E25FD0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4C004048-2A5E-4979-A627-F0CB6E975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7F827A8-5616-4D98-868A-05634223BA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636C60-4109-448B-96C0-17D23102BDC6}" type="slidenum">
              <a:rPr lang="fr-FR" altLang="en-US"/>
              <a:pPr/>
              <a:t>10</a:t>
            </a:fld>
            <a:endParaRPr lang="fr-FR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E3797DC6-D0CF-458A-AB19-F180620F04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79CBDF96-86BA-478D-9B24-6172C27B2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EFFC-5AFF-448C-908D-89C641AD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39125" cy="13096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9910-5AE6-433D-9AE0-0A92951F765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6553200" y="6243638"/>
            <a:ext cx="2128838" cy="452437"/>
          </a:xfrm>
        </p:spPr>
        <p:txBody>
          <a:bodyPr/>
          <a:lstStyle>
            <a:lvl1pPr>
              <a:defRPr/>
            </a:lvl1pPr>
          </a:lstStyle>
          <a:p>
            <a:fld id="{C07058AB-B569-4FF8-9268-83751ABE6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70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Linh AvantGarde" panose="02000603030000020004" pitchFamily="2" charset="0"/>
              </a:rPr>
              <a:t>C PROGRAMMING INTRODUCTION</a:t>
            </a:r>
          </a:p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Linh AvantGarde" panose="02000603030000020004" pitchFamily="2" charset="0"/>
              </a:rPr>
              <a:t>TUẦN 5: BIỂU THỨC</a:t>
            </a:r>
            <a:endParaRPr lang="zh-CN" altLang="en-US" sz="3600" b="1" dirty="0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1">
            <a:extLst>
              <a:ext uri="{FF2B5EF4-FFF2-40B4-BE49-F238E27FC236}">
                <a16:creationId xmlns:a16="http://schemas.microsoft.com/office/drawing/2014/main" id="{5B89DD98-9718-4329-BFFE-912226B752A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004050" cy="2128838"/>
            <a:chOff x="0" y="0"/>
            <a:chExt cx="4412" cy="1341"/>
          </a:xfrm>
        </p:grpSpPr>
        <p:grpSp>
          <p:nvGrpSpPr>
            <p:cNvPr id="13314" name="Group 2">
              <a:extLst>
                <a:ext uri="{FF2B5EF4-FFF2-40B4-BE49-F238E27FC236}">
                  <a16:creationId xmlns:a16="http://schemas.microsoft.com/office/drawing/2014/main" id="{EFEF6B73-E8A6-400B-A523-37891D9D6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412" cy="189"/>
              <a:chOff x="0" y="0"/>
              <a:chExt cx="4412" cy="189"/>
            </a:xfrm>
          </p:grpSpPr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B73D6929-B53F-4E3B-AD7F-3C667607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6" name="Rectangle 4">
                <a:extLst>
                  <a:ext uri="{FF2B5EF4-FFF2-40B4-BE49-F238E27FC236}">
                    <a16:creationId xmlns:a16="http://schemas.microsoft.com/office/drawing/2014/main" id="{0AFDB028-B229-4B0B-B062-B4422D028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27	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17" name="Group 5">
              <a:extLst>
                <a:ext uri="{FF2B5EF4-FFF2-40B4-BE49-F238E27FC236}">
                  <a16:creationId xmlns:a16="http://schemas.microsoft.com/office/drawing/2014/main" id="{29E48C83-2E99-4FB0-83EE-C4BA574EE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2"/>
              <a:ext cx="4412" cy="189"/>
              <a:chOff x="0" y="192"/>
              <a:chExt cx="4412" cy="189"/>
            </a:xfrm>
          </p:grpSpPr>
          <p:sp>
            <p:nvSpPr>
              <p:cNvPr id="13318" name="Rectangle 6">
                <a:extLst>
                  <a:ext uri="{FF2B5EF4-FFF2-40B4-BE49-F238E27FC236}">
                    <a16:creationId xmlns:a16="http://schemas.microsoft.com/office/drawing/2014/main" id="{6FC8F71A-B2D2-4A37-8EC4-A4B96418D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" name="Rectangle 7">
                <a:extLst>
                  <a:ext uri="{FF2B5EF4-FFF2-40B4-BE49-F238E27FC236}">
                    <a16:creationId xmlns:a16="http://schemas.microsoft.com/office/drawing/2014/main" id="{E5415C48-4685-4E8A-BEE8-008FFEBB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28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( num1 &gt;= num2 )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20" name="Group 8">
              <a:extLst>
                <a:ext uri="{FF2B5EF4-FFF2-40B4-BE49-F238E27FC236}">
                  <a16:creationId xmlns:a16="http://schemas.microsoft.com/office/drawing/2014/main" id="{1ABAF2AD-5B3A-4DBC-B6A8-9C50F8D49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84"/>
              <a:ext cx="4412" cy="189"/>
              <a:chOff x="0" y="384"/>
              <a:chExt cx="4412" cy="189"/>
            </a:xfrm>
          </p:grpSpPr>
          <p:sp>
            <p:nvSpPr>
              <p:cNvPr id="13321" name="Rectangle 9">
                <a:extLst>
                  <a:ext uri="{FF2B5EF4-FFF2-40B4-BE49-F238E27FC236}">
                    <a16:creationId xmlns:a16="http://schemas.microsoft.com/office/drawing/2014/main" id="{5B4DDF4D-40F9-4110-90F3-DF12B245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Rectangle 10">
                <a:extLst>
                  <a:ext uri="{FF2B5EF4-FFF2-40B4-BE49-F238E27FC236}">
                    <a16:creationId xmlns:a16="http://schemas.microsoft.com/office/drawing/2014/main" id="{A082B706-C941-4B0A-A199-95AEE70CC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29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printf( "%d is greater than or equal to %d\n",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23" name="Group 11">
              <a:extLst>
                <a:ext uri="{FF2B5EF4-FFF2-40B4-BE49-F238E27FC236}">
                  <a16:creationId xmlns:a16="http://schemas.microsoft.com/office/drawing/2014/main" id="{9940DC95-3FD9-4774-98EE-41C3EB95D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76"/>
              <a:ext cx="4412" cy="189"/>
              <a:chOff x="0" y="576"/>
              <a:chExt cx="4412" cy="189"/>
            </a:xfrm>
          </p:grpSpPr>
          <p:sp>
            <p:nvSpPr>
              <p:cNvPr id="13324" name="Rectangle 12">
                <a:extLst>
                  <a:ext uri="{FF2B5EF4-FFF2-40B4-BE49-F238E27FC236}">
                    <a16:creationId xmlns:a16="http://schemas.microsoft.com/office/drawing/2014/main" id="{EBECA94C-02E0-4C10-AD2A-E23DCC3D1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Rectangle 13">
                <a:extLst>
                  <a:ext uri="{FF2B5EF4-FFF2-40B4-BE49-F238E27FC236}">
                    <a16:creationId xmlns:a16="http://schemas.microsoft.com/office/drawing/2014/main" id="{777E389C-C329-4563-A979-E61D4C4BD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30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      num1, num2 );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26" name="Group 14">
              <a:extLst>
                <a:ext uri="{FF2B5EF4-FFF2-40B4-BE49-F238E27FC236}">
                  <a16:creationId xmlns:a16="http://schemas.microsoft.com/office/drawing/2014/main" id="{2CF583C0-7382-4B18-A069-431B6A392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68"/>
              <a:ext cx="4412" cy="189"/>
              <a:chOff x="0" y="768"/>
              <a:chExt cx="4412" cy="189"/>
            </a:xfrm>
          </p:grpSpPr>
          <p:sp>
            <p:nvSpPr>
              <p:cNvPr id="13327" name="Rectangle 15">
                <a:extLst>
                  <a:ext uri="{FF2B5EF4-FFF2-40B4-BE49-F238E27FC236}">
                    <a16:creationId xmlns:a16="http://schemas.microsoft.com/office/drawing/2014/main" id="{4F26EDB0-3418-419A-BB00-7598E9117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68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Rectangle 16">
                <a:extLst>
                  <a:ext uri="{FF2B5EF4-FFF2-40B4-BE49-F238E27FC236}">
                    <a16:creationId xmlns:a16="http://schemas.microsoft.com/office/drawing/2014/main" id="{43594625-6BB0-4E92-80C6-97A065D3B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68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31	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29" name="Group 17">
              <a:extLst>
                <a:ext uri="{FF2B5EF4-FFF2-40B4-BE49-F238E27FC236}">
                  <a16:creationId xmlns:a16="http://schemas.microsoft.com/office/drawing/2014/main" id="{4877F7B7-BEFA-48F9-AD46-D47CDE459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0"/>
              <a:ext cx="4412" cy="189"/>
              <a:chOff x="0" y="960"/>
              <a:chExt cx="4412" cy="189"/>
            </a:xfrm>
          </p:grpSpPr>
          <p:sp>
            <p:nvSpPr>
              <p:cNvPr id="13330" name="Rectangle 18">
                <a:extLst>
                  <a:ext uri="{FF2B5EF4-FFF2-40B4-BE49-F238E27FC236}">
                    <a16:creationId xmlns:a16="http://schemas.microsoft.com/office/drawing/2014/main" id="{5B907F45-9A82-49C0-A0FD-7C35A61F9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Rectangle 19">
                <a:extLst>
                  <a:ext uri="{FF2B5EF4-FFF2-40B4-BE49-F238E27FC236}">
                    <a16:creationId xmlns:a16="http://schemas.microsoft.com/office/drawing/2014/main" id="{8E1F06C1-C6E6-41C1-824D-3F9DBCC8E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32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   </a:t>
                </a:r>
                <a:r>
                  <a:rPr lang="en-US" altLang="en-US" sz="140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/* indicate program ended successfully */</a:t>
                </a:r>
              </a:p>
              <a:p>
                <a:pPr>
                  <a:buClrTx/>
                  <a:buFontTx/>
                  <a:buNone/>
                </a:pPr>
                <a:endParaRPr lang="en-US" altLang="en-US" sz="1400" b="1">
                  <a:solidFill>
                    <a:srgbClr val="33CC33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32" name="Group 20">
              <a:extLst>
                <a:ext uri="{FF2B5EF4-FFF2-40B4-BE49-F238E27FC236}">
                  <a16:creationId xmlns:a16="http://schemas.microsoft.com/office/drawing/2014/main" id="{DE9559EC-25A8-4AF2-B626-D9D3E73C2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52"/>
              <a:ext cx="4412" cy="189"/>
              <a:chOff x="0" y="1152"/>
              <a:chExt cx="4412" cy="189"/>
            </a:xfrm>
          </p:grpSpPr>
          <p:sp>
            <p:nvSpPr>
              <p:cNvPr id="13333" name="Rectangle 21">
                <a:extLst>
                  <a:ext uri="{FF2B5EF4-FFF2-40B4-BE49-F238E27FC236}">
                    <a16:creationId xmlns:a16="http://schemas.microsoft.com/office/drawing/2014/main" id="{665E15EE-A867-4819-8C1A-0C48F8A03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4" name="Rectangle 22">
                <a:extLst>
                  <a:ext uri="{FF2B5EF4-FFF2-40B4-BE49-F238E27FC236}">
                    <a16:creationId xmlns:a16="http://schemas.microsoft.com/office/drawing/2014/main" id="{3892A82E-B44A-4D8B-B0E6-DB9711A87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441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33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CF7D5612-AAA1-4CBA-AF97-C6970799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0313"/>
            <a:ext cx="4953000" cy="100647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Enter two integers, and I will tell you 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the relationships they satisfy: 3 7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 is not equal to 7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 is less than 7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 is less than or equal to 7</a:t>
            </a: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EBEE8D58-B2DA-4BD5-8E41-84382A1C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4953000" cy="100647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Enter two integers, and I will tell you 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the relationships they satisfy: 22 12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22 is not equal to 12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22 is greater than 12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22 is greater than or equal to 12</a:t>
            </a: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80A86211-97E9-4150-AE41-A4508BC93B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Biểu thức và toán tử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09256C6-DD92-4183-A104-576A876041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Toán tử logic</a:t>
            </a:r>
          </a:p>
          <a:p>
            <a:pPr marL="738188" lvl="1" indent="-280988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AND 			</a:t>
            </a:r>
            <a:r>
              <a:rPr lang="en-US" altLang="en-US" b="1">
                <a:solidFill>
                  <a:srgbClr val="FF0000"/>
                </a:solidFill>
              </a:rPr>
              <a:t>&amp;&amp;</a:t>
            </a:r>
            <a:r>
              <a:rPr lang="en-US" altLang="en-US"/>
              <a:t>    	       (a &gt; 0) &amp;&amp; (b &gt; 0)</a:t>
            </a:r>
          </a:p>
          <a:p>
            <a:pPr marL="738188" lvl="1" indent="-280988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OR  			</a:t>
            </a:r>
            <a:r>
              <a:rPr lang="en-US" altLang="en-US" b="1">
                <a:solidFill>
                  <a:srgbClr val="FF0000"/>
                </a:solidFill>
              </a:rPr>
              <a:t>||</a:t>
            </a:r>
            <a:r>
              <a:rPr lang="en-US" altLang="en-US"/>
              <a:t>                (a &lt;= 0) || (b &lt;= 0)</a:t>
            </a:r>
          </a:p>
          <a:p>
            <a:pPr marL="738188" lvl="1" indent="-280988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Negation		</a:t>
            </a:r>
            <a:r>
              <a:rPr lang="en-US" altLang="en-US" b="1">
                <a:solidFill>
                  <a:srgbClr val="FF0000"/>
                </a:solidFill>
              </a:rPr>
              <a:t>!</a:t>
            </a:r>
            <a:r>
              <a:rPr lang="en-US" altLang="en-US"/>
              <a:t>         	       !(a &amp;&amp; c)</a:t>
            </a:r>
          </a:p>
          <a:p>
            <a:pPr marL="341313" indent="-338138"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52B3593-0039-4789-B985-10D84505F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17850"/>
            <a:ext cx="4572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altLang="en-US" sz="1400" b="1">
              <a:latin typeface="AvantGarde" pitchFamily="32" charset="0"/>
            </a:endParaRP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altLang="en-US" sz="1400" b="1">
              <a:latin typeface="AvantGarde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0B7B43C-E30D-44D0-B20E-9AB32DF890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Biểu thức và toán tử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5A526DB-1036-470B-9CE5-12D966C542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062913" cy="4608513"/>
          </a:xfrm>
          <a:ln/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Toán tử bit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AND 				        </a:t>
            </a:r>
            <a:r>
              <a:rPr lang="en-US" altLang="en-US" sz="2400" b="1">
                <a:solidFill>
                  <a:srgbClr val="FF0000"/>
                </a:solidFill>
              </a:rPr>
              <a:t>&amp;</a:t>
            </a:r>
            <a:r>
              <a:rPr lang="en-US" altLang="en-US" sz="2400"/>
              <a:t>        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OR (Inclusive  OR)            	</a:t>
            </a:r>
            <a:r>
              <a:rPr lang="en-US" altLang="en-US" sz="2400" b="1">
                <a:solidFill>
                  <a:srgbClr val="FF0000"/>
                </a:solidFill>
              </a:rPr>
              <a:t>|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XOR (Exclusive  OR)		</a:t>
            </a:r>
            <a:r>
              <a:rPr lang="en-US" altLang="en-US" sz="2400" b="1">
                <a:solidFill>
                  <a:srgbClr val="FF0000"/>
                </a:solidFill>
              </a:rPr>
              <a:t>^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Dịch trái                   	 		</a:t>
            </a:r>
            <a:r>
              <a:rPr lang="en-US" altLang="en-US" sz="2400" b="1">
                <a:solidFill>
                  <a:srgbClr val="FF0000"/>
                </a:solidFill>
              </a:rPr>
              <a:t>&lt;&lt;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Dịch phải                    	         	</a:t>
            </a:r>
            <a:r>
              <a:rPr lang="en-US" altLang="en-US" sz="2400" b="1">
                <a:solidFill>
                  <a:srgbClr val="FF0000"/>
                </a:solidFill>
              </a:rPr>
              <a:t>&gt;&gt;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Đảo bit                    	</a:t>
            </a:r>
            <a:r>
              <a:rPr lang="en-US" altLang="en-US" sz="2400" b="1">
                <a:solidFill>
                  <a:srgbClr val="FF0000"/>
                </a:solidFill>
              </a:rPr>
              <a:t>~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Ví dụ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ES" altLang="en-US" sz="2400"/>
              <a:t>x = 01001011		y =  00101100	     ~x = 10110100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ES" altLang="en-US" sz="2400"/>
              <a:t>x &amp; y = 00001000	x | y = 01101111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ES" altLang="en-US" sz="2400"/>
              <a:t>x ^ y = 01100111	x &lt;&lt; 2 = 00101100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0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6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9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DFBD7AB-F7AE-4615-ABF7-822B944B1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437063"/>
            <a:ext cx="5616575" cy="504825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DE4F568-29FF-4858-8398-C91D6E4B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284538"/>
            <a:ext cx="5616575" cy="504825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7EE7C46-77CD-4CA4-809D-E18D4CD180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Biểu thức và toán tử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9ECC5C1E-10A4-487F-8370-DD5F86A159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16113"/>
            <a:ext cx="8062913" cy="4608512"/>
          </a:xfrm>
          <a:ln/>
        </p:spPr>
        <p:txBody>
          <a:bodyPr>
            <a:normAutofit lnSpcReduction="10000"/>
          </a:bodyPr>
          <a:lstStyle/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Phép gán và biểu thức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op</a:t>
            </a:r>
            <a:r>
              <a:rPr lang="en-US" altLang="en-US" sz="2400"/>
              <a:t> :</a:t>
            </a:r>
            <a:r>
              <a:rPr lang="en-US" altLang="en-US" sz="2000"/>
              <a:t>  +     -     *     /     %     &lt;&lt;     &gt;&gt;     &amp;     ^     |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Nếu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expr1</a:t>
            </a:r>
            <a:r>
              <a:rPr lang="en-US" altLang="en-US" sz="2400"/>
              <a:t> và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expr2</a:t>
            </a:r>
            <a:r>
              <a:rPr lang="en-US" altLang="en-US" sz="2400"/>
              <a:t> là biểu thức, thì</a:t>
            </a:r>
          </a:p>
          <a:p>
            <a:pPr marL="738188" lvl="1" indent="-2762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1200"/>
              <a:t>	</a:t>
            </a:r>
            <a:br>
              <a:rPr lang="en-US" altLang="en-US" sz="1200"/>
            </a:br>
            <a:r>
              <a:rPr lang="en-US" altLang="en-US" sz="2400" b="1">
                <a:latin typeface="Courier New" panose="02070309020205020404" pitchFamily="49" charset="0"/>
              </a:rPr>
              <a:t>expr1 op= expr2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400" b="1">
              <a:latin typeface="Courier New" panose="02070309020205020404" pitchFamily="49" charset="0"/>
            </a:endParaRP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Tương đương với</a:t>
            </a:r>
          </a:p>
          <a:p>
            <a:pPr marL="738188" lvl="1" indent="-276225">
              <a:lnSpc>
                <a:spcPct val="90000"/>
              </a:lnSpc>
              <a:spcBef>
                <a:spcPts val="3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altLang="en-US" sz="1200" b="1">
              <a:latin typeface="Courier New" panose="02070309020205020404" pitchFamily="49" charset="0"/>
            </a:endParaRPr>
          </a:p>
          <a:p>
            <a:pPr marL="738188" lvl="1" indent="-2762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expr1 = (expr1) op (expr2)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400" b="1">
              <a:latin typeface="Courier New" panose="02070309020205020404" pitchFamily="49" charset="0"/>
            </a:endParaRP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Ví dụ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X += 1;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X = X + 1;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E1C7D024-B6D5-4CB0-9181-07721BCCD080}"/>
              </a:ext>
            </a:extLst>
          </p:cNvPr>
          <p:cNvSpPr>
            <a:spLocks/>
          </p:cNvSpPr>
          <p:nvPr/>
        </p:nvSpPr>
        <p:spPr bwMode="auto">
          <a:xfrm>
            <a:off x="3563938" y="5516563"/>
            <a:ext cx="288925" cy="792162"/>
          </a:xfrm>
          <a:prstGeom prst="rightBrace">
            <a:avLst>
              <a:gd name="adj1" fmla="val 22848"/>
              <a:gd name="adj2" fmla="val 50000"/>
            </a:avLst>
          </a:prstGeom>
          <a:noFill/>
          <a:ln w="2844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DA3739B7-B919-4A65-A3EF-4171F134D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734050"/>
            <a:ext cx="18176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Gill Sans MT" panose="020B0502020104020203" pitchFamily="34" charset="0"/>
              </a:rPr>
              <a:t>tương đương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EDD5C7C-0D94-4219-B5A6-A86277B2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36838"/>
            <a:ext cx="5616575" cy="504825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1E8F5A35-F884-4967-BED9-FA5E3BE82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Biểu thức điều kiện</a:t>
            </a:r>
          </a:p>
          <a:p>
            <a:pPr lvl="1" indent="-280988">
              <a:spcBef>
                <a:spcPts val="4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 lvl="1" indent="-280988">
              <a:spcBef>
                <a:spcPts val="6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  expr1 ? expr2</a:t>
            </a:r>
            <a:r>
              <a:rPr lang="th-TH" altLang="en-US" sz="2400" b="1">
                <a:latin typeface="Courier New" panose="02070309020205020404" pitchFamily="49" charset="0"/>
              </a:rPr>
              <a:t> : </a:t>
            </a:r>
            <a:r>
              <a:rPr lang="en-US" altLang="en-US" sz="2400" b="1">
                <a:latin typeface="Courier New" panose="02070309020205020404" pitchFamily="49" charset="0"/>
              </a:rPr>
              <a:t>expr3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400" b="1">
              <a:latin typeface="Courier New" panose="02070309020205020404" pitchFamily="49" charset="0"/>
            </a:endParaRPr>
          </a:p>
          <a:p>
            <a:pPr marL="738188" lvl="1" indent="-27622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Nếu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expr1</a:t>
            </a:r>
            <a:r>
              <a:rPr lang="en-US" altLang="en-US" sz="2400"/>
              <a:t> đúng thì thực hiện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expr2</a:t>
            </a:r>
          </a:p>
          <a:p>
            <a:pPr marL="738188" lvl="1" indent="-27622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Nếu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expr1</a:t>
            </a:r>
            <a:r>
              <a:rPr lang="en-US" altLang="en-US" sz="2400"/>
              <a:t> sai thì thực hiện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expr3</a:t>
            </a:r>
          </a:p>
          <a:p>
            <a:pPr marL="338138" indent="-338138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Ví dụ:</a:t>
            </a:r>
          </a:p>
          <a:p>
            <a:pPr marL="738188" lvl="1" indent="-276225"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a </a:t>
            </a:r>
            <a:r>
              <a:rPr lang="th-TH" altLang="en-US" sz="2400" b="1">
                <a:latin typeface="Courier New" panose="02070309020205020404" pitchFamily="49" charset="0"/>
              </a:rPr>
              <a:t>= </a:t>
            </a:r>
            <a:r>
              <a:rPr lang="en-US" altLang="en-US" sz="2400" b="1">
                <a:latin typeface="Courier New" panose="02070309020205020404" pitchFamily="49" charset="0"/>
              </a:rPr>
              <a:t>5;</a:t>
            </a:r>
          </a:p>
          <a:p>
            <a:pPr lvl="1" indent="-280988">
              <a:spcBef>
                <a:spcPts val="6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	b </a:t>
            </a:r>
            <a:r>
              <a:rPr lang="th-TH" altLang="en-US" sz="2400" b="1">
                <a:latin typeface="Courier New" panose="02070309020205020404" pitchFamily="49" charset="0"/>
              </a:rPr>
              <a:t>= </a:t>
            </a:r>
            <a:r>
              <a:rPr lang="en-US" altLang="en-US" sz="2400" b="1">
                <a:latin typeface="Courier New" panose="02070309020205020404" pitchFamily="49" charset="0"/>
              </a:rPr>
              <a:t>10;</a:t>
            </a:r>
          </a:p>
          <a:p>
            <a:pPr lvl="1" indent="-280988">
              <a:spcBef>
                <a:spcPts val="6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	min </a:t>
            </a:r>
            <a:r>
              <a:rPr lang="th-TH" altLang="en-US" sz="2400" b="1">
                <a:latin typeface="Courier New" panose="02070309020205020404" pitchFamily="49" charset="0"/>
              </a:rPr>
              <a:t>= </a:t>
            </a:r>
            <a:r>
              <a:rPr lang="en-US" altLang="en-US" sz="2400" b="1">
                <a:latin typeface="Courier New" panose="02070309020205020404" pitchFamily="49" charset="0"/>
              </a:rPr>
              <a:t>a &lt; b ? a </a:t>
            </a:r>
            <a:r>
              <a:rPr lang="th-TH" altLang="en-US" sz="2400" b="1">
                <a:latin typeface="Courier New" panose="02070309020205020404" pitchFamily="49" charset="0"/>
              </a:rPr>
              <a:t>: </a:t>
            </a:r>
            <a:r>
              <a:rPr lang="en-US" altLang="en-US" sz="2400" b="1">
                <a:latin typeface="Courier New" panose="02070309020205020404" pitchFamily="49" charset="0"/>
              </a:rPr>
              <a:t>b;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B756DEB-7709-447A-8688-9FCB420B72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Biểu thức và toán tử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FBE273B5-F262-40ED-845B-D09408A4C3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Toán tử tăng và giảm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Toán tử tăng tiền tố	        </a:t>
            </a:r>
            <a:r>
              <a:rPr lang="th-TH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variable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Toán tử tăng hậu tố	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variable</a:t>
            </a:r>
            <a:r>
              <a:rPr lang="th-TH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++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Toán tử giảm tiền tố	</a:t>
            </a:r>
            <a:r>
              <a:rPr lang="th-TH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--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variable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Toán tử giảm hậu tố	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variable--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Ví dụ: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ES" altLang="en-US" sz="2400" b="1">
                <a:latin typeface="Courier New" panose="02070309020205020404" pitchFamily="49" charset="0"/>
              </a:rPr>
              <a:t>x = 4;</a:t>
            </a:r>
          </a:p>
          <a:p>
            <a:pPr marL="738188" lvl="1" indent="-2762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	</a:t>
            </a:r>
            <a:r>
              <a:rPr lang="es-ES" altLang="en-US" sz="2400" b="1">
                <a:latin typeface="Courier New" panose="02070309020205020404" pitchFamily="49" charset="0"/>
              </a:rPr>
              <a:t>y = x++ + 5;      </a:t>
            </a:r>
            <a:r>
              <a:rPr lang="en-US" altLang="en-US" sz="2400" b="1">
                <a:latin typeface="Courier New" panose="02070309020205020404" pitchFamily="49" charset="0"/>
              </a:rPr>
              <a:t>// </a:t>
            </a:r>
            <a:r>
              <a:rPr lang="es-ES" altLang="en-US" sz="2400" b="1">
                <a:latin typeface="Courier New" panose="02070309020205020404" pitchFamily="49" charset="0"/>
              </a:rPr>
              <a:t>x = 5, y = 9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ES" altLang="en-US" sz="2400" b="1">
                <a:latin typeface="Courier New" panose="02070309020205020404" pitchFamily="49" charset="0"/>
              </a:rPr>
              <a:t>x = 4;</a:t>
            </a:r>
          </a:p>
          <a:p>
            <a:pPr marL="738188" lvl="1" indent="-2762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	</a:t>
            </a:r>
            <a:r>
              <a:rPr lang="es-ES" altLang="en-US" sz="2400" b="1">
                <a:latin typeface="Courier New" panose="02070309020205020404" pitchFamily="49" charset="0"/>
              </a:rPr>
              <a:t>y = ++x + 5;      // x = 5, y = 10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745652-D799-4176-B819-AEA064A93B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Biểu thức và toán tử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5B0B9B27-FEF1-4BA6-983E-63DDF16C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565400"/>
            <a:ext cx="5616575" cy="504825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BD56726-A410-4DC4-B040-AE8DA94757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Ép kiểu</a:t>
            </a:r>
          </a:p>
          <a:p>
            <a:pPr lvl="1" indent="-280988">
              <a:spcBef>
                <a:spcPts val="35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br>
              <a:rPr lang="th-TH" altLang="en-US" sz="1400">
                <a:cs typeface="Angsana New" panose="02020603050405020304" pitchFamily="18" charset="-34"/>
              </a:rPr>
            </a:br>
            <a:endParaRPr lang="th-TH" altLang="en-US" sz="1400">
              <a:cs typeface="Angsana New" panose="02020603050405020304" pitchFamily="18" charset="-34"/>
            </a:endParaRPr>
          </a:p>
          <a:p>
            <a:pPr lvl="1" indent="-280988">
              <a:spcBef>
                <a:spcPts val="6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  </a:t>
            </a: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(</a:t>
            </a: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type</a:t>
            </a: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-</a:t>
            </a: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specifier</a:t>
            </a: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) </a:t>
            </a: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expression;</a:t>
            </a:r>
          </a:p>
          <a:p>
            <a:pPr lvl="1" indent="-280988">
              <a:spcBef>
                <a:spcPts val="35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altLang="en-US" sz="1400">
              <a:cs typeface="Angsana New" panose="02020603050405020304" pitchFamily="18" charset="-34"/>
            </a:endParaRPr>
          </a:p>
          <a:p>
            <a:pPr marL="338138" indent="-338138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>
                <a:cs typeface="Angsana New" panose="02020603050405020304" pitchFamily="18" charset="-34"/>
              </a:rPr>
              <a:t>Ví dụ:</a:t>
            </a:r>
          </a:p>
          <a:p>
            <a:pPr marL="738188" lvl="1" indent="-276225"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(</a:t>
            </a: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double</a:t>
            </a: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) </a:t>
            </a: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date;</a:t>
            </a:r>
          </a:p>
          <a:p>
            <a:pPr marL="738188" lvl="1" indent="-276225"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fload var1</a:t>
            </a: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 = </a:t>
            </a: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2.7;</a:t>
            </a:r>
          </a:p>
          <a:p>
            <a:pPr lvl="1" indent="-280988">
              <a:spcBef>
                <a:spcPts val="6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	int var2</a:t>
            </a: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 = (</a:t>
            </a: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int</a:t>
            </a: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) </a:t>
            </a:r>
            <a:r>
              <a:rPr lang="en-US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var1;     //var2 = 7</a:t>
            </a:r>
          </a:p>
          <a:p>
            <a:pPr marL="738188" lvl="1" indent="-276225"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sv-SE" altLang="en-US" sz="2400" b="1">
                <a:latin typeface="Courier New" panose="02070309020205020404" pitchFamily="49" charset="0"/>
              </a:rPr>
              <a:t>(char)</a:t>
            </a:r>
            <a:r>
              <a:rPr lang="th-TH" altLang="en-US" sz="2400" b="1">
                <a:latin typeface="Courier New" panose="02070309020205020404" pitchFamily="49" charset="0"/>
                <a:cs typeface="Angsana New" panose="02020603050405020304" pitchFamily="18" charset="-34"/>
              </a:rPr>
              <a:t> </a:t>
            </a:r>
            <a:r>
              <a:rPr lang="sv-SE" altLang="en-US" sz="2400" b="1">
                <a:latin typeface="Courier New" panose="02070309020205020404" pitchFamily="49" charset="0"/>
              </a:rPr>
              <a:t>x;</a:t>
            </a:r>
          </a:p>
          <a:p>
            <a:pPr marL="738188" lvl="1" indent="-276225"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sv-SE" altLang="en-US" sz="2400" b="1">
                <a:latin typeface="Courier New" panose="02070309020205020404" pitchFamily="49" charset="0"/>
              </a:rPr>
              <a:t>(int) d1 + d2;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5BE4DE0-1009-4293-A742-44B6CB04F0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Biểu thức và toán tử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D922AB94-C1BA-4E43-A9C2-4EA3F77EDB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5.1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B7653E9-B9B3-45A8-8E02-725D47F874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Viết chương trình chuyển đổi từ ki-lô-mét sang dặm</a:t>
            </a:r>
          </a:p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Yêu cầu người dùng nhập vào giá trị theo ki-lô-mét và in ra màn hình giá trị theo dặm tương ứng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AA40C0EB-65E1-4B6B-AEF4-C31FBCEB40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360E805-0817-4E32-8FA4-7A3B0F19DC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#include &lt;stdio.h&gt;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/* printf, scanf definitions*/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/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int main(void)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{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double 	miles, 	/* distance in miles */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	kms; 	/* equivalent distance in kilometers */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/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/* Get the distance in kilometers. */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 	printf("Enter the distance in kilometers &gt; ");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scanf("%lf", &amp; kms);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/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/* Convert the distance to miles. */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 miles = 1000 * kms;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/* Display the distance in miles. */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printf("That equals %f miles.\n", miles); 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	return (0);</a:t>
            </a:r>
          </a:p>
          <a:p>
            <a:pPr indent="-3381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1FD0FDE-7EEB-413C-9963-A41E37701B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Chạy chương trình exercise5_2.c để minh họa hoạt động của biểu thức logic và biểu thức điều kiện</a:t>
            </a:r>
          </a:p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Thay thế </a:t>
            </a:r>
            <a:r>
              <a:rPr lang="en-GB" altLang="en-US" b="1">
                <a:cs typeface="Times New Roman" panose="02020603050405020304" pitchFamily="18" charset="0"/>
              </a:rPr>
              <a:t>b - a == b – c</a:t>
            </a:r>
            <a:r>
              <a:rPr lang="en-GB" altLang="en-US">
                <a:cs typeface="Times New Roman" panose="02020603050405020304" pitchFamily="18" charset="0"/>
              </a:rPr>
              <a:t> bởi </a:t>
            </a:r>
            <a:r>
              <a:rPr lang="en-GB" altLang="en-US" b="1">
                <a:cs typeface="Times New Roman" panose="02020603050405020304" pitchFamily="18" charset="0"/>
              </a:rPr>
              <a:t>a = b-c</a:t>
            </a:r>
            <a:r>
              <a:rPr lang="en-US" altLang="en-US">
                <a:cs typeface="Times New Roman" panose="02020603050405020304" pitchFamily="18" charset="0"/>
              </a:rPr>
              <a:t> và giải thích kết quả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E722C00-7481-4C93-AAAA-963CF32C64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 lIns="91440" tIns="45720" rIns="91440" bIns="4572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5.2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53F184B-2250-45AC-9C82-93BA443E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Nội dung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5E84F621-CACD-4A37-A1F6-CE0656D2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ＭＳ 明朝" panose="02020609040205080304" pitchFamily="49" charset="-128"/>
              </a:rPr>
              <a:t>Biểu thức</a:t>
            </a:r>
          </a:p>
          <a:p>
            <a:pPr lvl="1" eaLnBrk="1" hangingPunct="1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800"/>
              <a:t>Ôn tập </a:t>
            </a:r>
          </a:p>
          <a:p>
            <a:pPr lvl="2" eaLnBrk="1" hangingPunct="1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Biểu thức toán học</a:t>
            </a:r>
          </a:p>
          <a:p>
            <a:pPr lvl="2" eaLnBrk="1" hangingPunct="1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Biểu thức nhị phân</a:t>
            </a:r>
          </a:p>
          <a:p>
            <a:pPr lvl="2" eaLnBrk="1" hangingPunct="1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Biểu thức điều kiện </a:t>
            </a:r>
          </a:p>
          <a:p>
            <a:pPr lvl="1" eaLnBrk="1" hangingPunct="1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800"/>
              <a:t>Thực hành</a:t>
            </a:r>
          </a:p>
          <a:p>
            <a:pPr marL="741363" lvl="1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 marL="741363" lvl="1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10A0C57C-36D2-409B-B953-06E63D1A24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exercise5_2.c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981AAD1-3E37-4710-B6C5-1C6AFC663A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#include &lt;stdio.h&gt;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main()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{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int a = 5, b = 6, c = 7;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puts("int a = 5, b = 6, c = 7;\n");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printf("The value of  a &gt; b  is         \t%i\n\n", a &gt; b);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printf("The value of  b &lt; c  is         \t%i\n\n", b &lt; c);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printf("The value of  a + b &gt;= c  is    \t%i\n\n", a + b &gt;= c);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printf("The value of  a - b &lt;= b-c is\t%i\n\n", a - b &lt;=b- c);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printf("The value of  b - a == b - c  is\t%i\n\n",b- a==b- c);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printf("The value of  a * b != c * c  is\t%i\n\n",a * b&lt;c * c);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}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EBDBD488-92C8-4BCC-BFC6-8BED8B3A03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5.3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63928B7-95C6-42CA-9485-08B7976189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Gõ và biên dịch chương trình exercise5_3.c dưới đây, chương trình minh họa hoạt động của biểu thức điều kiện</a:t>
            </a:r>
          </a:p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Thay đổi chương trình bằng cách xóa biến abs và max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A48D3086-A4BF-49EE-A065-B89993E50F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exercise5_3.c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D0B3F80-0035-4BBC-B555-523A9842A4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#include &lt;stdio.h&gt;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main()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{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int n, m, abs, max;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printf("Enter a positive or negative integer: ");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scanf("%i", &amp;n);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printf("\nYou entered %i.\n", n);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abs = n &lt; 0 ? -n : n;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printf("Its absolute value is %i.\n", abs);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endParaRPr lang="en-US" altLang="en-US" sz="1600" b="1"/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printf("\nEnter two integers (e.g. 1 2): ");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scanf("%i %i", &amp;n, &amp;m);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printf("\nYou entered %i and %i.\n", n, m);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max = n &gt; m ? n : m;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  printf("%i is the larger value.\n", max);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r>
              <a:rPr lang="en-US" altLang="en-US" sz="1600" b="1"/>
              <a:t>}</a:t>
            </a:r>
          </a:p>
          <a:p>
            <a:pPr marL="609600" indent="-604838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</a:pPr>
            <a:endParaRPr lang="en-US" altLang="en-US" sz="16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6A4EB70C-330E-4C8B-BB7B-16743ED7A7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5.4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5445CFA-B424-4C04-AA80-6AAEC046DC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Ví dụ này minh họa hiện tượng </a:t>
            </a:r>
            <a:r>
              <a:rPr lang="en-US" altLang="en-US" b="1"/>
              <a:t>tràn số</a:t>
            </a:r>
            <a:r>
              <a:rPr lang="en-US" altLang="en-US"/>
              <a:t> nguyên xuất hiện khi một phép toán số học cố gắng tạo ra một giá trị số lớn hơn khả năng biểu diễn</a:t>
            </a:r>
          </a:p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Gõ và biên dịch chương trình để xem kết quả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B038F414-0F67-4D16-B324-57D2DB0A54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exercise5_4.c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FB735778-BE76-40EA-A144-075FB3E075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lnSpcReduction="10000"/>
          </a:bodyPr>
          <a:lstStyle/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#include &lt;stdio.h&gt;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#include &lt;limits.h&gt;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void main(void)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{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unsigned int x = UINT_MAX - 1;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signed int y = INT_MAX - 1;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printf("x is an unsigned int, occupying %i bytes.\n\n", sizeof(x));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printf("The initial value of x is %u\n", x);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x++;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printf("Add 1; the new value of x is %u\n", x);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x++;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0C9CD5A9-22D2-47EA-98BD-8EA4116781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exercise5_4.c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6194944-606D-4955-97CC-C2F0F4CCEC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printf("Add 1; the new value of x is %u\n", x);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x++;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printf("Add 1; the new value of x is %u\n", x);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printf("\ny is a signed int, occupying %i bytes.\n\n", sizeof(y));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printf("The initial value of y is %i\n", y);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y++;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printf("Add 1; the new value of y is %i\n", y);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y++;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printf("Add 1; the new value of y is %i\n", y);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y++;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printf("Add 1; the new value of y is %i\n", y);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return;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}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367B3A1A-EFEE-4B98-A97F-2176A20D50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5.5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B04A5E2-6797-4D6B-8A9F-5C3714034D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Viết chương trình yêu cầu người dùng nhập vào hai số thực và lưu vào hai biến x, y </a:t>
            </a:r>
          </a:p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Sử dụng cấu trúc điều khiển </a:t>
            </a:r>
            <a:r>
              <a:rPr lang="en-US" altLang="en-US" sz="2800" b="1"/>
              <a:t>if</a:t>
            </a:r>
            <a:r>
              <a:rPr lang="en-US" altLang="en-US" sz="2800"/>
              <a:t> để kiểm tra quan hệ giữa x và 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F26AC58-5872-4E34-9AB9-341B7D34F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55A41DE-B018-4A50-BF30-37C8792F5F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double num1, num2;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printf( "Enter two doubles, and I will tell you\n" 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printf( "the relationships they satisfy: " 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scanf( "%f%f", &amp;num1, &amp;num2  ); /* read two integers */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if ( num1 == num2 )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printf(  "%f is equal to %f\n", num1, num2 );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if ( num1 != num2 )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printf(  " %f is not equal to %f\n ", num1, num2 );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972D720-5EE3-49B4-81C8-5C5288BA8D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0347E3D-61DB-4412-8D3A-B6BECDCE30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if ( num1 &lt; num2 )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printf( "%f is less than %f\n", num1, num2 );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if ( num1 &gt; num2 )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printf( "%f is greater than %f\n", num1, num2 );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if ( num1 &lt;= num2 )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printf( "%f is less than or equal to %f\n",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de-DE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num1, num2 );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de-DE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de-DE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if ( num1 &gt;= num2 )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de-DE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printf( "%f is greater than or equal to %f\n", 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num1, num2 );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return 0;   /* indicate program ended successfully */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  <a:p>
            <a:pPr indent="-338138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7296A68-F569-48AA-8FAB-48BA402D73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Biểu thức và toán tử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855F7A0-5C82-4271-959A-F9B42275D6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Toán tử số học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Cộng		</a:t>
            </a:r>
            <a:r>
              <a:rPr lang="en-US" altLang="en-US" sz="2400" b="1">
                <a:solidFill>
                  <a:srgbClr val="FF0000"/>
                </a:solidFill>
              </a:rPr>
              <a:t>+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Trừ		</a:t>
            </a:r>
            <a:r>
              <a:rPr lang="en-US" altLang="en-US" sz="2400" b="1">
                <a:solidFill>
                  <a:srgbClr val="FF0000"/>
                </a:solidFill>
              </a:rPr>
              <a:t>-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Nhân		</a:t>
            </a:r>
            <a:r>
              <a:rPr lang="en-US" altLang="en-US" sz="2400" b="1">
                <a:solidFill>
                  <a:srgbClr val="FF0000"/>
                </a:solidFill>
              </a:rPr>
              <a:t>*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Chia		</a:t>
            </a:r>
            <a:r>
              <a:rPr lang="en-US" altLang="en-US" sz="2400" b="1">
                <a:solidFill>
                  <a:srgbClr val="FF0000"/>
                </a:solidFill>
              </a:rPr>
              <a:t>/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Chia lấy dư	</a:t>
            </a:r>
            <a:r>
              <a:rPr lang="en-US" altLang="en-US" sz="2400" b="1">
                <a:solidFill>
                  <a:srgbClr val="FF0000"/>
                </a:solidFill>
              </a:rPr>
              <a:t>%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>
                <a:cs typeface="Angsana New" panose="02020603050405020304" pitchFamily="18" charset="-34"/>
              </a:rPr>
              <a:t>Ví dụ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fag </a:t>
            </a:r>
            <a:r>
              <a:rPr lang="th-TH" altLang="en-US" sz="2400" b="1">
                <a:latin typeface="Courier New" panose="02070309020205020404" pitchFamily="49" charset="0"/>
              </a:rPr>
              <a:t>= </a:t>
            </a:r>
            <a:r>
              <a:rPr lang="en-US" altLang="en-US" sz="2400" b="1">
                <a:latin typeface="Courier New" panose="02070309020205020404" pitchFamily="49" charset="0"/>
              </a:rPr>
              <a:t>x </a:t>
            </a:r>
            <a:r>
              <a:rPr lang="th-TH" altLang="en-US" sz="2400" b="1">
                <a:latin typeface="Courier New" panose="02070309020205020404" pitchFamily="49" charset="0"/>
              </a:rPr>
              <a:t>% </a:t>
            </a:r>
            <a:r>
              <a:rPr lang="en-US" altLang="en-US" sz="2400" b="1">
                <a:latin typeface="Courier New" panose="02070309020205020404" pitchFamily="49" charset="0"/>
              </a:rPr>
              <a:t>y;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c </a:t>
            </a:r>
            <a:r>
              <a:rPr lang="th-TH" altLang="en-US" sz="2400" b="1">
                <a:latin typeface="Courier New" panose="02070309020205020404" pitchFamily="49" charset="0"/>
              </a:rPr>
              <a:t>= </a:t>
            </a:r>
            <a:r>
              <a:rPr lang="en-US" altLang="en-US" sz="2400" b="1">
                <a:latin typeface="Courier New" panose="02070309020205020404" pitchFamily="49" charset="0"/>
              </a:rPr>
              <a:t>a – </a:t>
            </a:r>
            <a:r>
              <a:rPr lang="th-TH" altLang="en-US" sz="2400" b="1">
                <a:latin typeface="Courier New" panose="02070309020205020404" pitchFamily="49" charset="0"/>
              </a:rPr>
              <a:t>(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th-TH" altLang="en-US" sz="2400" b="1">
                <a:latin typeface="Courier New" panose="02070309020205020404" pitchFamily="49" charset="0"/>
              </a:rPr>
              <a:t>/</a:t>
            </a:r>
            <a:r>
              <a:rPr lang="en-US" altLang="en-US" sz="2400" b="1">
                <a:latin typeface="Courier New" panose="02070309020205020404" pitchFamily="49" charset="0"/>
              </a:rPr>
              <a:t>b</a:t>
            </a:r>
            <a:r>
              <a:rPr lang="th-TH" altLang="en-US" sz="2400" b="1">
                <a:latin typeface="Courier New" panose="02070309020205020404" pitchFamily="49" charset="0"/>
              </a:rPr>
              <a:t>)*</a:t>
            </a:r>
            <a:r>
              <a:rPr lang="en-US" altLang="en-US" sz="2400" b="1">
                <a:latin typeface="Courier New" panose="02070309020205020404" pitchFamily="49" charset="0"/>
              </a:rPr>
              <a:t>b;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sum </a:t>
            </a:r>
            <a:r>
              <a:rPr lang="th-TH" altLang="en-US" sz="2400" b="1">
                <a:latin typeface="Courier New" panose="02070309020205020404" pitchFamily="49" charset="0"/>
              </a:rPr>
              <a:t>= </a:t>
            </a:r>
            <a:r>
              <a:rPr lang="en-US" altLang="en-US" sz="2400" b="1">
                <a:latin typeface="Courier New" panose="02070309020205020404" pitchFamily="49" charset="0"/>
              </a:rPr>
              <a:t>var1</a:t>
            </a:r>
            <a:r>
              <a:rPr lang="th-TH" altLang="en-US" sz="2400" b="1"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latin typeface="Courier New" panose="02070309020205020404" pitchFamily="49" charset="0"/>
              </a:rPr>
              <a:t>var2</a:t>
            </a:r>
            <a:r>
              <a:rPr lang="th-TH" altLang="en-US" sz="2400" b="1"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latin typeface="Courier New" panose="02070309020205020404" pitchFamily="49" charset="0"/>
              </a:rPr>
              <a:t>var3;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0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6" dur="50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337F025F-2D14-4499-B3ED-7474C66D2E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Biểu thức và toán tử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ECBEAFE-81A1-4ED4-A715-117DD33362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Thứ tự ưu tiên</a:t>
            </a:r>
          </a:p>
          <a:p>
            <a:pPr marL="738188" lvl="1" indent="-280988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Toán tử có thứ tự ưu tiên (vd “nhân chia trước cộng trừ sau”)</a:t>
            </a:r>
          </a:p>
          <a:p>
            <a:pPr lvl="2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Sử dụng dấu ngoặc khi cần thiết</a:t>
            </a:r>
          </a:p>
          <a:p>
            <a:pPr marL="738188" lvl="1" indent="-280988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Ví dụ: Tính giá trị trung bình của ba số</a:t>
            </a:r>
            <a:r>
              <a:rPr lang="en-US" altLang="en-US" b="1">
                <a:latin typeface="Courier New" panose="02070309020205020404" pitchFamily="49" charset="0"/>
              </a:rPr>
              <a:t> a</a:t>
            </a:r>
            <a:r>
              <a:rPr lang="en-US" altLang="en-US"/>
              <a:t>,</a:t>
            </a:r>
            <a:r>
              <a:rPr lang="en-US" altLang="en-US" b="1">
                <a:latin typeface="Courier New" panose="02070309020205020404" pitchFamily="49" charset="0"/>
              </a:rPr>
              <a:t> b</a:t>
            </a:r>
            <a:r>
              <a:rPr lang="en-US" altLang="en-US"/>
              <a:t> và </a:t>
            </a:r>
            <a:r>
              <a:rPr lang="en-US" altLang="en-US" b="1">
                <a:latin typeface="Courier New" panose="02070309020205020404" pitchFamily="49" charset="0"/>
              </a:rPr>
              <a:t>c</a:t>
            </a:r>
          </a:p>
          <a:p>
            <a:pPr lvl="2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Sai:  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a + b + c / 3</a:t>
            </a:r>
            <a:r>
              <a:rPr lang="en-US" altLang="en-US"/>
              <a:t> </a:t>
            </a:r>
          </a:p>
          <a:p>
            <a:pPr lvl="2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Đúng:  </a:t>
            </a:r>
            <a:r>
              <a:rPr lang="en-US" altLang="en-US" b="1">
                <a:latin typeface="Courier New" panose="02070309020205020404" pitchFamily="49" charset="0"/>
              </a:rPr>
              <a:t>(a + b + c ) /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90526024-AD6E-4131-AD90-67E1F39D82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Biểu thức và toán tử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0350514-EB2B-4DAC-9BB1-995F47AFC0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8138" indent="-338138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>
                <a:cs typeface="Times New Roman" panose="02020603050405020304" pitchFamily="18" charset="0"/>
              </a:rPr>
              <a:t>Thứ tự ưu tiên:</a:t>
            </a:r>
          </a:p>
          <a:p>
            <a:pPr marL="341313" indent="-338138"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C6A5474A-E86F-4370-A980-A8E23D71D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667000"/>
          <a:ext cx="8610600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7802280" imgH="3604320" progId="">
                  <p:embed/>
                </p:oleObj>
              </mc:Choice>
              <mc:Fallback>
                <p:oleObj r:id="rId4" imgW="7802280" imgH="3604320" progId="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C6A5474A-E86F-4370-A980-A8E23D71D2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8610600" cy="3967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763E10A-634F-45C1-A038-EA62D3B842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US" altLang="en-US" sz="4000">
                <a:solidFill>
                  <a:srgbClr val="006699"/>
                </a:solidFill>
              </a:rPr>
            </a:br>
            <a:br>
              <a:rPr lang="en-US" altLang="en-US" sz="4000">
                <a:solidFill>
                  <a:srgbClr val="006699"/>
                </a:solidFill>
              </a:rPr>
            </a:br>
            <a:r>
              <a:rPr lang="en-US" altLang="en-US" sz="4000">
                <a:solidFill>
                  <a:srgbClr val="006699"/>
                </a:solidFill>
              </a:rPr>
              <a:t>Ra quyết định</a:t>
            </a:r>
            <a:r>
              <a:rPr lang="en-US" altLang="en-US" sz="3600">
                <a:solidFill>
                  <a:srgbClr val="006699"/>
                </a:solidFill>
                <a:cs typeface="Times New Roman" panose="02020603050405020304" pitchFamily="18" charset="0"/>
              </a:rPr>
              <a:t>: Toán tử so sánh và toán tử quan hệ</a:t>
            </a:r>
            <a:r>
              <a:rPr lang="en-US" altLang="en-US" sz="4000">
                <a:solidFill>
                  <a:srgbClr val="006699"/>
                </a:solidFill>
              </a:rPr>
              <a:t> 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FE598B6-72CC-481B-8FE6-D18BEC01ED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 lIns="91440" tIns="45720" rIns="91440" bIns="45720"/>
          <a:lstStyle/>
          <a:p>
            <a:pPr marL="338138" indent="-33813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Các câu lệnh thực thi được: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000"/>
              <a:t>Thực hiện hành động (tính toán, vào/ra dữ liệu)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000"/>
              <a:t>Ra quyết định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1800"/>
              <a:t>"Qua" hoặc "trượt" khi nhận điểm kiểm tra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Cấu trúc điều khiển</a:t>
            </a:r>
            <a:r>
              <a:rPr lang="en-US" altLang="en-US" sz="2400" b="1">
                <a:latin typeface="Courier New" panose="02070309020205020404" pitchFamily="49" charset="0"/>
              </a:rPr>
              <a:t> if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000"/>
              <a:t>Nếu điều kiện đúng, khối lệnh theo sau </a:t>
            </a: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được thực hiện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>
                <a:srgbClr val="006699"/>
              </a:buClr>
              <a:buFont typeface="Courier New" panose="02070309020205020404" pitchFamily="49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0</a:t>
            </a:r>
            <a:r>
              <a:rPr lang="en-US" altLang="en-US" sz="1800"/>
              <a:t> tương ứng với sai, khác 0 tương ứng với đúng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000"/>
              <a:t>Luôn thoát ra khỏi cấu trúc </a:t>
            </a:r>
            <a:r>
              <a:rPr lang="en-US" altLang="en-US" sz="2000" b="1">
                <a:latin typeface="Courier New" panose="02070309020205020404" pitchFamily="49" charset="0"/>
              </a:rPr>
              <a:t>if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Từ khóa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000"/>
              <a:t>Các từ dành riêng cho C</a:t>
            </a:r>
          </a:p>
          <a:p>
            <a:pPr marL="738188" lvl="1" indent="-280988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000"/>
              <a:t>Không thể được sử dụng làm định danh hoặc tên biến</a:t>
            </a:r>
          </a:p>
          <a:p>
            <a:pPr marL="738188" lvl="1" indent="-2762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E3FB2005-F15E-4C2F-BDE4-7845E131FE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3333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Ra quyết định</a:t>
            </a:r>
            <a:r>
              <a:rPr lang="en-US" altLang="en-US" sz="3600">
                <a:solidFill>
                  <a:srgbClr val="006699"/>
                </a:solidFill>
                <a:cs typeface="Times New Roman" panose="02020603050405020304" pitchFamily="18" charset="0"/>
              </a:rPr>
              <a:t>: Toán tử so sánh và toán tử quan hệ</a:t>
            </a:r>
            <a:r>
              <a:rPr lang="en-US" altLang="en-US" sz="4000">
                <a:solidFill>
                  <a:srgbClr val="006699"/>
                </a:solidFill>
              </a:rPr>
              <a:t> 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0E70A0D-044E-4D54-BC68-603607801E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16113"/>
            <a:ext cx="7772400" cy="4608512"/>
          </a:xfrm>
          <a:ln/>
        </p:spPr>
        <p:txBody>
          <a:bodyPr/>
          <a:lstStyle/>
          <a:p>
            <a:pPr marL="338138" indent="-338138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800"/>
              <a:t>Toán tử quan hệ</a:t>
            </a:r>
          </a:p>
          <a:p>
            <a:pPr marL="738188" lvl="1" indent="-280988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Nhỏ hơn </a:t>
            </a:r>
            <a:r>
              <a:rPr lang="en-US" altLang="en-US" sz="2400" b="1">
                <a:solidFill>
                  <a:srgbClr val="FF0000"/>
                </a:solidFill>
              </a:rPr>
              <a:t>&lt;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       	 		a  &lt;  5</a:t>
            </a:r>
          </a:p>
          <a:p>
            <a:pPr marL="738188" lvl="1" indent="-280988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Nhỏ hơn hoặc bằng </a:t>
            </a:r>
            <a:r>
              <a:rPr lang="en-US" altLang="en-US" sz="2400" b="1">
                <a:solidFill>
                  <a:srgbClr val="FF0000"/>
                </a:solidFill>
              </a:rPr>
              <a:t>&lt;=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          a  &lt;=  b</a:t>
            </a:r>
          </a:p>
          <a:p>
            <a:pPr marL="738188" lvl="1" indent="-280988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Lớn hơn 		 </a:t>
            </a:r>
            <a:r>
              <a:rPr lang="en-US" altLang="en-US" sz="2400" b="1">
                <a:solidFill>
                  <a:srgbClr val="FF0000"/>
                </a:solidFill>
              </a:rPr>
              <a:t>&gt;</a:t>
            </a:r>
            <a:r>
              <a:rPr lang="en-US" altLang="en-US" sz="2400"/>
              <a:t>                a  &gt;  b + c</a:t>
            </a:r>
          </a:p>
          <a:p>
            <a:pPr marL="738188" lvl="1" indent="-280988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Lớn hơn hoặc bằng </a:t>
            </a:r>
            <a:r>
              <a:rPr lang="en-US" altLang="en-US" sz="2400" b="1">
                <a:solidFill>
                  <a:srgbClr val="FF3333"/>
                </a:solidFill>
              </a:rPr>
              <a:t>&gt;=</a:t>
            </a:r>
            <a:r>
              <a:rPr lang="en-US" altLang="en-US" sz="2400"/>
              <a:t> 		a &gt;= b + c</a:t>
            </a:r>
          </a:p>
          <a:p>
            <a:pPr marL="738188" lvl="1" indent="-280988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Bằng 		        </a:t>
            </a:r>
            <a:r>
              <a:rPr lang="en-US" altLang="en-US" sz="2400" b="1">
                <a:solidFill>
                  <a:srgbClr val="FF0000"/>
                </a:solidFill>
              </a:rPr>
              <a:t>== </a:t>
            </a:r>
            <a:r>
              <a:rPr lang="en-US" altLang="en-US" sz="2400"/>
              <a:t>   	          a ==  -6</a:t>
            </a:r>
          </a:p>
          <a:p>
            <a:pPr marL="738188" lvl="1" indent="-280988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 sz="2400"/>
              <a:t>Khác 		</a:t>
            </a:r>
            <a:r>
              <a:rPr lang="en-US" altLang="en-US" sz="2400" b="1">
                <a:solidFill>
                  <a:srgbClr val="FF0000"/>
                </a:solidFill>
              </a:rPr>
              <a:t>!=</a:t>
            </a:r>
            <a:r>
              <a:rPr lang="en-US" altLang="en-US" sz="2400"/>
              <a:t>               a  !=  0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BE54422-BFD1-4FE8-8078-0D1D038A48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006699"/>
                </a:solidFill>
              </a:rPr>
              <a:t>Ra quyết định</a:t>
            </a:r>
            <a:r>
              <a:rPr lang="en-US" altLang="en-US" sz="3600">
                <a:solidFill>
                  <a:srgbClr val="006699"/>
                </a:solidFill>
                <a:cs typeface="Times New Roman" panose="02020603050405020304" pitchFamily="18" charset="0"/>
              </a:rPr>
              <a:t>: Toán tử so sánh và toán tử quan hệ</a:t>
            </a:r>
            <a:r>
              <a:rPr lang="en-US" altLang="en-US" sz="4000">
                <a:solidFill>
                  <a:srgbClr val="006699"/>
                </a:solidFill>
              </a:rPr>
              <a:t> 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352AD557-C86A-459E-A615-F1A2A3692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endParaRPr lang="en-US"/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D4216482-115B-4CA3-B73C-34E55656E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938" y="2192338"/>
          <a:ext cx="5845175" cy="390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5864400" imgH="3905280" progId="">
                  <p:embed/>
                </p:oleObj>
              </mc:Choice>
              <mc:Fallback>
                <p:oleObj r:id="rId4" imgW="5864400" imgH="3905280" progId="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D4216482-115B-4CA3-B73C-34E55656E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192338"/>
                        <a:ext cx="5845175" cy="39036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1">
            <a:extLst>
              <a:ext uri="{FF2B5EF4-FFF2-40B4-BE49-F238E27FC236}">
                <a16:creationId xmlns:a16="http://schemas.microsoft.com/office/drawing/2014/main" id="{28AAEB32-5A4E-4DB5-AD71-91426A2946C7}"/>
              </a:ext>
            </a:extLst>
          </p:cNvPr>
          <p:cNvGrpSpPr>
            <a:grpSpLocks/>
          </p:cNvGrpSpPr>
          <p:nvPr/>
        </p:nvGrpSpPr>
        <p:grpSpPr bwMode="auto">
          <a:xfrm>
            <a:off x="0" y="-431800"/>
            <a:ext cx="8224838" cy="6853238"/>
            <a:chOff x="0" y="-272"/>
            <a:chExt cx="5181" cy="4317"/>
          </a:xfrm>
        </p:grpSpPr>
        <p:grpSp>
          <p:nvGrpSpPr>
            <p:cNvPr id="12290" name="Group 2">
              <a:extLst>
                <a:ext uri="{FF2B5EF4-FFF2-40B4-BE49-F238E27FC236}">
                  <a16:creationId xmlns:a16="http://schemas.microsoft.com/office/drawing/2014/main" id="{DF75EF6C-4B89-4BE9-AEBC-4052B1F64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272"/>
              <a:ext cx="5181" cy="151"/>
              <a:chOff x="0" y="-272"/>
              <a:chExt cx="5181" cy="151"/>
            </a:xfrm>
          </p:grpSpPr>
          <p:sp>
            <p:nvSpPr>
              <p:cNvPr id="12291" name="Rectangle 3">
                <a:extLst>
                  <a:ext uri="{FF2B5EF4-FFF2-40B4-BE49-F238E27FC236}">
                    <a16:creationId xmlns:a16="http://schemas.microsoft.com/office/drawing/2014/main" id="{E2DED2DE-FE38-4AA0-B4ED-B4B8E2BE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272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>
                <a:extLst>
                  <a:ext uri="{FF2B5EF4-FFF2-40B4-BE49-F238E27FC236}">
                    <a16:creationId xmlns:a16="http://schemas.microsoft.com/office/drawing/2014/main" id="{599762F5-CD3C-4235-8C26-568DC7E0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272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3" name="Group 5">
              <a:extLst>
                <a:ext uri="{FF2B5EF4-FFF2-40B4-BE49-F238E27FC236}">
                  <a16:creationId xmlns:a16="http://schemas.microsoft.com/office/drawing/2014/main" id="{1C6C1D34-9CF9-4F62-B1A8-91A8DFD5B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18"/>
              <a:ext cx="5181" cy="151"/>
              <a:chOff x="0" y="-118"/>
              <a:chExt cx="5181" cy="151"/>
            </a:xfrm>
          </p:grpSpPr>
          <p:sp>
            <p:nvSpPr>
              <p:cNvPr id="12294" name="Rectangle 6">
                <a:extLst>
                  <a:ext uri="{FF2B5EF4-FFF2-40B4-BE49-F238E27FC236}">
                    <a16:creationId xmlns:a16="http://schemas.microsoft.com/office/drawing/2014/main" id="{CEC601BA-7B08-4482-B9FF-5165EF6BC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118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5" name="Rectangle 7">
                <a:extLst>
                  <a:ext uri="{FF2B5EF4-FFF2-40B4-BE49-F238E27FC236}">
                    <a16:creationId xmlns:a16="http://schemas.microsoft.com/office/drawing/2014/main" id="{164AB914-AFE9-40BF-A50B-78B5B5500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118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lang="en-US" altLang="en-US" sz="25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>
                  <a:buClrTx/>
                  <a:buFontTx/>
                  <a:buNone/>
                </a:pPr>
                <a:endParaRPr lang="en-US" altLang="en-US" sz="25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96" name="Group 8">
              <a:extLst>
                <a:ext uri="{FF2B5EF4-FFF2-40B4-BE49-F238E27FC236}">
                  <a16:creationId xmlns:a16="http://schemas.microsoft.com/office/drawing/2014/main" id="{DCAE0ECD-26E0-453E-B8FE-BDEA360B4B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"/>
              <a:ext cx="5181" cy="151"/>
              <a:chOff x="0" y="36"/>
              <a:chExt cx="5181" cy="151"/>
            </a:xfrm>
          </p:grpSpPr>
          <p:sp>
            <p:nvSpPr>
              <p:cNvPr id="12297" name="Rectangle 9">
                <a:extLst>
                  <a:ext uri="{FF2B5EF4-FFF2-40B4-BE49-F238E27FC236}">
                    <a16:creationId xmlns:a16="http://schemas.microsoft.com/office/drawing/2014/main" id="{46B2E57C-068F-414E-A772-A850742D9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>
                <a:extLst>
                  <a:ext uri="{FF2B5EF4-FFF2-40B4-BE49-F238E27FC236}">
                    <a16:creationId xmlns:a16="http://schemas.microsoft.com/office/drawing/2014/main" id="{C9A1A41E-4ABD-4B33-8F77-950BF84AE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9" name="Group 11">
              <a:extLst>
                <a:ext uri="{FF2B5EF4-FFF2-40B4-BE49-F238E27FC236}">
                  <a16:creationId xmlns:a16="http://schemas.microsoft.com/office/drawing/2014/main" id="{C0B413B8-5A33-4BBC-B061-A2D0A5754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1"/>
              <a:ext cx="5181" cy="151"/>
              <a:chOff x="0" y="191"/>
              <a:chExt cx="5181" cy="151"/>
            </a:xfrm>
          </p:grpSpPr>
          <p:sp>
            <p:nvSpPr>
              <p:cNvPr id="12300" name="Rectangle 12">
                <a:extLst>
                  <a:ext uri="{FF2B5EF4-FFF2-40B4-BE49-F238E27FC236}">
                    <a16:creationId xmlns:a16="http://schemas.microsoft.com/office/drawing/2014/main" id="{962778A4-12B2-418B-B08F-4EA376ACA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1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" name="Rectangle 13">
                <a:extLst>
                  <a:ext uri="{FF2B5EF4-FFF2-40B4-BE49-F238E27FC236}">
                    <a16:creationId xmlns:a16="http://schemas.microsoft.com/office/drawing/2014/main" id="{630FBC62-439F-4180-A3B7-FD4764D7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1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&lt;stdio.h&gt;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2" name="Group 14">
              <a:extLst>
                <a:ext uri="{FF2B5EF4-FFF2-40B4-BE49-F238E27FC236}">
                  <a16:creationId xmlns:a16="http://schemas.microsoft.com/office/drawing/2014/main" id="{F6EEBAE7-88C4-479F-9792-D8BAF1D98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45"/>
              <a:ext cx="5181" cy="151"/>
              <a:chOff x="0" y="345"/>
              <a:chExt cx="5181" cy="151"/>
            </a:xfrm>
          </p:grpSpPr>
          <p:sp>
            <p:nvSpPr>
              <p:cNvPr id="12303" name="Rectangle 15">
                <a:extLst>
                  <a:ext uri="{FF2B5EF4-FFF2-40B4-BE49-F238E27FC236}">
                    <a16:creationId xmlns:a16="http://schemas.microsoft.com/office/drawing/2014/main" id="{CC62BE8D-4AA5-46A2-94B5-A4BD96BB3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5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>
                <a:extLst>
                  <a:ext uri="{FF2B5EF4-FFF2-40B4-BE49-F238E27FC236}">
                    <a16:creationId xmlns:a16="http://schemas.microsoft.com/office/drawing/2014/main" id="{266FBBB2-505A-4CD6-964A-ED88FEC9F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5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7">
              <a:extLst>
                <a:ext uri="{FF2B5EF4-FFF2-40B4-BE49-F238E27FC236}">
                  <a16:creationId xmlns:a16="http://schemas.microsoft.com/office/drawing/2014/main" id="{BA3074AD-EE22-4B4A-9B7E-4BA3CF75A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99"/>
              <a:ext cx="5181" cy="151"/>
              <a:chOff x="0" y="499"/>
              <a:chExt cx="5181" cy="151"/>
            </a:xfrm>
          </p:grpSpPr>
          <p:sp>
            <p:nvSpPr>
              <p:cNvPr id="12306" name="Rectangle 18">
                <a:extLst>
                  <a:ext uri="{FF2B5EF4-FFF2-40B4-BE49-F238E27FC236}">
                    <a16:creationId xmlns:a16="http://schemas.microsoft.com/office/drawing/2014/main" id="{2FF993B4-60E7-49DA-9A34-696A0ABC9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Rectangle 19">
                <a:extLst>
                  <a:ext uri="{FF2B5EF4-FFF2-40B4-BE49-F238E27FC236}">
                    <a16:creationId xmlns:a16="http://schemas.microsoft.com/office/drawing/2014/main" id="{6242FCCD-22A0-4A1C-8458-4E505E3D8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20">
              <a:extLst>
                <a:ext uri="{FF2B5EF4-FFF2-40B4-BE49-F238E27FC236}">
                  <a16:creationId xmlns:a16="http://schemas.microsoft.com/office/drawing/2014/main" id="{F3CF7D3B-15DF-4FDE-AF73-7F7D4413E0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54"/>
              <a:ext cx="5181" cy="151"/>
              <a:chOff x="0" y="654"/>
              <a:chExt cx="5181" cy="151"/>
            </a:xfrm>
          </p:grpSpPr>
          <p:sp>
            <p:nvSpPr>
              <p:cNvPr id="12309" name="Rectangle 21">
                <a:extLst>
                  <a:ext uri="{FF2B5EF4-FFF2-40B4-BE49-F238E27FC236}">
                    <a16:creationId xmlns:a16="http://schemas.microsoft.com/office/drawing/2014/main" id="{BA12D77B-3DA6-4927-B9AF-A425D44D3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54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22">
                <a:extLst>
                  <a:ext uri="{FF2B5EF4-FFF2-40B4-BE49-F238E27FC236}">
                    <a16:creationId xmlns:a16="http://schemas.microsoft.com/office/drawing/2014/main" id="{8D63B52E-C338-4E6D-B695-6CE621CF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54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23">
              <a:extLst>
                <a:ext uri="{FF2B5EF4-FFF2-40B4-BE49-F238E27FC236}">
                  <a16:creationId xmlns:a16="http://schemas.microsoft.com/office/drawing/2014/main" id="{2A128647-59AA-442B-8589-FE0BE75E9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08"/>
              <a:ext cx="5181" cy="151"/>
              <a:chOff x="0" y="808"/>
              <a:chExt cx="5181" cy="151"/>
            </a:xfrm>
          </p:grpSpPr>
          <p:sp>
            <p:nvSpPr>
              <p:cNvPr id="12312" name="Rectangle 24">
                <a:extLst>
                  <a:ext uri="{FF2B5EF4-FFF2-40B4-BE49-F238E27FC236}">
                    <a16:creationId xmlns:a16="http://schemas.microsoft.com/office/drawing/2014/main" id="{97A3D52D-DEEB-4113-98C1-C218EC4D9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08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Rectangle 25">
                <a:extLst>
                  <a:ext uri="{FF2B5EF4-FFF2-40B4-BE49-F238E27FC236}">
                    <a16:creationId xmlns:a16="http://schemas.microsoft.com/office/drawing/2014/main" id="{9E11FEE6-2D45-416D-BC3A-0B993357B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08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num1, num2;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4" name="Group 26">
              <a:extLst>
                <a:ext uri="{FF2B5EF4-FFF2-40B4-BE49-F238E27FC236}">
                  <a16:creationId xmlns:a16="http://schemas.microsoft.com/office/drawing/2014/main" id="{F0B26482-D7A4-4286-AAFE-AA8338578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2"/>
              <a:ext cx="5181" cy="151"/>
              <a:chOff x="0" y="962"/>
              <a:chExt cx="5181" cy="151"/>
            </a:xfrm>
          </p:grpSpPr>
          <p:sp>
            <p:nvSpPr>
              <p:cNvPr id="12315" name="Rectangle 27">
                <a:extLst>
                  <a:ext uri="{FF2B5EF4-FFF2-40B4-BE49-F238E27FC236}">
                    <a16:creationId xmlns:a16="http://schemas.microsoft.com/office/drawing/2014/main" id="{E9014D34-ED4F-454B-B576-BEF1D1885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2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Rectangle 28">
                <a:extLst>
                  <a:ext uri="{FF2B5EF4-FFF2-40B4-BE49-F238E27FC236}">
                    <a16:creationId xmlns:a16="http://schemas.microsoft.com/office/drawing/2014/main" id="{7BE1C71E-7211-46F5-8AEF-807247666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2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7" name="Group 29">
              <a:extLst>
                <a:ext uri="{FF2B5EF4-FFF2-40B4-BE49-F238E27FC236}">
                  <a16:creationId xmlns:a16="http://schemas.microsoft.com/office/drawing/2014/main" id="{4DC8FC13-51AA-4068-A14B-59F785BFCA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17"/>
              <a:ext cx="5181" cy="151"/>
              <a:chOff x="0" y="1117"/>
              <a:chExt cx="5181" cy="151"/>
            </a:xfrm>
          </p:grpSpPr>
          <p:sp>
            <p:nvSpPr>
              <p:cNvPr id="12318" name="Rectangle 30">
                <a:extLst>
                  <a:ext uri="{FF2B5EF4-FFF2-40B4-BE49-F238E27FC236}">
                    <a16:creationId xmlns:a16="http://schemas.microsoft.com/office/drawing/2014/main" id="{4C226665-8795-49EF-B3A1-4E01EEC96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17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Rectangle 31">
                <a:extLst>
                  <a:ext uri="{FF2B5EF4-FFF2-40B4-BE49-F238E27FC236}">
                    <a16:creationId xmlns:a16="http://schemas.microsoft.com/office/drawing/2014/main" id="{85ED33CA-3D00-4DFC-ABCA-A7319EDFD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17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"Enter two integers, and I will tell you\n"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20" name="Group 32">
              <a:extLst>
                <a:ext uri="{FF2B5EF4-FFF2-40B4-BE49-F238E27FC236}">
                  <a16:creationId xmlns:a16="http://schemas.microsoft.com/office/drawing/2014/main" id="{48B36FE2-03F3-4E7A-A1A5-BACB60372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71"/>
              <a:ext cx="5181" cy="151"/>
              <a:chOff x="0" y="1271"/>
              <a:chExt cx="5181" cy="151"/>
            </a:xfrm>
          </p:grpSpPr>
          <p:sp>
            <p:nvSpPr>
              <p:cNvPr id="12321" name="Rectangle 33">
                <a:extLst>
                  <a:ext uri="{FF2B5EF4-FFF2-40B4-BE49-F238E27FC236}">
                    <a16:creationId xmlns:a16="http://schemas.microsoft.com/office/drawing/2014/main" id="{D7B5539F-1579-4BF1-ACE2-737F4DCA3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71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Rectangle 34">
                <a:extLst>
                  <a:ext uri="{FF2B5EF4-FFF2-40B4-BE49-F238E27FC236}">
                    <a16:creationId xmlns:a16="http://schemas.microsoft.com/office/drawing/2014/main" id="{AF542A41-311B-433A-B743-D9FAFED6A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71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"the relationships they satisfy: "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23" name="Group 35">
              <a:extLst>
                <a:ext uri="{FF2B5EF4-FFF2-40B4-BE49-F238E27FC236}">
                  <a16:creationId xmlns:a16="http://schemas.microsoft.com/office/drawing/2014/main" id="{8F64A830-3FD5-42A3-B241-A0C7280FE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25"/>
              <a:ext cx="5181" cy="151"/>
              <a:chOff x="0" y="1425"/>
              <a:chExt cx="5181" cy="151"/>
            </a:xfrm>
          </p:grpSpPr>
          <p:sp>
            <p:nvSpPr>
              <p:cNvPr id="12324" name="Rectangle 36">
                <a:extLst>
                  <a:ext uri="{FF2B5EF4-FFF2-40B4-BE49-F238E27FC236}">
                    <a16:creationId xmlns:a16="http://schemas.microsoft.com/office/drawing/2014/main" id="{2E99AA35-43C6-4FD3-8CC2-3B1B37547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5" name="Rectangle 37">
                <a:extLst>
                  <a:ext uri="{FF2B5EF4-FFF2-40B4-BE49-F238E27FC236}">
                    <a16:creationId xmlns:a16="http://schemas.microsoft.com/office/drawing/2014/main" id="{287072CC-19F2-424B-BD94-B94245166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scanf( "%d%d", &amp;num1, &amp;num2  );   </a:t>
                </a:r>
                <a:r>
                  <a:rPr lang="en-US" altLang="en-US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/* read two integers */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33CC33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26" name="Group 38">
              <a:extLst>
                <a:ext uri="{FF2B5EF4-FFF2-40B4-BE49-F238E27FC236}">
                  <a16:creationId xmlns:a16="http://schemas.microsoft.com/office/drawing/2014/main" id="{2F83F38A-F6AC-4B86-B809-5AF5FAEB8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579"/>
              <a:ext cx="5181" cy="151"/>
              <a:chOff x="0" y="1579"/>
              <a:chExt cx="5181" cy="151"/>
            </a:xfrm>
          </p:grpSpPr>
          <p:sp>
            <p:nvSpPr>
              <p:cNvPr id="12327" name="Rectangle 39">
                <a:extLst>
                  <a:ext uri="{FF2B5EF4-FFF2-40B4-BE49-F238E27FC236}">
                    <a16:creationId xmlns:a16="http://schemas.microsoft.com/office/drawing/2014/main" id="{B2936D89-3418-43B1-9783-BC0125B1A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79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8" name="Rectangle 40">
                <a:extLst>
                  <a:ext uri="{FF2B5EF4-FFF2-40B4-BE49-F238E27FC236}">
                    <a16:creationId xmlns:a16="http://schemas.microsoft.com/office/drawing/2014/main" id="{729678EC-E02C-408E-9D43-FCD801C13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79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29" name="Group 41">
              <a:extLst>
                <a:ext uri="{FF2B5EF4-FFF2-40B4-BE49-F238E27FC236}">
                  <a16:creationId xmlns:a16="http://schemas.microsoft.com/office/drawing/2014/main" id="{BFB94DE4-16DA-4514-AFBC-D41942D1F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734"/>
              <a:ext cx="5181" cy="151"/>
              <a:chOff x="0" y="1734"/>
              <a:chExt cx="5181" cy="151"/>
            </a:xfrm>
          </p:grpSpPr>
          <p:sp>
            <p:nvSpPr>
              <p:cNvPr id="12330" name="Rectangle 42">
                <a:extLst>
                  <a:ext uri="{FF2B5EF4-FFF2-40B4-BE49-F238E27FC236}">
                    <a16:creationId xmlns:a16="http://schemas.microsoft.com/office/drawing/2014/main" id="{C648B24A-A9FB-4DD2-8914-0BA16E1D2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734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1" name="Rectangle 43">
                <a:extLst>
                  <a:ext uri="{FF2B5EF4-FFF2-40B4-BE49-F238E27FC236}">
                    <a16:creationId xmlns:a16="http://schemas.microsoft.com/office/drawing/2014/main" id="{31DC82A5-FB47-46A0-9978-36AC7F2E0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734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( num1 == num2 )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32" name="Group 44">
              <a:extLst>
                <a:ext uri="{FF2B5EF4-FFF2-40B4-BE49-F238E27FC236}">
                  <a16:creationId xmlns:a16="http://schemas.microsoft.com/office/drawing/2014/main" id="{EE9BA8EB-222B-4CB3-B17F-6AB655343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88"/>
              <a:ext cx="5181" cy="151"/>
              <a:chOff x="0" y="1888"/>
              <a:chExt cx="5181" cy="151"/>
            </a:xfrm>
          </p:grpSpPr>
          <p:sp>
            <p:nvSpPr>
              <p:cNvPr id="12333" name="Rectangle 45">
                <a:extLst>
                  <a:ext uri="{FF2B5EF4-FFF2-40B4-BE49-F238E27FC236}">
                    <a16:creationId xmlns:a16="http://schemas.microsoft.com/office/drawing/2014/main" id="{252296E4-7AEE-41AA-A905-6BD4512CB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88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4" name="Rectangle 46">
                <a:extLst>
                  <a:ext uri="{FF2B5EF4-FFF2-40B4-BE49-F238E27FC236}">
                    <a16:creationId xmlns:a16="http://schemas.microsoft.com/office/drawing/2014/main" id="{8C24DE30-8390-42B9-B433-9C9C60111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88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printf( "%d is equal to %d\n", num1, num2 );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35" name="Group 47">
              <a:extLst>
                <a:ext uri="{FF2B5EF4-FFF2-40B4-BE49-F238E27FC236}">
                  <a16:creationId xmlns:a16="http://schemas.microsoft.com/office/drawing/2014/main" id="{B1B1FB28-789E-432D-9FDD-A5FB275CA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042"/>
              <a:ext cx="5181" cy="151"/>
              <a:chOff x="0" y="2042"/>
              <a:chExt cx="5181" cy="151"/>
            </a:xfrm>
          </p:grpSpPr>
          <p:sp>
            <p:nvSpPr>
              <p:cNvPr id="12336" name="Rectangle 48">
                <a:extLst>
                  <a:ext uri="{FF2B5EF4-FFF2-40B4-BE49-F238E27FC236}">
                    <a16:creationId xmlns:a16="http://schemas.microsoft.com/office/drawing/2014/main" id="{4FBF22E3-2CA5-42B3-A610-905059F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42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7" name="Rectangle 49">
                <a:extLst>
                  <a:ext uri="{FF2B5EF4-FFF2-40B4-BE49-F238E27FC236}">
                    <a16:creationId xmlns:a16="http://schemas.microsoft.com/office/drawing/2014/main" id="{2421800C-AB23-4E90-BAE2-0D31DF2C6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42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	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38" name="Group 50">
              <a:extLst>
                <a:ext uri="{FF2B5EF4-FFF2-40B4-BE49-F238E27FC236}">
                  <a16:creationId xmlns:a16="http://schemas.microsoft.com/office/drawing/2014/main" id="{D4BAFAFB-6FD4-4ECD-8F92-6D7907991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97"/>
              <a:ext cx="5181" cy="151"/>
              <a:chOff x="0" y="2197"/>
              <a:chExt cx="5181" cy="151"/>
            </a:xfrm>
          </p:grpSpPr>
          <p:sp>
            <p:nvSpPr>
              <p:cNvPr id="12339" name="Rectangle 51">
                <a:extLst>
                  <a:ext uri="{FF2B5EF4-FFF2-40B4-BE49-F238E27FC236}">
                    <a16:creationId xmlns:a16="http://schemas.microsoft.com/office/drawing/2014/main" id="{051BE246-1B7A-464B-A4C4-15295B5D8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97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0" name="Rectangle 52">
                <a:extLst>
                  <a:ext uri="{FF2B5EF4-FFF2-40B4-BE49-F238E27FC236}">
                    <a16:creationId xmlns:a16="http://schemas.microsoft.com/office/drawing/2014/main" id="{D1D9A64A-59D6-4F1E-A1A4-295629AB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97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( num1 != num2 )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41" name="Group 53">
              <a:extLst>
                <a:ext uri="{FF2B5EF4-FFF2-40B4-BE49-F238E27FC236}">
                  <a16:creationId xmlns:a16="http://schemas.microsoft.com/office/drawing/2014/main" id="{1AB1AC5D-E666-408F-AD3E-4F32DCF70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51"/>
              <a:ext cx="5181" cy="151"/>
              <a:chOff x="0" y="2351"/>
              <a:chExt cx="5181" cy="151"/>
            </a:xfrm>
          </p:grpSpPr>
          <p:sp>
            <p:nvSpPr>
              <p:cNvPr id="12342" name="Rectangle 54">
                <a:extLst>
                  <a:ext uri="{FF2B5EF4-FFF2-40B4-BE49-F238E27FC236}">
                    <a16:creationId xmlns:a16="http://schemas.microsoft.com/office/drawing/2014/main" id="{CAFBF240-4437-479C-809D-9C093BC49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51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3" name="Rectangle 55">
                <a:extLst>
                  <a:ext uri="{FF2B5EF4-FFF2-40B4-BE49-F238E27FC236}">
                    <a16:creationId xmlns:a16="http://schemas.microsoft.com/office/drawing/2014/main" id="{7834734D-2524-430C-A4AA-65D550579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51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16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printf( "%d is not equal to %d\n", num1, num2 );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44" name="Group 56">
              <a:extLst>
                <a:ext uri="{FF2B5EF4-FFF2-40B4-BE49-F238E27FC236}">
                  <a16:creationId xmlns:a16="http://schemas.microsoft.com/office/drawing/2014/main" id="{32FC1C73-B5C9-45B5-BE0B-F1034EA0C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05"/>
              <a:ext cx="5181" cy="151"/>
              <a:chOff x="0" y="2505"/>
              <a:chExt cx="5181" cy="151"/>
            </a:xfrm>
          </p:grpSpPr>
          <p:sp>
            <p:nvSpPr>
              <p:cNvPr id="12345" name="Rectangle 57">
                <a:extLst>
                  <a:ext uri="{FF2B5EF4-FFF2-40B4-BE49-F238E27FC236}">
                    <a16:creationId xmlns:a16="http://schemas.microsoft.com/office/drawing/2014/main" id="{AA09413D-AE00-48F9-B1E6-5411419BB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05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Rectangle 58">
                <a:extLst>
                  <a:ext uri="{FF2B5EF4-FFF2-40B4-BE49-F238E27FC236}">
                    <a16:creationId xmlns:a16="http://schemas.microsoft.com/office/drawing/2014/main" id="{ADE1B330-3D4A-4BB0-B5F7-D54863DF6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05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17	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47" name="Group 59">
              <a:extLst>
                <a:ext uri="{FF2B5EF4-FFF2-40B4-BE49-F238E27FC236}">
                  <a16:creationId xmlns:a16="http://schemas.microsoft.com/office/drawing/2014/main" id="{AF0C488B-0FD0-4785-ADC1-44F02E8CE7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59"/>
              <a:ext cx="5181" cy="151"/>
              <a:chOff x="0" y="2659"/>
              <a:chExt cx="5181" cy="151"/>
            </a:xfrm>
          </p:grpSpPr>
          <p:sp>
            <p:nvSpPr>
              <p:cNvPr id="12348" name="Rectangle 60">
                <a:extLst>
                  <a:ext uri="{FF2B5EF4-FFF2-40B4-BE49-F238E27FC236}">
                    <a16:creationId xmlns:a16="http://schemas.microsoft.com/office/drawing/2014/main" id="{62F08043-36FC-4590-94C4-FB08C825F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59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9" name="Rectangle 61">
                <a:extLst>
                  <a:ext uri="{FF2B5EF4-FFF2-40B4-BE49-F238E27FC236}">
                    <a16:creationId xmlns:a16="http://schemas.microsoft.com/office/drawing/2014/main" id="{03AFE04A-02E3-48FD-AEAE-27E530748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59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18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( num1 &lt; num2 )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50" name="Group 62">
              <a:extLst>
                <a:ext uri="{FF2B5EF4-FFF2-40B4-BE49-F238E27FC236}">
                  <a16:creationId xmlns:a16="http://schemas.microsoft.com/office/drawing/2014/main" id="{9ED7A793-9E64-4E6A-B8A0-22331767D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14"/>
              <a:ext cx="5181" cy="151"/>
              <a:chOff x="0" y="2814"/>
              <a:chExt cx="5181" cy="151"/>
            </a:xfrm>
          </p:grpSpPr>
          <p:sp>
            <p:nvSpPr>
              <p:cNvPr id="12351" name="Rectangle 63">
                <a:extLst>
                  <a:ext uri="{FF2B5EF4-FFF2-40B4-BE49-F238E27FC236}">
                    <a16:creationId xmlns:a16="http://schemas.microsoft.com/office/drawing/2014/main" id="{331D1FD7-2BF5-4425-97D9-B25DABBE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14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2" name="Rectangle 64">
                <a:extLst>
                  <a:ext uri="{FF2B5EF4-FFF2-40B4-BE49-F238E27FC236}">
                    <a16:creationId xmlns:a16="http://schemas.microsoft.com/office/drawing/2014/main" id="{0332DBCA-5E4B-4C1C-B43A-5E4308A02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14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19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printf( "%d is less than %d\n", num1, num2 );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53" name="Group 65">
              <a:extLst>
                <a:ext uri="{FF2B5EF4-FFF2-40B4-BE49-F238E27FC236}">
                  <a16:creationId xmlns:a16="http://schemas.microsoft.com/office/drawing/2014/main" id="{B762658D-816C-4B18-BF5C-142E264DF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68"/>
              <a:ext cx="5181" cy="151"/>
              <a:chOff x="0" y="2968"/>
              <a:chExt cx="5181" cy="151"/>
            </a:xfrm>
          </p:grpSpPr>
          <p:sp>
            <p:nvSpPr>
              <p:cNvPr id="12354" name="Rectangle 66">
                <a:extLst>
                  <a:ext uri="{FF2B5EF4-FFF2-40B4-BE49-F238E27FC236}">
                    <a16:creationId xmlns:a16="http://schemas.microsoft.com/office/drawing/2014/main" id="{8F68BD2D-385A-44A4-A855-56CE6DABD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68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5" name="Rectangle 67">
                <a:extLst>
                  <a:ext uri="{FF2B5EF4-FFF2-40B4-BE49-F238E27FC236}">
                    <a16:creationId xmlns:a16="http://schemas.microsoft.com/office/drawing/2014/main" id="{D2D8985C-7E47-4530-BB61-F13BA914E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68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20	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56" name="Group 68">
              <a:extLst>
                <a:ext uri="{FF2B5EF4-FFF2-40B4-BE49-F238E27FC236}">
                  <a16:creationId xmlns:a16="http://schemas.microsoft.com/office/drawing/2014/main" id="{6D8E8D0F-8F0E-47DC-A536-ACF81BD6C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122"/>
              <a:ext cx="5181" cy="151"/>
              <a:chOff x="0" y="3122"/>
              <a:chExt cx="5181" cy="151"/>
            </a:xfrm>
          </p:grpSpPr>
          <p:sp>
            <p:nvSpPr>
              <p:cNvPr id="12357" name="Rectangle 69">
                <a:extLst>
                  <a:ext uri="{FF2B5EF4-FFF2-40B4-BE49-F238E27FC236}">
                    <a16:creationId xmlns:a16="http://schemas.microsoft.com/office/drawing/2014/main" id="{38234FA6-D1E8-4E0E-A815-D4641CBD4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2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Rectangle 70">
                <a:extLst>
                  <a:ext uri="{FF2B5EF4-FFF2-40B4-BE49-F238E27FC236}">
                    <a16:creationId xmlns:a16="http://schemas.microsoft.com/office/drawing/2014/main" id="{3BCD4D84-FB03-48BF-86EF-12949EC9F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2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21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( num1 &gt; num2 )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59" name="Group 71">
              <a:extLst>
                <a:ext uri="{FF2B5EF4-FFF2-40B4-BE49-F238E27FC236}">
                  <a16:creationId xmlns:a16="http://schemas.microsoft.com/office/drawing/2014/main" id="{94E0CF2B-EA8B-45FD-B28E-ACF3C9C93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277"/>
              <a:ext cx="5181" cy="151"/>
              <a:chOff x="0" y="3277"/>
              <a:chExt cx="5181" cy="151"/>
            </a:xfrm>
          </p:grpSpPr>
          <p:sp>
            <p:nvSpPr>
              <p:cNvPr id="12360" name="Rectangle 72">
                <a:extLst>
                  <a:ext uri="{FF2B5EF4-FFF2-40B4-BE49-F238E27FC236}">
                    <a16:creationId xmlns:a16="http://schemas.microsoft.com/office/drawing/2014/main" id="{C86AB772-4C5E-4527-A4CE-61A4FC590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277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1" name="Rectangle 73">
                <a:extLst>
                  <a:ext uri="{FF2B5EF4-FFF2-40B4-BE49-F238E27FC236}">
                    <a16:creationId xmlns:a16="http://schemas.microsoft.com/office/drawing/2014/main" id="{F8DCA458-0EEB-4691-A5CF-B9C14D3F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277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22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printf( "%d is greater than %d\n", num1, num2 );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62" name="Group 74">
              <a:extLst>
                <a:ext uri="{FF2B5EF4-FFF2-40B4-BE49-F238E27FC236}">
                  <a16:creationId xmlns:a16="http://schemas.microsoft.com/office/drawing/2014/main" id="{459617CE-3E57-4E68-90FF-2361AEBE8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431"/>
              <a:ext cx="5181" cy="151"/>
              <a:chOff x="0" y="3431"/>
              <a:chExt cx="5181" cy="151"/>
            </a:xfrm>
          </p:grpSpPr>
          <p:sp>
            <p:nvSpPr>
              <p:cNvPr id="12363" name="Rectangle 75">
                <a:extLst>
                  <a:ext uri="{FF2B5EF4-FFF2-40B4-BE49-F238E27FC236}">
                    <a16:creationId xmlns:a16="http://schemas.microsoft.com/office/drawing/2014/main" id="{71EFCE20-B812-43BB-B471-11EDB78A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31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Rectangle 76">
                <a:extLst>
                  <a:ext uri="{FF2B5EF4-FFF2-40B4-BE49-F238E27FC236}">
                    <a16:creationId xmlns:a16="http://schemas.microsoft.com/office/drawing/2014/main" id="{4E501C92-E61F-41BC-956D-CDE8E8F79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31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23	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65" name="Group 77">
              <a:extLst>
                <a:ext uri="{FF2B5EF4-FFF2-40B4-BE49-F238E27FC236}">
                  <a16:creationId xmlns:a16="http://schemas.microsoft.com/office/drawing/2014/main" id="{B78FE4E6-7643-488B-8B77-A64954023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585"/>
              <a:ext cx="5181" cy="151"/>
              <a:chOff x="0" y="3585"/>
              <a:chExt cx="5181" cy="151"/>
            </a:xfrm>
          </p:grpSpPr>
          <p:sp>
            <p:nvSpPr>
              <p:cNvPr id="12366" name="Rectangle 78">
                <a:extLst>
                  <a:ext uri="{FF2B5EF4-FFF2-40B4-BE49-F238E27FC236}">
                    <a16:creationId xmlns:a16="http://schemas.microsoft.com/office/drawing/2014/main" id="{9FDC3760-381F-4A76-9ECB-16361E4C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585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7" name="Rectangle 79">
                <a:extLst>
                  <a:ext uri="{FF2B5EF4-FFF2-40B4-BE49-F238E27FC236}">
                    <a16:creationId xmlns:a16="http://schemas.microsoft.com/office/drawing/2014/main" id="{95A4DF8C-4FCB-4D7E-830A-03B07CFA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585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24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( num1 &lt;= num2 )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68" name="Group 80">
              <a:extLst>
                <a:ext uri="{FF2B5EF4-FFF2-40B4-BE49-F238E27FC236}">
                  <a16:creationId xmlns:a16="http://schemas.microsoft.com/office/drawing/2014/main" id="{56C42CE7-B9BF-4C9D-A2FB-A2E1517DF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39"/>
              <a:ext cx="5181" cy="151"/>
              <a:chOff x="0" y="3739"/>
              <a:chExt cx="5181" cy="151"/>
            </a:xfrm>
          </p:grpSpPr>
          <p:sp>
            <p:nvSpPr>
              <p:cNvPr id="12369" name="Rectangle 81">
                <a:extLst>
                  <a:ext uri="{FF2B5EF4-FFF2-40B4-BE49-F238E27FC236}">
                    <a16:creationId xmlns:a16="http://schemas.microsoft.com/office/drawing/2014/main" id="{F148F80E-6DA3-426B-A930-BD839F91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39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0" name="Rectangle 82">
                <a:extLst>
                  <a:ext uri="{FF2B5EF4-FFF2-40B4-BE49-F238E27FC236}">
                    <a16:creationId xmlns:a16="http://schemas.microsoft.com/office/drawing/2014/main" id="{5B91BAD9-C124-4AC1-B846-6BB141304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39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25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printf( "%d is less than or equal to %d\n",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71" name="Group 83">
              <a:extLst>
                <a:ext uri="{FF2B5EF4-FFF2-40B4-BE49-F238E27FC236}">
                  <a16:creationId xmlns:a16="http://schemas.microsoft.com/office/drawing/2014/main" id="{346B3777-D065-4C99-AFB3-D6ACF9A3A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894"/>
              <a:ext cx="5181" cy="151"/>
              <a:chOff x="0" y="3894"/>
              <a:chExt cx="5181" cy="151"/>
            </a:xfrm>
          </p:grpSpPr>
          <p:sp>
            <p:nvSpPr>
              <p:cNvPr id="12372" name="Rectangle 84">
                <a:extLst>
                  <a:ext uri="{FF2B5EF4-FFF2-40B4-BE49-F238E27FC236}">
                    <a16:creationId xmlns:a16="http://schemas.microsoft.com/office/drawing/2014/main" id="{0EFE07AC-7D10-4246-A444-4B692FF59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94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3" name="Rectangle 85">
                <a:extLst>
                  <a:ext uri="{FF2B5EF4-FFF2-40B4-BE49-F238E27FC236}">
                    <a16:creationId xmlns:a16="http://schemas.microsoft.com/office/drawing/2014/main" id="{2E4DB49B-F642-45DA-98D2-1A22AA2A4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94"/>
                <a:ext cx="518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4938" algn="r"/>
                    <a:tab pos="287338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26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      num1, num2 );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374" name="Rectangle 86">
            <a:extLst>
              <a:ext uri="{FF2B5EF4-FFF2-40B4-BE49-F238E27FC236}">
                <a16:creationId xmlns:a16="http://schemas.microsoft.com/office/drawing/2014/main" id="{4A133108-A6F5-44A2-B659-CEEA2104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-657225"/>
            <a:ext cx="82438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br>
              <a:rPr lang="en-US" altLang="en-US" sz="4000"/>
            </a:br>
            <a:r>
              <a:rPr lang="en-US" altLang="en-US" sz="4000"/>
              <a:t>VD 1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0" ma:contentTypeDescription="Create a new document." ma:contentTypeScope="" ma:versionID="a5c8d04a787cd1cef320df2116c7937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6564B3-C8A1-4924-A7F2-6D4C284331D0}"/>
</file>

<file path=customXml/itemProps2.xml><?xml version="1.0" encoding="utf-8"?>
<ds:datastoreItem xmlns:ds="http://schemas.openxmlformats.org/officeDocument/2006/customXml" ds:itemID="{A820200D-80F4-4123-98D2-A896474C1D33}"/>
</file>

<file path=customXml/itemProps3.xml><?xml version="1.0" encoding="utf-8"?>
<ds:datastoreItem xmlns:ds="http://schemas.openxmlformats.org/officeDocument/2006/customXml" ds:itemID="{DF2C9634-804E-4144-94CF-520A7439C64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1306</Words>
  <Application>Microsoft Office PowerPoint</Application>
  <PresentationFormat>On-screen Show (4:3)</PresentationFormat>
  <Paragraphs>322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AvantGarde</vt:lpstr>
      <vt:lpstr>Calibri</vt:lpstr>
      <vt:lpstr>Courier New</vt:lpstr>
      <vt:lpstr>Gill Sans MT</vt:lpstr>
      <vt:lpstr>Linh AvantGarde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Biểu thức và toán tử</vt:lpstr>
      <vt:lpstr>Biểu thức và toán tử</vt:lpstr>
      <vt:lpstr>Biểu thức và toán tử</vt:lpstr>
      <vt:lpstr>  Ra quyết định: Toán tử so sánh và toán tử quan hệ </vt:lpstr>
      <vt:lpstr>Ra quyết định: Toán tử so sánh và toán tử quan hệ </vt:lpstr>
      <vt:lpstr>Ra quyết định: Toán tử so sánh và toán tử quan hệ </vt:lpstr>
      <vt:lpstr>PowerPoint Presentation</vt:lpstr>
      <vt:lpstr>PowerPoint Presentation</vt:lpstr>
      <vt:lpstr>Biểu thức và toán tử</vt:lpstr>
      <vt:lpstr>Biểu thức và toán tử</vt:lpstr>
      <vt:lpstr>Biểu thức và toán tử</vt:lpstr>
      <vt:lpstr>Biểu thức và toán tử</vt:lpstr>
      <vt:lpstr>Biểu thức và toán tử</vt:lpstr>
      <vt:lpstr>Biểu thức và toán tử</vt:lpstr>
      <vt:lpstr>Bài tập 5.1</vt:lpstr>
      <vt:lpstr>Lời giải</vt:lpstr>
      <vt:lpstr>Bài tập 5.2</vt:lpstr>
      <vt:lpstr>exercise5_2.c</vt:lpstr>
      <vt:lpstr>Bài tập 5.3</vt:lpstr>
      <vt:lpstr>exercise5_3.c</vt:lpstr>
      <vt:lpstr>Bài tập 5.4</vt:lpstr>
      <vt:lpstr>exercise5_4.c</vt:lpstr>
      <vt:lpstr>exercise5_4.c</vt:lpstr>
      <vt:lpstr>Bài tập 5.5</vt:lpstr>
      <vt:lpstr>Lời giải</vt:lpstr>
      <vt:lpstr>Lời giải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Nguyen Kiem Hieu</cp:lastModifiedBy>
  <cp:revision>25</cp:revision>
  <dcterms:created xsi:type="dcterms:W3CDTF">2020-04-20T02:25:53Z</dcterms:created>
  <dcterms:modified xsi:type="dcterms:W3CDTF">2021-01-10T19:57:22Z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