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2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9E14-3590-4268-AE51-0D5C13232F37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68C8F-8FA6-4DC4-97C6-95D569C7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1A2C845-36D6-4329-9F26-261A9FF3D0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63E5AF-031E-4EAB-9FEF-19D784AEB07C}" type="slidenum">
              <a:rPr lang="fr-FR" altLang="en-US"/>
              <a:pPr/>
              <a:t>2</a:t>
            </a:fld>
            <a:endParaRPr lang="fr-FR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02B72BED-E348-4496-97CB-2368480ADC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DC1ADE0E-66DA-4AB7-95D4-8C4E471F2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95D6ED8-3CC7-40C3-928D-9BBE15B287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3DA7ED-F20E-456C-A57A-E68BF693C621}" type="slidenum">
              <a:rPr lang="fr-FR" altLang="en-US"/>
              <a:pPr/>
              <a:t>11</a:t>
            </a:fld>
            <a:endParaRPr lang="fr-FR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F3EEA85E-1E56-4E7F-8677-D9BB955215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6C4A79D2-5512-4AE8-9736-9F7A8DC48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0431DCE-348C-47E9-AEFD-CFA7869063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1A10D6-9EFE-42AD-B324-6B711657C733}" type="slidenum">
              <a:rPr lang="fr-FR" altLang="en-US"/>
              <a:pPr/>
              <a:t>12</a:t>
            </a:fld>
            <a:endParaRPr lang="fr-FR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8C0DB808-400D-4046-A7CF-1403062830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8FEFB48A-846B-4F41-98CF-F1B2C7A9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D5656EC-8F89-4A75-BE41-452D4A76E3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E13F1F-E87F-4CAC-996B-E220A4133EF9}" type="slidenum">
              <a:rPr lang="fr-FR" altLang="en-US"/>
              <a:pPr/>
              <a:t>13</a:t>
            </a:fld>
            <a:endParaRPr lang="fr-FR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B7C83035-B2E7-453C-9E08-81B679E687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6C552006-431B-4A2F-B857-B9AD9E4C9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60943D2-7D50-4672-B8E5-98891213E7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2C7E4C-286F-400F-B2E2-03EAEA0F2E2B}" type="slidenum">
              <a:rPr lang="fr-FR" altLang="en-US"/>
              <a:pPr/>
              <a:t>14</a:t>
            </a:fld>
            <a:endParaRPr lang="fr-FR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03FDFBB0-6372-4FE9-A49E-5768AA68A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0566C617-58D0-4454-B767-1977AD383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9BCBA32-C3AB-4E66-8DE6-28BC4D35C3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1629AE-76A1-4337-B09C-1B64352932E7}" type="slidenum">
              <a:rPr lang="fr-FR" altLang="en-US"/>
              <a:pPr/>
              <a:t>15</a:t>
            </a:fld>
            <a:endParaRPr lang="fr-FR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D6D203C0-3744-4BC0-AC80-16C41ABF96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423B82BA-18E5-4CC8-B35D-A8207170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4E05F4D-F6A6-48A7-B307-4046E7B182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8252C9-6DAF-4254-BF28-D79FEF903DB1}" type="slidenum">
              <a:rPr lang="fr-FR" altLang="en-US"/>
              <a:pPr/>
              <a:t>16</a:t>
            </a:fld>
            <a:endParaRPr lang="fr-FR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FFF1BDCB-1147-463C-99F2-286562A775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48AB5A02-7D87-4D48-8340-36975982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3031989-9406-4975-A4ED-B8C7952911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F34061-EFAE-47E8-8EED-00B20139E026}" type="slidenum">
              <a:rPr lang="fr-FR" altLang="en-US"/>
              <a:pPr/>
              <a:t>17</a:t>
            </a:fld>
            <a:endParaRPr lang="fr-FR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502EBF5A-1727-41C0-B5D1-BE9AD0368F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6F7C9A2C-F658-4218-9E36-B485869D6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D58B2F2-73FB-4568-BB56-7101BB3CC6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F3D2FD-2E5F-4717-8577-E798D96D79C0}" type="slidenum">
              <a:rPr lang="fr-FR" altLang="en-US"/>
              <a:pPr/>
              <a:t>18</a:t>
            </a:fld>
            <a:endParaRPr lang="fr-FR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840ED4E1-ABD9-41D8-BD0A-138FE33925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9CD7E66C-E301-42FE-9EE9-CA97DAAD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615FB21-B345-401B-A5E5-276070B2D3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00BA1-E7B7-4E48-A3F7-21E18A98CFB4}" type="slidenum">
              <a:rPr lang="fr-FR" altLang="en-US"/>
              <a:pPr/>
              <a:t>19</a:t>
            </a:fld>
            <a:endParaRPr lang="fr-FR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482AD312-7D2C-4FDF-A1E2-C33D63190B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4458819F-3BF0-4A25-890F-CEF7463C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DBBC877-AB5C-467A-9A98-D80C175752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54AB6D-8C55-4FB2-852D-3BA0351DB9A7}" type="slidenum">
              <a:rPr lang="fr-FR" altLang="en-US"/>
              <a:pPr/>
              <a:t>20</a:t>
            </a:fld>
            <a:endParaRPr lang="fr-FR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7B459756-D921-4059-AEDA-B93B409C2F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E2B98734-E87E-4269-81E2-9DAF1EE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44782B8-9931-4E68-B096-3DA42423EA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8EFA21-8A84-4745-A87D-708173B124A8}" type="slidenum">
              <a:rPr lang="fr-FR" altLang="en-US"/>
              <a:pPr/>
              <a:t>3</a:t>
            </a:fld>
            <a:endParaRPr lang="fr-FR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58F29231-B7B3-4FDB-ACC4-09E9A9B017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16CF66C7-20D1-4B6D-96B0-69E95EBC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39DC2AB-705A-4957-90D4-8C9039928C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43CD61-0074-4CE4-84EB-56875BE9FE0B}" type="slidenum">
              <a:rPr lang="fr-FR" altLang="en-US"/>
              <a:pPr/>
              <a:t>21</a:t>
            </a:fld>
            <a:endParaRPr lang="fr-FR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25C2028E-48A7-47FB-935B-28BE61C898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EF1467F8-E9FE-4089-9BC8-793D727C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97FEF83-D0B8-4E74-A672-0057973D39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878433-C165-4F20-8308-590799B55268}" type="slidenum">
              <a:rPr lang="fr-FR" altLang="en-US"/>
              <a:pPr/>
              <a:t>22</a:t>
            </a:fld>
            <a:endParaRPr lang="fr-FR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C57D36B6-7A59-4907-B50B-2B49C11DC9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E5742919-A8C4-473B-9FF7-ED1C8647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6CDAE02-C7A5-4085-B946-A1BC8286B1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B74009-9880-4A86-9DC2-2BFD793C6FD5}" type="slidenum">
              <a:rPr lang="fr-FR" altLang="en-US"/>
              <a:pPr/>
              <a:t>23</a:t>
            </a:fld>
            <a:endParaRPr lang="fr-FR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CB9DC5EA-4509-42F6-92AD-B5FD9AC311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498E5457-7EEF-4AB2-9736-AEA37E5E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865D450-819B-494A-AF59-409FD076B4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BACF2-F977-49F0-A064-5F1918463A0A}" type="slidenum">
              <a:rPr lang="fr-FR" altLang="en-US"/>
              <a:pPr/>
              <a:t>24</a:t>
            </a:fld>
            <a:endParaRPr lang="fr-FR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71900269-34A4-4C52-87E6-C2A26B9279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E55A4553-F5B4-4007-AB3E-1DBD731BD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6FF214B-8783-4DF4-A255-987413A69D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0E0F7-5B8A-426D-98D8-8F9B78AD74D8}" type="slidenum">
              <a:rPr lang="fr-FR" altLang="en-US"/>
              <a:pPr/>
              <a:t>25</a:t>
            </a:fld>
            <a:endParaRPr lang="fr-FR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FE79EC8A-0B8A-4173-AAB7-8D4F511181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EA2B3A89-BF12-4104-A085-6DD382FE4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81E3309-F759-4175-A85D-039264E627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7171E8-A31E-443B-A915-8F820DDE3E87}" type="slidenum">
              <a:rPr lang="fr-FR" altLang="en-US"/>
              <a:pPr/>
              <a:t>26</a:t>
            </a:fld>
            <a:endParaRPr lang="fr-FR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C16F6909-6F13-46D4-93EB-CD6FADAB82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5BC3FF25-48C2-475D-AB2A-5B08058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0A7335-8203-45C2-8EDF-415FAB6E78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BC8A99-CFEB-4E73-9C0F-B743A9D0FE05}" type="slidenum">
              <a:rPr lang="fr-FR" altLang="en-US"/>
              <a:pPr/>
              <a:t>27</a:t>
            </a:fld>
            <a:endParaRPr lang="fr-FR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B4D3477A-64DD-4A43-9943-E6E7B27AC4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1B39C32D-EC54-4D63-B0CB-1DDD0FD8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1D3B1C9-339B-4E80-A8EE-DC9C644218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EA072-7F72-4AB2-8A28-C7BFE2FF2E1E}" type="slidenum">
              <a:rPr lang="fr-FR" altLang="en-US"/>
              <a:pPr/>
              <a:t>28</a:t>
            </a:fld>
            <a:endParaRPr lang="fr-FR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5875328F-CC8A-41EC-A17C-6A6E1BAC2E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9FCBB395-C8E3-445C-8C01-0F847AB41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19D7F07-2B23-407D-B6B9-B6E9A26187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D669C0-E669-4785-8DF3-CD17BF4891FA}" type="slidenum">
              <a:rPr lang="fr-FR" altLang="en-US"/>
              <a:pPr/>
              <a:t>29</a:t>
            </a:fld>
            <a:endParaRPr lang="fr-FR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1CEB47BB-BFEB-4AF1-B98C-B1F3CC521B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F6D12A15-FA2B-4AB3-91A2-A8B5C0DD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E3304F2-03BD-4E96-ACA7-D9732B6FE6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B3EF7F-B49A-4B36-84FD-A64AB72300E6}" type="slidenum">
              <a:rPr lang="fr-FR" altLang="en-US"/>
              <a:pPr/>
              <a:t>4</a:t>
            </a:fld>
            <a:endParaRPr lang="fr-FR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73B42CE2-EF78-4138-B0B7-D9A4BF3A9C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C00DDE04-1D73-41C0-BF93-33840990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D906BA0-A066-4E03-B429-215B5E82D7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37F69F-563B-4CB8-B685-6C90DF36A454}" type="slidenum">
              <a:rPr lang="fr-FR" altLang="en-US"/>
              <a:pPr/>
              <a:t>5</a:t>
            </a:fld>
            <a:endParaRPr lang="fr-FR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13A9B019-447E-4A46-BD3C-A984554107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96DDD9CF-5336-4038-8196-EFDCEBB62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40B3C23-C2F0-43CB-AB73-C1F39B12BA5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D07C18-372A-416C-A3EE-B187A563737A}" type="slidenum">
              <a:rPr lang="fr-FR" altLang="en-US"/>
              <a:pPr/>
              <a:t>6</a:t>
            </a:fld>
            <a:endParaRPr lang="fr-FR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5DD8FFD4-0B0A-4DBB-8275-D31310B884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83C04E7-B137-4726-935F-A8E15404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DC38F75-F5F9-4D85-858C-483594B199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27BCA2-D9B0-436D-ADF7-BC7EEAE138F2}" type="slidenum">
              <a:rPr lang="fr-FR" altLang="en-US"/>
              <a:pPr/>
              <a:t>7</a:t>
            </a:fld>
            <a:endParaRPr lang="fr-FR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8A5247B2-4286-4D3D-A205-7E0DEA5BEE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869375CC-1B3B-4907-9664-9E8E375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1423DFE-95AD-47AA-8E53-F048FE857B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0381A2-81B2-4EEA-8205-FCA9B89B3859}" type="slidenum">
              <a:rPr lang="fr-FR" altLang="en-US"/>
              <a:pPr/>
              <a:t>8</a:t>
            </a:fld>
            <a:endParaRPr lang="fr-FR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684F837C-F3D5-4DEE-AA1A-24017D57CD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A5FEEF1E-F94A-4A39-9907-E3AC7A94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BDD09B5-D8EC-4E29-BDAF-96BC763DF63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D523F-D742-4020-9C79-C66EFC6ECC67}" type="slidenum">
              <a:rPr lang="fr-FR" altLang="en-US"/>
              <a:pPr/>
              <a:t>9</a:t>
            </a:fld>
            <a:endParaRPr lang="fr-FR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0E360E46-872C-48B9-9B6B-09C256D91C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DAA51D2C-A575-4D61-BA19-E6F75050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A0D738B5-8C06-4641-AAD9-C50178873B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2DE00A-ADAA-435F-92CC-C00FF83C906B}" type="slidenum">
              <a:rPr lang="fr-FR" altLang="en-US"/>
              <a:pPr/>
              <a:t>10</a:t>
            </a:fld>
            <a:endParaRPr lang="fr-FR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A1F184F4-76D6-4EF3-B4D2-22269DEDE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3BEDAE97-DAA9-4A00-9FBA-26E483A54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38359"/>
            <a:ext cx="7886700" cy="3410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  <a:latin typeface="Linh AvantGarde" panose="02000603030000020004" pitchFamily="2" charset="0"/>
              </a:rPr>
              <a:t>C PROGRAMMING INTRODUCTION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Linh AvantGarde" panose="02000603030000020004" pitchFamily="2" charset="0"/>
              </a:rPr>
              <a:t>TUẦN 7: VÒNG LẶP</a:t>
            </a:r>
            <a:endParaRPr lang="zh-CN" altLang="en-US" sz="3600" b="1" dirty="0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24E506E-4AAD-4A9F-8987-6281951260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7.2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8D3003-4592-4853-A12F-1DF5EE003F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Viết chương trình in ra tam giác như sau: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800"/>
              <a:t> 	</a:t>
            </a:r>
            <a:r>
              <a:rPr lang="en-US" altLang="en-US" sz="2400"/>
              <a:t>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*********</a:t>
            </a:r>
          </a:p>
          <a:p>
            <a:pPr marL="339725" indent="-33655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	**********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2C6F8159-529C-489A-A601-9CC66BEA13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824E320-9B0E-47CD-A3D7-2736C2D4DF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main()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int i, j;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for(i = 1; i &lt;= 10; i = i + 1)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for(j = 1; j &lt;= i; j = j + 1)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printf("*");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printf("\n");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return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B01D628-3B2A-4BF5-ABA1-7383C33664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7.3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157E60F-0615-4444-BB79-EBCBAB6AC2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số lượng các số lớn hơn 27 trong các số từ 1 đến 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1A23547-8934-4EF6-8D13-37119FEB0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3829699-1280-46C8-A5DF-80C783E99B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main()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i;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count =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for(i = 1; i &lt;= 100; i = i + 1)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if(i &gt; 27)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count = count + 1;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printf("%d numbers were greater than 27\n", count);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return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E12E1AEA-E779-4B51-8254-51B5D44CDA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7.4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4F2F32-82D8-48BB-82A7-D8D05764D8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các số nguyên tố &lt;= 100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Sử dụng thư viện math.h để dùng các hàm toàn học: sqrt,...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963FC43C-5D66-43B4-80FA-9B0A30DEEA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D3B88E3-8E97-4B2B-9343-D62F0195AB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&lt;math.h&gt;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main()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i, j;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printf("%d\n", 2);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for(i = 3; i &lt;= 100; i = i + 1)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for(j = 2; j &lt; i; j = j + 1)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if(i % j == 0)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break;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A818AD54-79C7-4EF6-9C9C-C3478CE36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871E1DB-4EF7-40DA-9AD4-53F5A334AA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if(j &gt; sqrt(i))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{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printf("%d\n", i);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break;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	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return 0;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</a:t>
            </a:r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830F646D-8E83-4238-8254-78D5AA3A45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7.5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02A3707-9E32-43AE-9367-CA88B6633C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Sửa bài tập 7.4 bằng cách bỏ đi các số chẵn để không phải gọi hàm sqrt nhiều lần.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09FF37E-8E8D-4352-AD89-F48003242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937B77B-C6E2-4291-ABC8-C21F12E07F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lnSpcReduction="10000"/>
          </a:bodyPr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#include &lt;math.h&gt;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main()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i, j;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double sqrti;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printf("%d\n", 2);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000"/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for(i = 3; i &lt;= 100; i = i + 2)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sqrti = sqrt(i);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ED6C2382-2587-42AF-899D-BFF6F45A46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365F45-940B-43F3-9CB8-2019E1BDD7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 for(j = 2; j &lt; i; j = j + 1)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{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if(i % j == 0)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	break;			/* not prime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if(j &gt; sqrt(i))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	{			/* prime */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	printf("%d\n", i);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	break;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	}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	}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	}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return 0;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}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18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0CE8A8D3-61A5-4DB6-9FB0-C74C2ED1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3B84E334-E7EF-49FE-8450-1C6A7D48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6699"/>
              </a:buClr>
              <a:buFont typeface="Century" panose="02040604050505020304" pitchFamily="18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ＭＳ 明朝" panose="02020609040205080304" pitchFamily="49" charset="-128"/>
              </a:rPr>
              <a:t>Vòng lặp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Ôn tập</a:t>
            </a:r>
          </a:p>
          <a:p>
            <a:pPr lvl="2"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/>
              <a:t>Cấu trúc lặp</a:t>
            </a:r>
          </a:p>
          <a:p>
            <a:pPr lvl="2" eaLnBrk="1" hangingPunct="1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2400">
                <a:cs typeface="Times New Roman" panose="02020603050405020304" pitchFamily="18" charset="0"/>
              </a:rPr>
              <a:t>Các chú ý</a:t>
            </a:r>
          </a:p>
          <a:p>
            <a:pPr lvl="1" eaLnBrk="1" hangingPunct="1">
              <a:spcBef>
                <a:spcPts val="700"/>
              </a:spcBef>
              <a:buClr>
                <a:srgbClr val="006699"/>
              </a:buClr>
              <a:buFont typeface="Verdana" panose="020B0604030504040204" pitchFamily="34" charset="0"/>
              <a:buChar char="–"/>
            </a:pPr>
            <a:r>
              <a:rPr lang="en-US" altLang="en-US" sz="2800"/>
              <a:t>Thực hành</a:t>
            </a:r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  <a:p>
            <a:pPr marL="741363" lvl="1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C37DD21D-D8AF-4A86-BBBC-59B73EF0D7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7.6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6E1716E-60E0-4B22-A273-D4E8CF9BF1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Gõ thử chương trình và biên dịch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/* Counting down to blast-off */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#include &lt;stdio.h&gt;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400"/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int main(void)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{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int time, start;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printf("Enter starting time (an integer) in seconds&gt; ");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scanf("%d", &amp;start);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printf("\nBegin countdown\n");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for (time = start; time &gt; 0; time = time - 1)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{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	printf("T - %d\n", time);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} 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printf("Blast-off!\n");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	return (0);</a:t>
            </a:r>
          </a:p>
          <a:p>
            <a:pPr marL="339725" indent="-336550">
              <a:lnSpc>
                <a:spcPct val="90000"/>
              </a:lnSpc>
              <a:spcBef>
                <a:spcPts val="3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4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CBCE5869-519E-45DB-A190-CBB42CCEAA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7.7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EF07513-2038-4FCB-B883-BD436807EF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bảng chuyển đổi nhiệt độ Celsius sang Fahrenheit. 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Chú ý điều kiện tiếp tục vòng lặp và sử dụng #define để định nghĩa hằng số </a:t>
            </a:r>
          </a:p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fahrenheit = 1.8 * celsius + 32.0;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B01F3CED-8116-445B-B4B9-8E20F6AD53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C5B0E69-1379-4B3C-A02A-B3AE1FC0D5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#include &lt;stdio.h&gt;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/* Constant macros */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#define CBEGIN 10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#define CLIMIT -5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#define CSTEP 5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int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main(void)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{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/* Variable declarations */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int    celsius;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double fahrenheit;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/* Print the table heading */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printf("  Celsius  Fahrenheit\n");    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</a:t>
            </a:r>
          </a:p>
          <a:p>
            <a:pPr indent="-339725">
              <a:lnSpc>
                <a:spcPct val="9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800" b="1"/>
              <a:t>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56109CA-CED0-4197-BA8A-FB2D3E061F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0EF846B-924F-4BDB-A11D-16C104BEB8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/* Print the table */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for  (celsius = CBEGIN;  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  celsius &gt;= CLIMIT;  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  celsius = celsius - CSTEP) { 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fahrenheit = 1.8 * celsius + 32.0; 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    printf("  %3d    %7.2f\n", celsius, fahrenheit);  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} 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      return (0);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400"/>
              <a:t>} 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0DA54D05-242A-4C2E-BAEF-25833F19B3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7.8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461AE-5CC9-4180-8D27-E217938089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Gõ chương trình và biên dịch để hiểu cơ chế vòng lặp lồng nhau (vòng lặp ở bên trong vòng lặp)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BD33D227-0DAB-47CA-B869-FC245F2224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exercise7_8.c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DA79FED-B87D-4603-9926-89E3416DE8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#include &lt;stdio.h&gt;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int main(void)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{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int i, j;				/* loop control variables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printf("           I    J\n");                 	/* prints column labels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for  (i = 1;  i &lt; 4;  i = i + 1)		/* heading of outer for loop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	  {	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    printf("Outer %6d\n", i);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    for  (j = 0;  j &lt; i;  j = j + 1) 	/* heading of inner loop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		  {									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        printf("  Inner%9d\n", j);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    }					/* end of inner loop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}					/* end of outer loop */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       return (0); 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1600" b="1"/>
              <a:t>}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5AF09E9B-3C74-409A-8C82-A0C0908F62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7.9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B5474CD-3EB1-475C-803D-57F940D25A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sử dụng cấu trúc for để tính n giai thừa</a:t>
            </a:r>
          </a:p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VD: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DF12E5B8-7E42-4008-BBC8-1570F172E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429000"/>
          <a:ext cx="33242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323810" imgH="905001" progId="">
                  <p:embed/>
                </p:oleObj>
              </mc:Choice>
              <mc:Fallback>
                <p:oleObj r:id="rId4" imgW="3323810" imgH="905001" progId="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DF12E5B8-7E42-4008-BBC8-1570F172E6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324225" cy="904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7629DDEE-39D0-48E7-8E47-C35995F26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3296110" imgH="866896" progId="">
                  <p:embed/>
                </p:oleObj>
              </mc:Choice>
              <mc:Fallback>
                <p:oleObj r:id="rId6" imgW="3296110" imgH="866896" progId="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7629DDEE-39D0-48E7-8E47-C35995F26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3295650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723553-7317-429D-ADFB-894DB6E5F8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E99D991-60D1-411B-9BE0-50B2840985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# include &lt;stdio.h&gt;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int main ()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int i, n, f;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printf (" Enter n: ");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scanf ("%d", &amp;n);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f = 1; /* 0!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for (i = 1; i &lt;= n; ++i) {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	f *= i; /* Now , f = i! */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}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printf ("%d! = %d\n", n, f);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	return 0;</a:t>
            </a:r>
          </a:p>
          <a:p>
            <a:pPr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6C0F6AB5-FE03-47EE-9E50-8138654A6D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7.10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25C3003-7B9E-4444-BE29-1506F3A8E6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Trong số học, số hoàn hảo là số nguyên dương có giá trị bằng tổng các ước số nguyên của nó (không kể chính nó). E.g: 6=1+2+3</a:t>
            </a:r>
          </a:p>
          <a:p>
            <a:pPr marL="339725" indent="-339725">
              <a:lnSpc>
                <a:spcPct val="90000"/>
              </a:lnSpc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các số hoàn hảo có giá trị &lt;= N được người dùng nhập vào</a:t>
            </a:r>
          </a:p>
          <a:p>
            <a:pPr marL="341313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E2C394D-3E9D-46C2-B0C2-353C67724A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218C961-97C5-4E2F-B955-0185661B7B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10000"/>
          </a:bodyPr>
          <a:lstStyle/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 n, i, j, tong;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printf("\nEnter N= : ");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t-IT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scanf("%d", &amp;n);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(i=2; i&lt;=n; i++)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tong = 1;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(j=2; j&lt;=i/2; j++)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if (i%j == 0)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tong += j;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if (tong == i)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printf("\n%d", i);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vi-VN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-339725">
              <a:lnSpc>
                <a:spcPct val="90000"/>
              </a:lnSpc>
              <a:spcBef>
                <a:spcPts val="4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vi-VN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9A24B98-0B07-4B5C-898E-BC9216ADFA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>
                <a:solidFill>
                  <a:srgbClr val="006699"/>
                </a:solidFill>
              </a:rPr>
              <a:t>Cấu trúc lặp </a:t>
            </a:r>
            <a:r>
              <a:rPr lang="en-US" altLang="en-US" sz="3600" b="1">
                <a:solidFill>
                  <a:srgbClr val="006699"/>
                </a:solidFill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112CCE5-8AE3-456D-9592-CCAC8483B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Định dạng cấu trúc lặp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</a:p>
          <a:p>
            <a:pPr marL="339725" indent="-336550"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000" b="1"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2000">
                <a:cs typeface="Times New Roman" panose="02020603050405020304" pitchFamily="18" charset="0"/>
              </a:rPr>
              <a:t> điều kiện tiếp tục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cs typeface="Times New Roman" panose="02020603050405020304" pitchFamily="18" charset="0"/>
              </a:rPr>
            </a:br>
            <a:r>
              <a:rPr lang="en-US" altLang="en-US" sz="2000">
                <a:cs typeface="Times New Roman" panose="02020603050405020304" pitchFamily="18" charset="0"/>
              </a:rPr>
              <a:t>   câu lệnh</a:t>
            </a:r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600"/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/>
              <a:t>Ví dụ:</a:t>
            </a:r>
            <a:r>
              <a:rPr lang="en-US" altLang="en-US" sz="1600"/>
              <a:t>  </a:t>
            </a:r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600"/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for( int counter = 1; counter &lt;= 10; counter++ )</a:t>
            </a:r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600" b="1">
                <a:latin typeface="Courier New" panose="02070309020205020404" pitchFamily="49" charset="0"/>
              </a:rPr>
              <a:t>		printf( "%d\n", counter );</a:t>
            </a:r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marL="739775" lvl="1" indent="-282575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/>
              <a:t>In các số nguyên từ 1 đến 10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8952368E-5451-448F-BA60-82FD65F727C3}"/>
              </a:ext>
            </a:extLst>
          </p:cNvPr>
          <p:cNvGrpSpPr>
            <a:grpSpLocks/>
          </p:cNvGrpSpPr>
          <p:nvPr/>
        </p:nvGrpSpPr>
        <p:grpSpPr bwMode="auto">
          <a:xfrm>
            <a:off x="0" y="2330450"/>
            <a:ext cx="5483225" cy="1371600"/>
            <a:chOff x="0" y="1468"/>
            <a:chExt cx="3454" cy="864"/>
          </a:xfrm>
        </p:grpSpPr>
        <p:sp>
          <p:nvSpPr>
            <p:cNvPr id="6148" name="Rectangle 4">
              <a:extLst>
                <a:ext uri="{FF2B5EF4-FFF2-40B4-BE49-F238E27FC236}">
                  <a16:creationId xmlns:a16="http://schemas.microsoft.com/office/drawing/2014/main" id="{E49B0D21-CCF2-459D-9F6B-96DD6D81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5"/>
              <a:ext cx="3454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>
              <a:extLst>
                <a:ext uri="{FF2B5EF4-FFF2-40B4-BE49-F238E27FC236}">
                  <a16:creationId xmlns:a16="http://schemas.microsoft.com/office/drawing/2014/main" id="{D92E2EF9-7B82-492D-BA82-2B05D621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68"/>
              <a:ext cx="3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buClr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50" name="Rectangle 6">
            <a:extLst>
              <a:ext uri="{FF2B5EF4-FFF2-40B4-BE49-F238E27FC236}">
                <a16:creationId xmlns:a16="http://schemas.microsoft.com/office/drawing/2014/main" id="{DE8602FC-0B62-4CF7-9210-AB1DB6C9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5225"/>
            <a:ext cx="91440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br>
              <a:rPr lang="en-US" altLang="en-US" sz="2400">
                <a:latin typeface="Times New Roman" panose="02020603050405020304" pitchFamily="18" charset="0"/>
              </a:rPr>
            </a:b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1" name="Group 7">
            <a:extLst>
              <a:ext uri="{FF2B5EF4-FFF2-40B4-BE49-F238E27FC236}">
                <a16:creationId xmlns:a16="http://schemas.microsoft.com/office/drawing/2014/main" id="{83E6DB43-2A12-49CF-A69F-F7BBC7AD7D7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429000"/>
            <a:ext cx="1749425" cy="823913"/>
            <a:chOff x="4320" y="2160"/>
            <a:chExt cx="1102" cy="519"/>
          </a:xfrm>
        </p:grpSpPr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33F7035C-ACF7-4AC8-98A2-FA84FD126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161"/>
              <a:ext cx="669" cy="518"/>
            </a:xfrm>
            <a:prstGeom prst="rect">
              <a:avLst/>
            </a:prstGeom>
            <a:solidFill>
              <a:srgbClr val="99CCFF"/>
            </a:solidFill>
            <a:ln w="9360" cap="sq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6699"/>
                  </a:solidFill>
                  <a:latin typeface="Verdan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 có dấu ; ở cuối</a:t>
              </a:r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164A2C3D-6312-4732-AE85-CF49D3F98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9" y="2159"/>
              <a:ext cx="433" cy="289"/>
            </a:xfrm>
            <a:prstGeom prst="line">
              <a:avLst/>
            </a:prstGeom>
            <a:noFill/>
            <a:ln w="9360" cap="sq">
              <a:solidFill>
                <a:srgbClr val="0066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A8CB56BF-9A2A-48A4-9F05-4DFABFD824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7010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>
                <a:solidFill>
                  <a:srgbClr val="006699"/>
                </a:solidFill>
              </a:rPr>
              <a:t>Cấu trúc lặp </a:t>
            </a:r>
            <a:r>
              <a:rPr lang="en-US" altLang="en-US" sz="3600" b="1">
                <a:solidFill>
                  <a:srgbClr val="006699"/>
                </a:solidFill>
                <a:latin typeface="Courier New" panose="02070309020205020404" pitchFamily="49" charset="0"/>
              </a:rPr>
              <a:t>for (II)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9797329-A8A9-48CE-B37E-D77E7325CF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Vòng lặp For</a:t>
            </a:r>
            <a:r>
              <a:rPr lang="en-US" altLang="en-US" sz="2400"/>
              <a:t> có thể viết thành vòng lặp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/>
              <a:t>:</a:t>
            </a:r>
          </a:p>
          <a:p>
            <a:pPr marL="339725" indent="-336550">
              <a:spcBef>
                <a:spcPts val="4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1600" i="1">
                <a:solidFill>
                  <a:srgbClr val="000000"/>
                </a:solidFill>
                <a:cs typeface="Times New Roman" panose="02020603050405020304" pitchFamily="18" charset="0"/>
              </a:rPr>
              <a:t>khởi tạo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marL="339725" indent="-336550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</a:t>
            </a: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while (điều kiện tiếp tục){</a:t>
            </a:r>
            <a:b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	   câu lệnh</a:t>
            </a:r>
            <a:b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>
                <a:cs typeface="Times New Roman" panose="02020603050405020304" pitchFamily="18" charset="0"/>
              </a:rPr>
              <a:t>  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</a:t>
            </a:r>
            <a:r>
              <a:rPr lang="en-US" altLang="en-US" sz="1600">
                <a:cs typeface="Times New Roman" panose="02020603050405020304" pitchFamily="18" charset="0"/>
              </a:rPr>
              <a:t>;</a:t>
            </a:r>
            <a:br>
              <a:rPr lang="en-US" altLang="en-US" sz="1600"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</a:p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Khởi tạo và cập nhật</a:t>
            </a:r>
          </a:p>
          <a:p>
            <a:pPr marL="739775" lvl="1" indent="-282575">
              <a:spcBef>
                <a:spcPts val="5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/>
              <a:t>Các câu lệnh khởi tạo cách nhau bởi dấu ,</a:t>
            </a:r>
          </a:p>
          <a:p>
            <a:pPr marL="739775" lvl="1" indent="-279400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marL="739775" lvl="1" indent="-279400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for (int i = 0, j = 0;  j + i &lt;= 10; j++, i++)</a:t>
            </a:r>
          </a:p>
          <a:p>
            <a:pPr marL="739775" lvl="1" indent="-279400">
              <a:spcBef>
                <a:spcPts val="45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1800" b="1">
                <a:latin typeface="Courier New" panose="02070309020205020404" pitchFamily="49" charset="0"/>
              </a:rPr>
              <a:t>	printf( "%d\n", j + i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3F920057-6315-4A58-89BC-C107E3908C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>
                <a:solidFill>
                  <a:srgbClr val="006699"/>
                </a:solidFill>
                <a:cs typeface="Times New Roman" panose="02020603050405020304" pitchFamily="18" charset="0"/>
              </a:rPr>
              <a:t>Cấu trúc For: Các chú ý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78A1C83-1828-4C86-82B3-5FD209A090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Biểu thức số học: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khởi tạo, điều kiện tiếp tục và cập nhật có thể chứa các biểu thức số học.  If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en-US" sz="24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10</a:t>
            </a:r>
            <a:r>
              <a:rPr lang="en-US" altLang="en-US" sz="2400"/>
              <a:t> </a:t>
            </a:r>
          </a:p>
          <a:p>
            <a:pPr marL="739775" lvl="1" indent="-279400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for ( j = x; j &lt;= 4 * x * y; j += y / x )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</a:p>
          <a:p>
            <a:pPr marL="739775" lvl="1" indent="-27940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/>
              <a:t>	tương đương với</a:t>
            </a:r>
          </a:p>
          <a:p>
            <a:pPr marL="739775" lvl="1" indent="-279400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for ( j = 2; j &lt;= 80; j += 5 )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"cập nhật" có thể theo chiều âm (giảm)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Nếu điều kiện tiếp tục có giá trị khởi tạo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Thân của cấu trúc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sẽ không được thực hiện</a:t>
            </a:r>
          </a:p>
          <a:p>
            <a:pPr marL="739775" lvl="1" indent="-282575">
              <a:lnSpc>
                <a:spcPct val="90000"/>
              </a:lnSpc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Các câu lệnh sau cấu trúc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được thực hiện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2AA30838-50FD-4B8F-9287-4F9AC4621F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167687" cy="13144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>
                <a:solidFill>
                  <a:srgbClr val="006699"/>
                </a:solidFill>
                <a:cs typeface="Times New Roman" panose="02020603050405020304" pitchFamily="18" charset="0"/>
              </a:rPr>
              <a:t>Cấu trúc For: Các chú ý (II)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BCC9AE3-AF6C-4A26-B2C6-425C356AF9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3700"/>
            <a:ext cx="8229600" cy="4392613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Biến điều khiển</a:t>
            </a:r>
          </a:p>
          <a:p>
            <a:pPr marL="739775" lvl="1" indent="-282575">
              <a:spcBef>
                <a:spcPts val="600"/>
              </a:spcBef>
              <a:buClr>
                <a:srgbClr val="006699"/>
              </a:buClr>
              <a:buFont typeface="Verdana" panose="020B0604030504040204" pitchFamily="34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/>
              <a:t>Thường được in hoặc sử dụng bên trong thân vòng </a:t>
            </a:r>
            <a:r>
              <a:rPr lang="en-US" altLang="en-US" sz="2400" b="1">
                <a:latin typeface="Courier New" panose="02070309020205020404" pitchFamily="49" charset="0"/>
              </a:rPr>
              <a:t>for nhưng không bắt buộc</a:t>
            </a:r>
          </a:p>
          <a:p>
            <a:pPr marL="339725" indent="-339725">
              <a:spcBef>
                <a:spcPts val="600"/>
              </a:spcBef>
              <a:buClr>
                <a:srgbClr val="006699"/>
              </a:buClr>
              <a:buFont typeface="Courier New" panose="02070309020205020404" pitchFamily="49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có lược đồ tương tự </a:t>
            </a: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C8A8B9C-1145-4BFE-A690-D7A6CFD34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Ví dụ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DA8C158-5972-4E81-B72F-91DD628A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7739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 marL="741363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800"/>
              </a:spcBef>
              <a:buClr>
                <a:srgbClr val="006699"/>
              </a:buClr>
              <a:buFont typeface="Verdana" panose="020B0604030504040204" pitchFamily="34" charset="0"/>
              <a:buChar char="•"/>
            </a:pPr>
            <a:r>
              <a:rPr lang="en-US" altLang="en-US" sz="3200">
                <a:cs typeface="Angsana New" panose="02020603050405020304" pitchFamily="18" charset="-34"/>
              </a:rPr>
              <a:t>Ví dụ </a:t>
            </a:r>
            <a:r>
              <a:rPr lang="en-US" altLang="en-US" sz="3200">
                <a:solidFill>
                  <a:srgbClr val="FF0000"/>
                </a:solidFill>
              </a:rPr>
              <a:t>For</a:t>
            </a:r>
          </a:p>
          <a:p>
            <a:pPr lvl="1">
              <a:spcBef>
                <a:spcPts val="800"/>
              </a:spcBef>
              <a:buClrTx/>
              <a:buFontTx/>
              <a:buNone/>
            </a:pP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40181F1-5E32-4D10-AA3E-47FD91A3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993063" cy="14112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(i=1;i&lt;=100;i++) {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x += i;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((x % i) == 0) { i--;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8ACFEF2C-4A57-43BA-9B55-851B919A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7993063" cy="736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(i=0, j=strlen(s)-1; i&lt;j; i++,j--)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{ c = s[i], s[i] = s[j], s[j] = c; }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07BD1FDA-8146-49A8-A66F-E327DF6D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2963"/>
            <a:ext cx="7993063" cy="16859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6699"/>
                </a:solidFill>
                <a:latin typeface="Verdan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 c;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>
                <a:latin typeface="Courier New" panose="02070309020205020404" pitchFamily="49" charset="0"/>
              </a:rPr>
              <a:t> count;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(count=0; (c=getchar() != ‘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2000" b="1">
                <a:latin typeface="Courier New" panose="02070309020205020404" pitchFamily="49" charset="0"/>
              </a:rPr>
              <a:t>’); count++)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{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printf(“</a:t>
            </a:r>
            <a:r>
              <a:rPr lang="en-US" altLang="en-US" sz="2000" b="1">
                <a:solidFill>
                  <a:srgbClr val="FF00FF"/>
                </a:solidFill>
                <a:latin typeface="Courier New" panose="02070309020205020404" pitchFamily="49" charset="0"/>
              </a:rPr>
              <a:t>Number of characters is %d\n</a:t>
            </a:r>
            <a:r>
              <a:rPr lang="en-US" altLang="en-US" sz="2000" b="1">
                <a:latin typeface="Courier New" panose="02070309020205020404" pitchFamily="49" charset="0"/>
              </a:rPr>
              <a:t>”, 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98D5C76-328C-4B01-B6D3-4BBA5885F6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Bài tập 7.1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1150A77-AAE4-4E26-940D-F9D8DEC972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/>
          <a:lstStyle/>
          <a:p>
            <a:pPr marL="339725" indent="-339725">
              <a:buClr>
                <a:srgbClr val="006699"/>
              </a:buClr>
              <a:buFont typeface="Verdana" panose="020B0604030504040204" pitchFamily="34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Viết chương trình in ra mười số nguyên và bình phương của chúng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  1	1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	2	4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	3	9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	...</a:t>
            </a:r>
          </a:p>
          <a:p>
            <a:pPr lvl="1" indent="-282575"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en-US"/>
              <a:t>	10	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24CF023A-CFB4-474F-95B9-C7EB94DD0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103188"/>
            <a:ext cx="8243887" cy="1314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Lời giải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24FBAB8-40B4-4BB8-8BA1-245F223BD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56113"/>
          </a:xfrm>
          <a:ln/>
        </p:spPr>
        <p:txBody>
          <a:bodyPr>
            <a:normAutofit fontScale="92500" lnSpcReduction="20000"/>
          </a:bodyPr>
          <a:lstStyle/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#include &lt;stdio.h&gt;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/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int main()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{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	int i;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/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	for(i = 1; i &lt;= 10; i = i + 1)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		printf("%d  %d\n", i, i * i);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/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	return 0;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en-US" sz="2800"/>
              <a:t>}</a:t>
            </a:r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/>
          </a:p>
          <a:p>
            <a:pPr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6F2BB13DADB345882905426723F21F" ma:contentTypeVersion="0" ma:contentTypeDescription="Create a new document." ma:contentTypeScope="" ma:versionID="a5c8d04a787cd1cef320df2116c7937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436C2A-C87E-48B7-829C-A4D71CEC1563}"/>
</file>

<file path=customXml/itemProps2.xml><?xml version="1.0" encoding="utf-8"?>
<ds:datastoreItem xmlns:ds="http://schemas.openxmlformats.org/officeDocument/2006/customXml" ds:itemID="{2052EB39-F7D3-4236-9505-B9B738216146}"/>
</file>

<file path=customXml/itemProps3.xml><?xml version="1.0" encoding="utf-8"?>
<ds:datastoreItem xmlns:ds="http://schemas.openxmlformats.org/officeDocument/2006/customXml" ds:itemID="{807144F3-190F-4E02-B348-DA3955F4988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931</Words>
  <Application>Microsoft Office PowerPoint</Application>
  <PresentationFormat>On-screen Show (4:3)</PresentationFormat>
  <Paragraphs>326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</vt:lpstr>
      <vt:lpstr>Courier New</vt:lpstr>
      <vt:lpstr>Linh AvantGarde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Cấu trúc lặp for</vt:lpstr>
      <vt:lpstr>Cấu trúc lặp for (II)</vt:lpstr>
      <vt:lpstr>Cấu trúc For: Các chú ý</vt:lpstr>
      <vt:lpstr>Cấu trúc For: Các chú ý (II)</vt:lpstr>
      <vt:lpstr>Ví dụ</vt:lpstr>
      <vt:lpstr>Bài tập 7.1</vt:lpstr>
      <vt:lpstr>Lời giải</vt:lpstr>
      <vt:lpstr>Bài tập 7.2</vt:lpstr>
      <vt:lpstr>Lời giải</vt:lpstr>
      <vt:lpstr>Bài tập 7.3</vt:lpstr>
      <vt:lpstr>Lời giải</vt:lpstr>
      <vt:lpstr>Bài tập 7.4</vt:lpstr>
      <vt:lpstr>Lời giải</vt:lpstr>
      <vt:lpstr>Lời giải</vt:lpstr>
      <vt:lpstr>Bài tập 7.5</vt:lpstr>
      <vt:lpstr>Lời giải</vt:lpstr>
      <vt:lpstr>Lời giải</vt:lpstr>
      <vt:lpstr>Bài tập 7.6</vt:lpstr>
      <vt:lpstr>Bài tập 7.7</vt:lpstr>
      <vt:lpstr>Lời giải</vt:lpstr>
      <vt:lpstr>Lời giải</vt:lpstr>
      <vt:lpstr>Bài tập 7.8</vt:lpstr>
      <vt:lpstr>exercise7_8.c</vt:lpstr>
      <vt:lpstr>Bài tập 7.9</vt:lpstr>
      <vt:lpstr>Lời giải</vt:lpstr>
      <vt:lpstr>Bài tập 7.10</vt:lpstr>
      <vt:lpstr>Lời giải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Nguyen Kiem Hieu</cp:lastModifiedBy>
  <cp:revision>24</cp:revision>
  <dcterms:created xsi:type="dcterms:W3CDTF">2020-04-20T02:25:53Z</dcterms:created>
  <dcterms:modified xsi:type="dcterms:W3CDTF">2021-01-10T19:59:53Z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0x010100CD6F2BB13DADB345882905426723F21F</vt:lpwstr>
  </property>
</Properties>
</file>