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62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C56D-F37B-8A93-8258-4BF24177998C}" v="17" dt="2020-04-21T01:07:19.938"/>
    <p1510:client id="{911AC38F-A83B-4353-B036-3C5696465EEF}" v="1" dt="2020-12-02T05:18:45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368D-2050-4582-B900-D29DE100033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D6D02-2702-4A16-9F7C-B7EBE5F3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8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B2F00CEB-BF84-489F-BB9F-A97D5C98AA2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12F017-DA16-46ED-9E4C-B17C3DA56EE2}" type="slidenum">
              <a:rPr lang="fr-FR" altLang="en-US"/>
              <a:pPr/>
              <a:t>2</a:t>
            </a:fld>
            <a:endParaRPr lang="fr-FR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DEF57260-7A46-4529-816B-C24F7948AAA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B95EAA89-23CE-46A5-A227-FD88B7D2E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2385CEFB-8BE0-4BFE-942A-671ECD78D7D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237974-039A-44B9-BE30-62C232D2408B}" type="slidenum">
              <a:rPr lang="fr-FR" altLang="en-US"/>
              <a:pPr/>
              <a:t>11</a:t>
            </a:fld>
            <a:endParaRPr lang="fr-FR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D383EACE-A56C-4422-BBAF-CA2E2566AC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9DA9E715-0FBC-45B8-8A0D-972A4E13A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488A2486-4CFE-4439-B702-657062EE31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B8DB9E-7331-4732-88F7-D284AF18139C}" type="slidenum">
              <a:rPr lang="fr-FR" altLang="en-US"/>
              <a:pPr/>
              <a:t>12</a:t>
            </a:fld>
            <a:endParaRPr lang="fr-FR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329F1335-B602-4275-8969-3502D6E0C5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7BE65BAD-A43A-441E-A6B9-F9F1AE570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1EEF8973-B2CC-4811-A0F0-33F63241C4B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1450D4-84BE-4936-8310-82B7AF7DDA01}" type="slidenum">
              <a:rPr lang="fr-FR" altLang="en-US"/>
              <a:pPr/>
              <a:t>13</a:t>
            </a:fld>
            <a:endParaRPr lang="fr-FR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DBE8195F-3029-4ABE-A878-0BF86001423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29923535-9148-45F4-BF89-9DE275613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6F622F3F-3DE8-4F38-AAFC-68E12F91184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6AC552-AB4F-4AAF-9C7A-39D8BE10E5AA}" type="slidenum">
              <a:rPr lang="fr-FR" altLang="en-US"/>
              <a:pPr/>
              <a:t>14</a:t>
            </a:fld>
            <a:endParaRPr lang="fr-FR" altLang="en-US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A2000821-2ED0-4FD0-B9C9-AA77F57E5F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902C2BE8-2CC7-41FE-9F23-B26184DCB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F7790963-E1AE-4FEC-8942-3ECEFD57B8C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8B9821-FF46-4E34-AD66-E37C4C8EC568}" type="slidenum">
              <a:rPr lang="fr-FR" altLang="en-US"/>
              <a:pPr/>
              <a:t>15</a:t>
            </a:fld>
            <a:endParaRPr lang="fr-FR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2BBBD1D2-BBF2-4CDA-BD16-8EF2E6A1BD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AEF22AD3-D475-4DB7-A047-591EE2EF5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7E4ED9EF-87AA-481C-8BD5-E222FE2925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E05201-F2D2-4E4E-94BF-9B88D69ACDD8}" type="slidenum">
              <a:rPr lang="fr-FR" altLang="en-US"/>
              <a:pPr/>
              <a:t>16</a:t>
            </a:fld>
            <a:endParaRPr lang="fr-FR" altLang="en-US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9B089E58-98AD-4E0D-8BCC-0DBA91C591D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C1462E98-AC63-47AB-BC60-ABD4F3958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B2E9A35B-0B9A-42CA-8EF2-2A5A7A94A9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2D5B45-BC90-4FE3-AF4E-859402A79836}" type="slidenum">
              <a:rPr lang="fr-FR" altLang="en-US"/>
              <a:pPr/>
              <a:t>17</a:t>
            </a:fld>
            <a:endParaRPr lang="fr-FR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D121E2C1-74EE-48F4-915E-29EC51EE3A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7DC9D2AF-C13F-42D1-A2D4-D1F40F497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674D96F7-39F2-4451-A33A-76DCAF9A7A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389B5F-9AE7-4B29-A950-535D82E3D79B}" type="slidenum">
              <a:rPr lang="fr-FR" altLang="en-US"/>
              <a:pPr/>
              <a:t>18</a:t>
            </a:fld>
            <a:endParaRPr lang="fr-FR" altLang="en-U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FE0955EE-B51D-4103-9014-2E29090980A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5BA039AC-DCE0-4198-AA5E-877FBF0C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987F887B-0EE6-4B05-9695-F3629DB1975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CED007-04A4-4D5A-827B-16E7DAB61099}" type="slidenum">
              <a:rPr lang="fr-FR" altLang="en-US"/>
              <a:pPr/>
              <a:t>19</a:t>
            </a:fld>
            <a:endParaRPr lang="fr-FR" altLang="en-US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D1F80C70-D13C-4F68-9356-0849379384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9E0EBC63-5A6B-4CFA-B993-C77FCFF4F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7A7594AD-B185-4C32-9753-DBD884BD1F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744DD5-7683-4D61-9AC0-6DCA65AE8141}" type="slidenum">
              <a:rPr lang="fr-FR" altLang="en-US"/>
              <a:pPr/>
              <a:t>20</a:t>
            </a:fld>
            <a:endParaRPr lang="fr-FR" altLang="en-US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4070D8E4-214C-42BE-94E5-A78DEA0A748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14CCB813-8404-4700-8348-DB5BE5AC7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25DEA012-8574-4AFB-B265-2B8E1AB4D4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27B9A5-CAB7-4A28-986B-2B40FA49EE40}" type="slidenum">
              <a:rPr lang="fr-FR" altLang="en-US"/>
              <a:pPr/>
              <a:t>3</a:t>
            </a:fld>
            <a:endParaRPr lang="fr-FR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F3F99F5C-DA4A-4845-B564-F1C981C81CC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1AF290C8-91E1-435A-867B-E20AD279E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1206E45A-3988-46E1-8B47-394F35397FB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AE7C12-A18A-4D63-9775-BF0DE26AF099}" type="slidenum">
              <a:rPr lang="fr-FR" altLang="en-US"/>
              <a:pPr/>
              <a:t>21</a:t>
            </a:fld>
            <a:endParaRPr lang="fr-FR" altLang="en-US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A938D39E-5DE1-451F-B28C-99EB79637EA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765831BC-9771-4CB9-B685-ABBE3FDB6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115D1F32-EE9F-47B2-BAF8-895F97EA12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419FCD-5AAF-4994-BAF1-F5C1BBA90DD9}" type="slidenum">
              <a:rPr lang="fr-FR" altLang="en-US"/>
              <a:pPr/>
              <a:t>22</a:t>
            </a:fld>
            <a:endParaRPr lang="fr-FR" altLang="en-US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3F25F8CC-2515-45B1-8CEC-87C6495D30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BC8A3961-CF05-4B60-9CD7-A088EFB22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ECD4868-6C17-40FC-95CD-10F0061796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98A757-14B0-42AA-BE0C-036B17DDDEA1}" type="slidenum">
              <a:rPr lang="fr-FR" altLang="en-US"/>
              <a:pPr/>
              <a:t>23</a:t>
            </a:fld>
            <a:endParaRPr lang="fr-FR" altLang="en-US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84BF8183-DBD5-42BB-8186-43ED4ECC42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543996EC-9198-4425-B334-7A35F5CBB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C721761A-8D72-4901-BAF6-B635292A93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F13455-E94D-486E-980B-C684D916AB46}" type="slidenum">
              <a:rPr lang="fr-FR" altLang="en-US"/>
              <a:pPr/>
              <a:t>24</a:t>
            </a:fld>
            <a:endParaRPr lang="fr-FR" altLang="en-US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3BAA65E8-0611-41B5-8B92-0320ED81E1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71F4DA4C-3D41-48FD-A3F4-2E17FC2A1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2BE17A5-5161-438B-9F95-A0FA9D074D9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319050-0E15-4B1D-80C3-581286C0C745}" type="slidenum">
              <a:rPr lang="fr-FR" altLang="en-US"/>
              <a:pPr/>
              <a:t>25</a:t>
            </a:fld>
            <a:endParaRPr lang="fr-FR" altLang="en-US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01F7661B-721A-4AF3-BB79-863BD72253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5B2C9D29-D8D0-469D-84CD-C14CE9A56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4F7E48E5-6D95-4B07-9EBF-3E48FD66B97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87D0B3-7163-413F-B2B8-7A5252965CC4}" type="slidenum">
              <a:rPr lang="fr-FR" altLang="en-US"/>
              <a:pPr/>
              <a:t>26</a:t>
            </a:fld>
            <a:endParaRPr lang="fr-FR" altLang="en-US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DA0E323F-148F-4CD3-8BB7-361BEBC05DE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26B70756-B1D0-4A84-A972-2346430C6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C28516A-DFA2-4F48-A97A-891F810A6E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46A318-0AC2-4ED4-B583-5D4B99E844F1}" type="slidenum">
              <a:rPr lang="fr-FR" altLang="en-US"/>
              <a:pPr/>
              <a:t>27</a:t>
            </a:fld>
            <a:endParaRPr lang="fr-FR" altLang="en-US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CC9CE573-F4D9-41AE-9333-F72510C6624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ED732625-3A03-48AB-B04D-0F941E866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EEACE82-91AE-4B2F-9E90-9502CBC82C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0E47D1-C788-4590-838D-C28C062BAC5D}" type="slidenum">
              <a:rPr lang="fr-FR" altLang="en-US"/>
              <a:pPr/>
              <a:t>28</a:t>
            </a:fld>
            <a:endParaRPr lang="fr-FR" altLang="en-US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B43BD45D-A0C8-4DBC-8DD7-D2929411B0B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B0901743-8E64-4487-9164-30F6510C2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EDA7851A-DAD8-4C1D-B3ED-3667493924A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9E337C-F9D3-4A28-ACE0-F991D974BB16}" type="slidenum">
              <a:rPr lang="fr-FR" altLang="en-US"/>
              <a:pPr/>
              <a:t>29</a:t>
            </a:fld>
            <a:endParaRPr lang="fr-FR" altLang="en-US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B8CE85F9-8E9C-4461-8686-48FA11369DB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4E756B02-6C21-4589-961C-B3E8C9E66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245E25A1-4C61-4DFA-A47F-E39E9227A02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8C19DE-FECB-4F75-A0E3-2F9C80496268}" type="slidenum">
              <a:rPr lang="fr-FR" altLang="en-US"/>
              <a:pPr/>
              <a:t>4</a:t>
            </a:fld>
            <a:endParaRPr lang="fr-FR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F5153DB7-8CDC-4159-9A34-6478FA3796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3DF730FE-AD50-4D08-80CB-113EC681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8F74C3E-624F-4CC5-87FA-4FBDC1887F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A2E190-25EC-4D19-9132-53479A366A79}" type="slidenum">
              <a:rPr lang="fr-FR" altLang="en-US"/>
              <a:pPr/>
              <a:t>5</a:t>
            </a:fld>
            <a:endParaRPr lang="fr-FR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61A9E862-BE11-4E86-BF68-791A95B9B6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4A4CC624-1532-4C1F-AA96-C40A693EB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BA39A5A6-3120-4426-A93F-425C6AAFA8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990786-5512-4789-96D2-94FBF94213CA}" type="slidenum">
              <a:rPr lang="fr-FR" altLang="en-US"/>
              <a:pPr/>
              <a:t>6</a:t>
            </a:fld>
            <a:endParaRPr lang="fr-FR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591BABC1-B86B-4782-8ADE-CAAB3333AA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44770DF8-B5E6-4485-AF28-27F76EFA3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66F6FD36-A0EE-4C97-A6C1-541FA4F8BA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E733CC-2F8B-4AD0-BC5A-9AECAA97DE50}" type="slidenum">
              <a:rPr lang="fr-FR" altLang="en-US"/>
              <a:pPr/>
              <a:t>7</a:t>
            </a:fld>
            <a:endParaRPr lang="fr-FR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C825A226-D18F-46C5-B744-51C722C1484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4A06298F-0851-4F14-B441-D40DE707E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3B058A07-21AB-49EA-8F49-CF119D3BCD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F965B5-F134-45BF-8A83-0F3AC6D1DD8C}" type="slidenum">
              <a:rPr lang="fr-FR" altLang="en-US"/>
              <a:pPr/>
              <a:t>8</a:t>
            </a:fld>
            <a:endParaRPr lang="fr-FR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2BFC3EC2-AD78-45AE-9D17-6D00012658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DA0ADE00-C4E0-4CC7-9DF4-1EEB6350C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C581A38E-65CE-4A55-9B1F-7E1FE0712A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0AA59E-8FF3-49ED-8DB5-F4CF8FAC0146}" type="slidenum">
              <a:rPr lang="fr-FR" altLang="en-US"/>
              <a:pPr/>
              <a:t>9</a:t>
            </a:fld>
            <a:endParaRPr lang="fr-FR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E3AFA215-0984-4ECE-93AB-B5AC761749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DB426BA7-A927-43AF-9BFD-DD50E664B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C005C7DA-4422-43EA-BCC4-721EE7E41CD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7399E2-3865-4359-BB33-77F15EF8D288}" type="slidenum">
              <a:rPr lang="fr-FR" altLang="en-US"/>
              <a:pPr/>
              <a:t>10</a:t>
            </a:fld>
            <a:endParaRPr lang="fr-FR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F8C40474-337A-44D3-9087-966F3783FF6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507751B8-A993-458E-BFA2-94C2D1644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2021/1/11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9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4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8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9FE6C9D9-BBD6-4D47-BAD9-8F0E18C0FE3C}" type="datetimeFigureOut">
              <a:rPr lang="zh-CN" altLang="en-US" smtClean="0"/>
              <a:pPr/>
              <a:t>2021/1/11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2021/1/11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72" r:id="rId8"/>
    <p:sldLayoutId id="2147483667" r:id="rId9"/>
    <p:sldLayoutId id="2147483675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8359"/>
            <a:ext cx="7886700" cy="3410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Linh AvantGarde" panose="02000603030000020004" pitchFamily="2" charset="0"/>
              </a:rPr>
              <a:t>C PROGRAMMING INTRODUCTION</a:t>
            </a:r>
          </a:p>
          <a:p>
            <a:pPr marL="0" indent="0" algn="ctr"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Linh AvantGarde" panose="02000603030000020004" pitchFamily="2" charset="0"/>
              </a:rPr>
              <a:t>TUẦN 8: VÒNG LẶP</a:t>
            </a:r>
            <a:endParaRPr lang="zh-CN" altLang="en-US" sz="3600" b="1" dirty="0">
              <a:solidFill>
                <a:schemeClr val="bg1"/>
              </a:solidFill>
              <a:latin typeface="Linh AvantGarde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F98BC930-7950-4262-A731-3B00C53713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Continue và Break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4F079A56-87DF-4BB5-8048-BA1E60114D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1600200"/>
            <a:ext cx="8231187" cy="647700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cs typeface="Angsana New" panose="02020603050405020304" pitchFamily="18" charset="-34"/>
              </a:rPr>
              <a:t>VD </a:t>
            </a:r>
            <a:r>
              <a:rPr lang="en-US" altLang="en-US">
                <a:solidFill>
                  <a:srgbClr val="FF0000"/>
                </a:solidFill>
              </a:rPr>
              <a:t>Break và Continue </a:t>
            </a:r>
          </a:p>
          <a:p>
            <a:pPr marL="741363" lvl="1" indent="-28257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7FEAEB11-9852-4F53-9490-DF21D8D74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708275"/>
            <a:ext cx="6985000" cy="31003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>
                <a:latin typeface="Courier New" panose="02070309020205020404" pitchFamily="49" charset="0"/>
              </a:rPr>
              <a:t> c;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while ((c = getchar()) != -1) 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if (C == ‘</a:t>
            </a:r>
            <a:r>
              <a:rPr lang="en-US" altLang="en-US" sz="2000" b="1">
                <a:solidFill>
                  <a:srgbClr val="FF00FF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2000" b="1">
                <a:latin typeface="Courier New" panose="02070309020205020404" pitchFamily="49" charset="0"/>
              </a:rPr>
              <a:t>’)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break;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else if (c &gt;= ‘</a:t>
            </a:r>
            <a:r>
              <a:rPr lang="en-US" altLang="en-US" sz="2000" b="1">
                <a:solidFill>
                  <a:srgbClr val="FF00FF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000" b="1">
                <a:latin typeface="Courier New" panose="02070309020205020404" pitchFamily="49" charset="0"/>
              </a:rPr>
              <a:t>’ &amp;&amp; c &lt;= ‘</a:t>
            </a:r>
            <a:r>
              <a:rPr lang="en-US" altLang="en-US" sz="2000" b="1">
                <a:solidFill>
                  <a:srgbClr val="FF00FF"/>
                </a:solidFill>
                <a:latin typeface="Courier New" panose="02070309020205020404" pitchFamily="49" charset="0"/>
              </a:rPr>
              <a:t>9</a:t>
            </a:r>
            <a:r>
              <a:rPr lang="en-US" altLang="en-US" sz="2000" b="1">
                <a:latin typeface="Courier New" panose="02070309020205020404" pitchFamily="49" charset="0"/>
              </a:rPr>
              <a:t>’)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continue;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else putchar(c);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printf(“</a:t>
            </a:r>
            <a:r>
              <a:rPr lang="en-US" altLang="en-US" sz="2000" b="1">
                <a:solidFill>
                  <a:srgbClr val="FF00FF"/>
                </a:solidFill>
                <a:latin typeface="Courier New" panose="02070309020205020404" pitchFamily="49" charset="0"/>
              </a:rPr>
              <a:t>*** Good Bye ***\n</a:t>
            </a:r>
            <a:r>
              <a:rPr lang="en-US" altLang="en-US" sz="2000" b="1">
                <a:latin typeface="Courier New" panose="02070309020205020404" pitchFamily="49" charset="0"/>
              </a:rPr>
              <a:t>”);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4FFF5C96-02CD-4FAE-A512-693BDF956B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8.1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37259707-76E9-44FD-B247-00A7B5E5CC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Viết chương trình in ra nội dung người dùng nhập vào từ bàn phím thay thế chuỗi liên tiếp dấu cách ‘ ‘ bằng một dấu cách duy nhất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Có thể sử dụng getchar() và putchar()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3F4597E-9BBC-4CAD-A377-720FCC1676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76C7F49-B9E4-4EB3-8830-0BA268BE89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20000"/>
          </a:bodyPr>
          <a:lstStyle/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#include &lt;stdio.h&gt;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int main(void)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int c;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int inspace;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inspace = 0;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while((c = getchar()) != EOF)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if(c == ' ')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  if(inspace == 0)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  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    inspace = 1;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    putchar(c);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  }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B5DADED4-9E4F-4A36-86B0-9F2C206196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31EC53C-CD6A-4DF9-B2C1-64A9B3F434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	}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endParaRPr lang="en-US" altLang="en-US" sz="2000"/>
          </a:p>
          <a:p>
            <a:pPr indent="-339725">
              <a:spcBef>
                <a:spcPts val="45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</a:t>
            </a:r>
            <a:r>
              <a:rPr lang="en-US" altLang="en-US" sz="1800"/>
              <a:t>/* We haven't met 'else' yet, so we have to be a little clumsy */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if(c != ' ')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{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  inspace = 0;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  putchar(c);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}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}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endParaRPr lang="en-US" altLang="en-US" sz="2000"/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return 0;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}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endParaRPr lang="en-US" altLang="en-US" sz="2000"/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44E6953D-208C-476C-8579-86E7B788CC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8.2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E93A115-33B2-439E-B3EC-93343DAE41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Viết chương trình thay thế các kí tự ‘\’, ‘\t’, ‘\b’ bởi “\\”, “\\t”, “\\b” trong chuỗi nhập vào và in ra màn hình.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Có thể sử dụng hàm getchar()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Sử dụng </a:t>
            </a:r>
            <a:r>
              <a:rPr lang="en-US" altLang="en-US" i="1"/>
              <a:t>if </a:t>
            </a:r>
            <a:r>
              <a:rPr lang="en-US" altLang="en-US"/>
              <a:t>hoặc </a:t>
            </a:r>
            <a:r>
              <a:rPr lang="en-US" altLang="en-US" i="1"/>
              <a:t>switch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0DB344DE-3731-44A4-8541-F7696B291A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CA8C9CB-3932-4425-88F3-FBB7F0D7F6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229600" cy="4456113"/>
          </a:xfrm>
          <a:ln/>
        </p:spPr>
        <p:txBody>
          <a:bodyPr>
            <a:normAutofit fontScale="92500" lnSpcReduction="20000"/>
          </a:bodyPr>
          <a:lstStyle/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#include &lt;stdio.h&gt;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/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int main()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{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   int c, d;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/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   while ( (c=getchar()) != EOF) {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       d = 0;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       if (c == '\\') {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           putchar('\\');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           putchar('\\');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           d = 1;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       }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03A7B324-1824-4907-84BA-F6E17A880E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74EB340-88A8-41C7-B514-57DAC08C89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10000"/>
          </a:bodyPr>
          <a:lstStyle/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	    if (c == '\t') 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        putchar('\\');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        putchar('t');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        d = 1;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    }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    if (c == '\b') 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        putchar('\\');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        putchar('b');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        d = 1;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    }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    if (d == 0)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        putchar(c);       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}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    return 0;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r>
              <a:rPr lang="en-US" altLang="en-US" sz="2000"/>
              <a:t>}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endParaRPr lang="en-US" altLang="en-US" sz="2000"/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8B40CD66-4FFC-49BD-8AA7-AE74CB2724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8.3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1EEF097-3F1F-4718-8FC3-5403A18DC5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Tính lương cho nhân viên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Viết và biên dịch chương trình sau và giải thích kết quả.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5C8EC14F-8F95-4ED7-A85B-944ADF6726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exercise8_3.c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9ECDF4A-32BC-491C-B8B7-F76D3C09B0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20000"/>
          </a:bodyPr>
          <a:lstStyle/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#include &lt;stdio.h&gt;    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int  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main(void)  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{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  double total_pay;    /* company payroll     */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  int    count_emp;    /* current employee    */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  int    number_emp;   /* number of employees */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  double hours;        /* hours worked        */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  double rate;         /* hourly rate         */   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  double pay;          /* pay for this period */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  /* Get number of employees.                               */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  printf("Enter number of employees&gt; ");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  scanf("%d", &amp;number_emp);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355E25D1-0BC9-4CD7-A801-566F24282F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FC45350-9730-42D1-8DD2-0E4BD59980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20000"/>
          </a:bodyPr>
          <a:lstStyle/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/* Compute each employee's pay and add it to the payroll. */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total_pay = 0.0;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count_emp = 0;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while (count_emp &lt; number_emp) {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    printf("Hours&gt; "); 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    scanf("%lf", &amp;hours); 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    printf("Rate &gt; $"); 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    scanf("%lf", &amp;rate); 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    pay = hours * rate; 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    printf("Pay is $%6.2f\n\n", pay); 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    total_pay = total_pay + pay; 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    count_emp = count_emp + 1;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}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 printf("All employees processed\n");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printf("Total payroll is $%8.2f\n", total_pay);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return (0);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}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/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380BFFF2-26FA-434E-81A8-315A5CCC9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Nội dung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3C4F85C2-5781-446C-ADFF-72A37BB2C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6699"/>
              </a:buClr>
              <a:buFont typeface="Century" panose="02040604050505020304" pitchFamily="18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Century" panose="02040604050505020304" pitchFamily="18" charset="0"/>
                <a:ea typeface="ＭＳ 明朝" panose="02020609040205080304" pitchFamily="49" charset="-128"/>
              </a:rPr>
              <a:t>Vòng lặp</a:t>
            </a: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ＭＳ 明朝" panose="02020609040205080304" pitchFamily="49" charset="-128"/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800"/>
              <a:t>Ôn tập</a:t>
            </a:r>
          </a:p>
          <a:p>
            <a:pPr lvl="2" eaLnBrk="1" hangingPunct="1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/>
              <a:t>While, do… while</a:t>
            </a:r>
          </a:p>
          <a:p>
            <a:pPr lvl="2" eaLnBrk="1" hangingPunct="1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cs typeface="Times New Roman" panose="02020603050405020304" pitchFamily="18" charset="0"/>
              </a:rPr>
              <a:t>Chú ý</a:t>
            </a:r>
          </a:p>
          <a:p>
            <a:pPr lvl="2" eaLnBrk="1" hangingPunct="1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cs typeface="Times New Roman" panose="02020603050405020304" pitchFamily="18" charset="0"/>
              </a:rPr>
              <a:t>Continue và break</a:t>
            </a:r>
          </a:p>
          <a:p>
            <a:pPr lvl="1" eaLnBrk="1" hangingPunct="1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800"/>
              <a:t>Thực hành</a:t>
            </a:r>
          </a:p>
          <a:p>
            <a:pPr marL="741363" lvl="1"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 marL="741363" lvl="1"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36F85FC5-7010-4973-8F1A-0666FC4605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8.4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502D75FD-415D-4600-B9AB-25129D25DD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Viết chương trình sử dụng vòng lặp </a:t>
            </a:r>
            <a:r>
              <a:rPr lang="en-US" altLang="en-US" i="1"/>
              <a:t>while</a:t>
            </a:r>
            <a:r>
              <a:rPr lang="en-US" altLang="en-US"/>
              <a:t> để đếm số sinh viên qua và số sinh viên trượt. 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Yêu cầu người dùng nhập vào đánh giá: 1 : qua và 2 : trượt.</a:t>
            </a:r>
          </a:p>
          <a:p>
            <a:pPr marL="341313" indent="-33972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4B29E7C8-F115-4495-B6A9-1CC28CBECC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2F43D28-12BE-4B03-9733-9E1547AD2A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456113"/>
          </a:xfrm>
          <a:ln/>
        </p:spPr>
        <p:txBody>
          <a:bodyPr>
            <a:normAutofit fontScale="85000" lnSpcReduction="20000"/>
          </a:bodyPr>
          <a:lstStyle/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#include &lt;stdio.h&gt;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/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/* function main begins program execution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int main( void )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{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/* initialize variables in definitions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int passes = 0;   /* number of passes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int failures = 0; /* number of failures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int student = 1;  /* student counter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int result;       /* one exam result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/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/* process 10 students using counter-controlled loop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while ( student &lt;= 10 ) {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/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/* prompt user for input and obtain value from user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printf( "Enter result ( 1=pass,2=fail ): " );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scanf( "%d", &amp;result );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/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110B76F8-FC93-40C5-996A-80D6BE0E82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0627BAC-7DDC-41DE-9F35-0E857A7620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85000" lnSpcReduction="20000"/>
          </a:bodyPr>
          <a:lstStyle/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/* if result 1, increment passes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if ( result == 1 ) { 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   passes = passes + 1;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} /* end if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else { /* otherwise, increment failures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   failures = failures + 1;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} /* end else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/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   student = student + 1; /* increment student counter */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} /* end while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/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/* termination phase; display number of passes and failures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printf( "Passed %d\n", passes );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printf( "Failed %d\n", failures );</a:t>
            </a:r>
          </a:p>
          <a:p>
            <a:pPr indent="-339725">
              <a:spcBef>
                <a:spcPts val="500"/>
              </a:spcBef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return 0; /* indicate program ended successfully */</a:t>
            </a:r>
          </a:p>
          <a:p>
            <a:pPr indent="-339725">
              <a:spcBef>
                <a:spcPts val="500"/>
              </a:spcBef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spcBef>
                <a:spcPts val="500"/>
              </a:spcBef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} /* end function main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/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65822970-2155-4617-820F-CCF09023A2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Exercise 8.5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8B3CC08E-7F9E-420B-91BD-F735E2BD5E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Sử dụng do...while để in ra các số nguyên nhỏ hơn một số cho trước.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2FE61D15-FCC3-4B15-9D65-37993EB5F9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C5713E1-C866-40EF-B38C-A1C47D6E9E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lnSpcReduction="10000"/>
          </a:bodyPr>
          <a:lstStyle/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#include &lt;stdio.h&gt;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/* function main begins program execution */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int main( void 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int counter = 1;              /* initialize counter */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do 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   printf( "%d  ", counter ); /* display counter */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} while ( ++counter &lt;= 10 ); /* end do...while */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   return 0; /* indicate program ended successfully */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} /* end function main */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79D93559-AAFA-440A-A1CD-EF6643F3B1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8.6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7E21286-0587-4DF7-9B9A-216730B0A0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buClr>
                <a:srgbClr val="333333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solidFill>
                  <a:srgbClr val="333333"/>
                </a:solidFill>
              </a:rPr>
              <a:t>Tính điểm trung bình</a:t>
            </a:r>
          </a:p>
          <a:p>
            <a:pPr marL="339725" indent="-339725">
              <a:lnSpc>
                <a:spcPct val="90000"/>
              </a:lnSpc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solidFill>
                  <a:srgbClr val="000000"/>
                </a:solidFill>
              </a:rPr>
              <a:t>Gợi ý:</a:t>
            </a:r>
          </a:p>
          <a:p>
            <a:pPr marL="739775" lvl="1" indent="-282575">
              <a:lnSpc>
                <a:spcPct val="90000"/>
              </a:lnSpc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solidFill>
                  <a:srgbClr val="000000"/>
                </a:solidFill>
              </a:rPr>
              <a:t>Lưu vết tổng điểm tích lũy và số điểm</a:t>
            </a:r>
          </a:p>
          <a:p>
            <a:pPr marL="739775" lvl="1" indent="-282575">
              <a:lnSpc>
                <a:spcPct val="90000"/>
              </a:lnSpc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solidFill>
                  <a:srgbClr val="000000"/>
                </a:solidFill>
              </a:rPr>
              <a:t>Cần tiếp tục đọc đến khi gặp dấu hiệu kết thúc (sử dụng điểm &lt;0)</a:t>
            </a:r>
          </a:p>
          <a:p>
            <a:pPr marL="739775" lvl="1" indent="-282575">
              <a:lnSpc>
                <a:spcPct val="90000"/>
              </a:lnSpc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solidFill>
                  <a:srgbClr val="000000"/>
                </a:solidFill>
              </a:rPr>
              <a:t>In ra kết quả</a:t>
            </a:r>
          </a:p>
          <a:p>
            <a:pPr marL="341313" indent="-339725">
              <a:lnSpc>
                <a:spcPct val="90000"/>
              </a:lnSpc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2CEB3F30-D865-4FC6-8FB4-1F6ED5CA08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 sử dụng</a:t>
            </a:r>
            <a:r>
              <a:rPr lang="en-US" altLang="en-US" sz="2400"/>
              <a:t> while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AA9FB0A-75C1-4EE4-BFBC-38FEFA89F9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20000"/>
          </a:bodyPr>
          <a:lstStyle/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# include &lt;stdio .h&gt;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int main ()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{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float grade , sum = 0.0;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int gradeCount = 0;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printf (" Enter grade : ");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scanf ("%g", &amp; grade );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while ( grade &gt;= 0.0) {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	sum += grade 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	++ gradeCount 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	printf (" Enter grade : ");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	scanf ("%g", &amp; grade );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}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printf (" Average : %g\n",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sum/ gradeCount );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return 0;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78C6CA5-E247-4400-AED1-EDF084C8F0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 sử dụng</a:t>
            </a:r>
            <a:r>
              <a:rPr lang="en-US" altLang="en-US" sz="2000"/>
              <a:t> do...while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D2FDF6-A2E9-4A91-AD19-4BA58E430B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20000"/>
          </a:bodyPr>
          <a:lstStyle/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# include &lt;stdio .h&gt;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int main () {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float grade , sum;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int gradeCount ;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int another ;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do {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	sum = gradeCount = 0;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	printf (" Enter grade : ");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	scanf ("%g", &amp; grade );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while ( grade &gt;= 0.0) {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sum += grade ;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++ gradeCount ;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printf (" Enter grade : ");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scanf ("%g", &amp; grade );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}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printf (" Average : %g\n\n",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sum/ gradeCount );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printf (" Another class : ");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	scanf ("%d", &amp; another );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  } while ( another != 0);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  return 0;</a:t>
            </a:r>
          </a:p>
          <a:p>
            <a:pPr indent="-339725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400" b="1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CC14AD95-9C4B-4215-AB0A-A0E33322B7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8.7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4AEEC15-3488-4258-AC76-6680C2BE2D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CMSS10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Viết chương trình tính n!</a:t>
            </a:r>
          </a:p>
          <a:p>
            <a:pPr marL="339725" indent="-339725">
              <a:buClr>
                <a:srgbClr val="006699"/>
              </a:buClr>
              <a:buFont typeface="CMSS10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latin typeface="CMSS10" charset="0"/>
              </a:rPr>
              <a:t>Sử dụng:</a:t>
            </a:r>
          </a:p>
          <a:p>
            <a:pPr marL="739775" lvl="1" indent="-282575">
              <a:buFont typeface="CMSS10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solidFill>
                  <a:srgbClr val="000000"/>
                </a:solidFill>
                <a:latin typeface="CMSS10" charset="0"/>
              </a:rPr>
              <a:t>Biến đếm I</a:t>
            </a:r>
            <a:r>
              <a:rPr lang="en-US" altLang="en-US">
                <a:solidFill>
                  <a:srgbClr val="0000FF"/>
                </a:solidFill>
                <a:latin typeface="CMTT10" charset="0"/>
              </a:rPr>
              <a:t> chạy từ 1 tới n</a:t>
            </a:r>
            <a:r>
              <a:rPr lang="en-US" altLang="en-US">
                <a:solidFill>
                  <a:srgbClr val="000000"/>
                </a:solidFill>
                <a:latin typeface="CMSS10" charset="0"/>
              </a:rPr>
              <a:t>.</a:t>
            </a:r>
          </a:p>
          <a:p>
            <a:pPr marL="739775" lvl="1" indent="-282575">
              <a:buFont typeface="CMSS10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Biến kết quả cập nhật theo từng giá trị i</a:t>
            </a:r>
          </a:p>
          <a:p>
            <a:pPr marL="341313" indent="-33972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>
              <a:solidFill>
                <a:srgbClr val="000000"/>
              </a:solidFill>
              <a:latin typeface="CMSS10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5E7BBCEB-27BE-48CE-AF0D-E9421CFBE5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F80E2C8-870B-41EA-B241-672EB94E38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10000"/>
          </a:bodyPr>
          <a:lstStyle/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/* n! using while . */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# include &lt;stdio .h&gt;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int main () 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int i, n, f;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printf (" Enter n: ");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scanf ("%d", &amp;n);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f = 1; /* 0! */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i = 1;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while (i &lt;= n) 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f *= i; /* Now , f = i! */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++i;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}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printf ("%d! = %d\n", n, f);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return 0;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4B70C479-35CA-4588-A05F-889EEE8D1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502025"/>
            <a:ext cx="6553200" cy="2376488"/>
          </a:xfrm>
          <a:prstGeom prst="rect">
            <a:avLst/>
          </a:prstGeom>
          <a:gradFill rotWithShape="0">
            <a:gsLst>
              <a:gs pos="0">
                <a:srgbClr val="CC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890B142-409E-468A-ACB8-C1CE301BB5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Cấu trúc lặp while, do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24AE70A-38DF-49C8-A110-A7DF94CEB0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1600200"/>
            <a:ext cx="8231187" cy="4572000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800"/>
              <a:t>Câu lệnh while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>
                <a:solidFill>
                  <a:srgbClr val="333333"/>
                </a:solidFill>
              </a:rPr>
              <a:t>Biểu thức được kiểm tra. Nếu </a:t>
            </a:r>
            <a:r>
              <a:rPr lang="en-US" altLang="en-US" sz="2400" i="1">
                <a:solidFill>
                  <a:srgbClr val="333333"/>
                </a:solidFill>
              </a:rPr>
              <a:t>true</a:t>
            </a:r>
            <a:r>
              <a:rPr lang="en-US" altLang="en-US" sz="2400">
                <a:solidFill>
                  <a:srgbClr val="333333"/>
                </a:solidFill>
              </a:rPr>
              <a:t>, câu lệnh được thực hiện và biểu thức được kiểm tra lại. Vòng lặp tiếp tục tới khi biểu thức </a:t>
            </a:r>
            <a:r>
              <a:rPr lang="en-US" altLang="en-US" sz="2400" i="1">
                <a:solidFill>
                  <a:srgbClr val="333333"/>
                </a:solidFill>
              </a:rPr>
              <a:t>false</a:t>
            </a:r>
            <a:r>
              <a:rPr lang="en-US" altLang="en-US" sz="2400">
                <a:solidFill>
                  <a:srgbClr val="333333"/>
                </a:solidFill>
              </a:rPr>
              <a:t>.</a:t>
            </a:r>
          </a:p>
          <a:p>
            <a:pPr marL="739775" lvl="1" indent="-279400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br>
              <a:rPr lang="en-US" altLang="en-US" sz="1800">
                <a:solidFill>
                  <a:srgbClr val="333333"/>
                </a:solidFill>
              </a:rPr>
            </a:br>
            <a:r>
              <a:rPr lang="en-US" altLang="en-US" sz="1800">
                <a:solidFill>
                  <a:srgbClr val="333333"/>
                </a:solidFill>
              </a:rPr>
              <a:t> </a:t>
            </a:r>
            <a:r>
              <a:rPr lang="en-US" altLang="en-US" sz="2400" b="1">
                <a:solidFill>
                  <a:srgbClr val="333333"/>
                </a:solidFill>
                <a:latin typeface="Courier New" panose="02070309020205020404" pitchFamily="49" charset="0"/>
              </a:rPr>
              <a:t>while (expression) {</a:t>
            </a:r>
          </a:p>
          <a:p>
            <a:pPr marL="739775" lvl="1" indent="-279400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 b="1">
                <a:solidFill>
                  <a:srgbClr val="333333"/>
                </a:solidFill>
                <a:latin typeface="Courier New" panose="02070309020205020404" pitchFamily="49" charset="0"/>
              </a:rPr>
              <a:t>		  Statement1;</a:t>
            </a:r>
          </a:p>
          <a:p>
            <a:pPr marL="739775" lvl="1" indent="-279400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 b="1">
                <a:solidFill>
                  <a:srgbClr val="333333"/>
                </a:solidFill>
                <a:latin typeface="Courier New" panose="02070309020205020404" pitchFamily="49" charset="0"/>
              </a:rPr>
              <a:t>		  Statement2;</a:t>
            </a:r>
          </a:p>
          <a:p>
            <a:pPr marL="739775" lvl="1" indent="-279400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 b="1">
                <a:solidFill>
                  <a:srgbClr val="333333"/>
                </a:solidFill>
                <a:latin typeface="Courier New" panose="02070309020205020404" pitchFamily="49" charset="0"/>
              </a:rPr>
              <a:t>     ...</a:t>
            </a:r>
          </a:p>
          <a:p>
            <a:pPr marL="739775" lvl="1" indent="-279400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 b="1">
                <a:solidFill>
                  <a:srgbClr val="333333"/>
                </a:solidFill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4C4DA90-04AF-4A10-9EC6-5E8461CF47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Cấu trúc lặp while, do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6B35AE7-E9EA-44E2-8534-010F739BFF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700213"/>
            <a:ext cx="7773987" cy="649287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cs typeface="Angsana New" panose="02020603050405020304" pitchFamily="18" charset="-34"/>
              </a:rPr>
              <a:t>VD </a:t>
            </a:r>
            <a:r>
              <a:rPr lang="en-US" altLang="en-US">
                <a:solidFill>
                  <a:srgbClr val="FF0000"/>
                </a:solidFill>
              </a:rPr>
              <a:t>While</a:t>
            </a:r>
          </a:p>
          <a:p>
            <a:pPr marL="741363" lvl="1" indent="-28257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0B0B032-4C7E-467F-852F-62E3758C3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420938"/>
            <a:ext cx="6985000" cy="3859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#include &lt;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2000" b="1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#define PERIOD ‘</a:t>
            </a:r>
            <a:r>
              <a:rPr lang="en-US" altLang="en-US" sz="2000" b="1">
                <a:solidFill>
                  <a:srgbClr val="FF00FF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2000" b="1">
                <a:latin typeface="Courier New" panose="02070309020205020404" pitchFamily="49" charset="0"/>
              </a:rPr>
              <a:t>’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main() 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2000" b="1">
                <a:latin typeface="Courier New" panose="02070309020205020404" pitchFamily="49" charset="0"/>
              </a:rPr>
              <a:t> C;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while ((C = getchar())!= PERIOD)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putchar(C);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printf(“</a:t>
            </a:r>
            <a:r>
              <a:rPr lang="en-US" altLang="en-US" sz="2000" b="1">
                <a:solidFill>
                  <a:srgbClr val="FF00FF"/>
                </a:solidFill>
                <a:latin typeface="Courier New" panose="02070309020205020404" pitchFamily="49" charset="0"/>
              </a:rPr>
              <a:t>Good Bye.\n</a:t>
            </a:r>
            <a:r>
              <a:rPr lang="en-US" altLang="en-US" sz="2000" b="1">
                <a:latin typeface="Courier New" panose="02070309020205020404" pitchFamily="49" charset="0"/>
              </a:rPr>
              <a:t>”);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  <a:br>
              <a:rPr lang="en-US" altLang="en-US" sz="2000" b="1">
                <a:latin typeface="Courier New" panose="02070309020205020404" pitchFamily="49" charset="0"/>
              </a:rPr>
            </a:b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      </a:t>
            </a:r>
            <a:r>
              <a:rPr lang="en-US" altLang="en-US" sz="2000" b="1">
                <a:solidFill>
                  <a:srgbClr val="FF0000"/>
                </a:solidFill>
                <a:latin typeface="Gill Sans MT" panose="020B0502020104020203" pitchFamily="34" charset="0"/>
              </a:rPr>
              <a:t>Result?</a:t>
            </a:r>
            <a:r>
              <a:rPr lang="en-US" altLang="en-US" sz="2000" b="1">
                <a:latin typeface="Courier New" panose="02070309020205020404" pitchFamily="49" charset="0"/>
              </a:rPr>
              <a:t>			</a:t>
            </a:r>
            <a:br>
              <a:rPr lang="en-US" altLang="en-US" sz="2000" b="1">
                <a:latin typeface="Courier New" panose="02070309020205020404" pitchFamily="49" charset="0"/>
              </a:rPr>
            </a:br>
            <a:br>
              <a:rPr lang="en-US" altLang="en-US" sz="2000" b="1">
                <a:latin typeface="Courier New" panose="02070309020205020404" pitchFamily="49" charset="0"/>
              </a:rPr>
            </a:br>
            <a:endParaRPr lang="en-US" altLang="en-US" sz="2000" b="1">
              <a:latin typeface="Courier New" panose="02070309020205020404" pitchFamily="49" charset="0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4BC636E-873F-4D3B-A1DE-C693395F5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157788"/>
            <a:ext cx="1008062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E1316849-17DC-43EF-BB7D-DDF4C04672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Cấu trúc lặp while, do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75F3881-E24B-4AFC-B7A2-F2D1EA1A82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 lIns="91440" tIns="45720" rIns="91440" bIns="45720"/>
          <a:lstStyle/>
          <a:p>
            <a:pPr marL="339725" indent="-339725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VD:  </a:t>
            </a:r>
          </a:p>
          <a:p>
            <a:pPr lvl="1" indent="-282575"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 product = 2;</a:t>
            </a:r>
          </a:p>
          <a:p>
            <a:pPr lvl="1" indent="-282575"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while ( product &lt;= 1000 )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product = 2 * product;</a:t>
            </a:r>
          </a:p>
          <a:p>
            <a:pPr marL="339725" indent="-336550"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EC38BAC6-61C9-4F9E-9234-7BA2D8468D51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124200"/>
            <a:ext cx="6778625" cy="2511425"/>
            <a:chOff x="672" y="1968"/>
            <a:chExt cx="4270" cy="1582"/>
          </a:xfrm>
        </p:grpSpPr>
        <p:sp>
          <p:nvSpPr>
            <p:cNvPr id="8196" name="Freeform 4">
              <a:extLst>
                <a:ext uri="{FF2B5EF4-FFF2-40B4-BE49-F238E27FC236}">
                  <a16:creationId xmlns:a16="http://schemas.microsoft.com/office/drawing/2014/main" id="{05CE5057-8BD0-45CA-AB62-9114379EA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396"/>
              <a:ext cx="1830" cy="772"/>
            </a:xfrm>
            <a:custGeom>
              <a:avLst/>
              <a:gdLst>
                <a:gd name="T0" fmla="*/ 19990 w 20000"/>
                <a:gd name="T1" fmla="*/ 9989 h 20000"/>
                <a:gd name="T2" fmla="*/ 9990 w 20000"/>
                <a:gd name="T3" fmla="*/ 19977 h 20000"/>
                <a:gd name="T4" fmla="*/ 0 w 20000"/>
                <a:gd name="T5" fmla="*/ 9989 h 20000"/>
                <a:gd name="T6" fmla="*/ 9990 w 20000"/>
                <a:gd name="T7" fmla="*/ 0 h 20000"/>
                <a:gd name="T8" fmla="*/ 19990 w 20000"/>
                <a:gd name="T9" fmla="*/ 9989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90" y="9989"/>
                  </a:moveTo>
                  <a:lnTo>
                    <a:pt x="9990" y="19977"/>
                  </a:lnTo>
                  <a:lnTo>
                    <a:pt x="0" y="9989"/>
                  </a:lnTo>
                  <a:lnTo>
                    <a:pt x="9990" y="0"/>
                  </a:lnTo>
                  <a:lnTo>
                    <a:pt x="19990" y="9989"/>
                  </a:lnTo>
                  <a:close/>
                </a:path>
              </a:pathLst>
            </a:custGeom>
            <a:solidFill>
              <a:srgbClr val="FFFFFF"/>
            </a:solidFill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Rectangle 5">
              <a:extLst>
                <a:ext uri="{FF2B5EF4-FFF2-40B4-BE49-F238E27FC236}">
                  <a16:creationId xmlns:a16="http://schemas.microsoft.com/office/drawing/2014/main" id="{A56DAC06-74F6-4C41-98AA-F1C283C7A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2718"/>
              <a:ext cx="1389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product &lt;= 1000</a:t>
              </a:r>
            </a:p>
            <a:p>
              <a:pPr>
                <a:buClrTx/>
                <a:buFontTx/>
                <a:buNone/>
              </a:pPr>
              <a:endPara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198" name="Freeform 6">
              <a:extLst>
                <a:ext uri="{FF2B5EF4-FFF2-40B4-BE49-F238E27FC236}">
                  <a16:creationId xmlns:a16="http://schemas.microsoft.com/office/drawing/2014/main" id="{58AAAECE-026E-443C-8673-2CA5F7BC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077"/>
              <a:ext cx="0" cy="322"/>
            </a:xfrm>
            <a:custGeom>
              <a:avLst/>
              <a:gdLst>
                <a:gd name="T0" fmla="*/ 0 w 20000"/>
                <a:gd name="T1" fmla="*/ 19945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45"/>
                  </a:moveTo>
                  <a:lnTo>
                    <a:pt x="0" y="0"/>
                  </a:lnTo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 type="triangle" w="med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Freeform 7">
              <a:extLst>
                <a:ext uri="{FF2B5EF4-FFF2-40B4-BE49-F238E27FC236}">
                  <a16:creationId xmlns:a16="http://schemas.microsoft.com/office/drawing/2014/main" id="{09F436BE-610C-4E98-A93A-93C828336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3170"/>
              <a:ext cx="0" cy="271"/>
            </a:xfrm>
            <a:custGeom>
              <a:avLst/>
              <a:gdLst>
                <a:gd name="T0" fmla="*/ 0 w 20000"/>
                <a:gd name="T1" fmla="*/ 19935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35"/>
                  </a:moveTo>
                  <a:lnTo>
                    <a:pt x="0" y="0"/>
                  </a:lnTo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 type="triangle" w="med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8">
              <a:extLst>
                <a:ext uri="{FF2B5EF4-FFF2-40B4-BE49-F238E27FC236}">
                  <a16:creationId xmlns:a16="http://schemas.microsoft.com/office/drawing/2014/main" id="{0F1B379F-DEA4-46D7-B06E-59B1138BE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1968"/>
              <a:ext cx="113" cy="105"/>
            </a:xfrm>
            <a:prstGeom prst="ellipse">
              <a:avLst/>
            </a:prstGeom>
            <a:noFill/>
            <a:ln w="32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Oval 9">
              <a:extLst>
                <a:ext uri="{FF2B5EF4-FFF2-40B4-BE49-F238E27FC236}">
                  <a16:creationId xmlns:a16="http://schemas.microsoft.com/office/drawing/2014/main" id="{2D41F712-51BA-4AB6-B8E3-B1FBDB4B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3445"/>
              <a:ext cx="113" cy="105"/>
            </a:xfrm>
            <a:prstGeom prst="ellipse">
              <a:avLst/>
            </a:prstGeom>
            <a:noFill/>
            <a:ln w="32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Freeform 10">
              <a:extLst>
                <a:ext uri="{FF2B5EF4-FFF2-40B4-BE49-F238E27FC236}">
                  <a16:creationId xmlns:a16="http://schemas.microsoft.com/office/drawing/2014/main" id="{00286668-6883-4355-84FB-E084431B3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2789"/>
              <a:ext cx="456" cy="0"/>
            </a:xfrm>
            <a:custGeom>
              <a:avLst/>
              <a:gdLst>
                <a:gd name="T0" fmla="*/ 19958 w 20000"/>
                <a:gd name="T1" fmla="*/ 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 type="triangle" w="med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Rectangle 11">
              <a:extLst>
                <a:ext uri="{FF2B5EF4-FFF2-40B4-BE49-F238E27FC236}">
                  <a16:creationId xmlns:a16="http://schemas.microsoft.com/office/drawing/2014/main" id="{3E546781-1770-44DC-AEAF-9F14D28EB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720"/>
              <a:ext cx="1906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product = 2 * product</a:t>
              </a:r>
            </a:p>
            <a:p>
              <a:pPr>
                <a:buClrTx/>
                <a:buFontTx/>
                <a:buNone/>
              </a:pPr>
              <a:endPara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204" name="Freeform 12">
              <a:extLst>
                <a:ext uri="{FF2B5EF4-FFF2-40B4-BE49-F238E27FC236}">
                  <a16:creationId xmlns:a16="http://schemas.microsoft.com/office/drawing/2014/main" id="{E4B6E07C-5BCD-4886-B9F4-3757D3D3A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671"/>
              <a:ext cx="1980" cy="233"/>
            </a:xfrm>
            <a:custGeom>
              <a:avLst/>
              <a:gdLst>
                <a:gd name="T0" fmla="*/ 19990 w 20000"/>
                <a:gd name="T1" fmla="*/ 0 h 20000"/>
                <a:gd name="T2" fmla="*/ 19990 w 20000"/>
                <a:gd name="T3" fmla="*/ 19925 h 20000"/>
                <a:gd name="T4" fmla="*/ 0 w 20000"/>
                <a:gd name="T5" fmla="*/ 19925 h 20000"/>
                <a:gd name="T6" fmla="*/ 0 w 20000"/>
                <a:gd name="T7" fmla="*/ 0 h 20000"/>
                <a:gd name="T8" fmla="*/ 19990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90" y="0"/>
                  </a:moveTo>
                  <a:lnTo>
                    <a:pt x="19990" y="19925"/>
                  </a:lnTo>
                  <a:lnTo>
                    <a:pt x="0" y="19925"/>
                  </a:lnTo>
                  <a:lnTo>
                    <a:pt x="0" y="0"/>
                  </a:lnTo>
                  <a:lnTo>
                    <a:pt x="19990" y="0"/>
                  </a:lnTo>
                  <a:close/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13">
              <a:extLst>
                <a:ext uri="{FF2B5EF4-FFF2-40B4-BE49-F238E27FC236}">
                  <a16:creationId xmlns:a16="http://schemas.microsoft.com/office/drawing/2014/main" id="{F137AF36-D92C-4031-9AA4-F04B84CA5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2586"/>
              <a:ext cx="40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</a:p>
            <a:p>
              <a:pPr>
                <a:buClrTx/>
                <a:buFontTx/>
                <a:buNone/>
              </a:pPr>
              <a:endPara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206" name="Rectangle 14">
              <a:extLst>
                <a:ext uri="{FF2B5EF4-FFF2-40B4-BE49-F238E27FC236}">
                  <a16:creationId xmlns:a16="http://schemas.microsoft.com/office/drawing/2014/main" id="{8E6DF093-DF8A-4B0F-B091-B7E1B4C4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174"/>
              <a:ext cx="49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false</a:t>
              </a:r>
            </a:p>
            <a:p>
              <a:pPr>
                <a:buClrTx/>
                <a:buFontTx/>
                <a:buNone/>
              </a:pPr>
              <a:endPara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207" name="Freeform 15">
              <a:extLst>
                <a:ext uri="{FF2B5EF4-FFF2-40B4-BE49-F238E27FC236}">
                  <a16:creationId xmlns:a16="http://schemas.microsoft.com/office/drawing/2014/main" id="{AE70DE5C-FAD7-4973-9AFF-9748A8001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" y="2201"/>
              <a:ext cx="2361" cy="0"/>
            </a:xfrm>
            <a:custGeom>
              <a:avLst/>
              <a:gdLst>
                <a:gd name="T0" fmla="*/ 19992 w 20000"/>
                <a:gd name="T1" fmla="*/ 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92" y="0"/>
                  </a:moveTo>
                  <a:lnTo>
                    <a:pt x="0" y="0"/>
                  </a:lnTo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Freeform 16">
              <a:extLst>
                <a:ext uri="{FF2B5EF4-FFF2-40B4-BE49-F238E27FC236}">
                  <a16:creationId xmlns:a16="http://schemas.microsoft.com/office/drawing/2014/main" id="{D07DF250-3D32-46CF-A62A-29EC67C30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2201"/>
              <a:ext cx="0" cy="45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62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8F861396-8648-4770-949E-BA10B7140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897313"/>
            <a:ext cx="6553200" cy="2376487"/>
          </a:xfrm>
          <a:prstGeom prst="rect">
            <a:avLst/>
          </a:prstGeom>
          <a:gradFill rotWithShape="0">
            <a:gsLst>
              <a:gs pos="0">
                <a:srgbClr val="CC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8BCED79A-D927-4527-A40E-4065B540F1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Cấu trúc lặp while, do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E4DC567-692D-4061-9302-E45AF41768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1600200"/>
            <a:ext cx="8231187" cy="4724400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800"/>
              <a:t>Câu lệnh do-While</a:t>
            </a:r>
          </a:p>
          <a:p>
            <a:pPr marL="739775" lvl="1" indent="-282575">
              <a:spcBef>
                <a:spcPts val="600"/>
              </a:spcBef>
              <a:buClr>
                <a:srgbClr val="333333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>
                <a:solidFill>
                  <a:srgbClr val="333333"/>
                </a:solidFill>
              </a:rPr>
              <a:t>Do-while kiểm tra điều kiện sau khi thực hiện câu lệnh; Câu lệnh luôn được thực hiện ít nhất một lần</a:t>
            </a:r>
          </a:p>
          <a:p>
            <a:pPr marL="739775" lvl="1" indent="-279400"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br>
              <a:rPr lang="en-US" altLang="en-US" sz="2000" b="1">
                <a:solidFill>
                  <a:srgbClr val="333333"/>
                </a:solidFill>
              </a:rPr>
            </a:br>
            <a:endParaRPr lang="en-US" altLang="en-US" sz="2000" b="1">
              <a:solidFill>
                <a:srgbClr val="333333"/>
              </a:solidFill>
            </a:endParaRPr>
          </a:p>
          <a:p>
            <a:pPr marL="739775" lvl="1" indent="-279400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 b="1">
                <a:solidFill>
                  <a:srgbClr val="333333"/>
                </a:solidFill>
                <a:latin typeface="Courier New" panose="02070309020205020404" pitchFamily="49" charset="0"/>
              </a:rPr>
              <a:t>	do {</a:t>
            </a:r>
          </a:p>
          <a:p>
            <a:pPr marL="739775" lvl="1" indent="-279400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 b="1">
                <a:solidFill>
                  <a:srgbClr val="333333"/>
                </a:solidFill>
                <a:latin typeface="Courier New" panose="02070309020205020404" pitchFamily="49" charset="0"/>
              </a:rPr>
              <a:t>	   statement1;</a:t>
            </a:r>
          </a:p>
          <a:p>
            <a:pPr marL="739775" lvl="1" indent="-279400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 b="1">
                <a:solidFill>
                  <a:srgbClr val="333333"/>
                </a:solidFill>
                <a:latin typeface="Courier New" panose="02070309020205020404" pitchFamily="49" charset="0"/>
              </a:rPr>
              <a:t>	   statement2;</a:t>
            </a:r>
          </a:p>
          <a:p>
            <a:pPr marL="739775" lvl="1" indent="-279400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 b="1">
                <a:solidFill>
                  <a:srgbClr val="333333"/>
                </a:solidFill>
                <a:latin typeface="Courier New" panose="02070309020205020404" pitchFamily="49" charset="0"/>
              </a:rPr>
              <a:t>	   …</a:t>
            </a:r>
          </a:p>
          <a:p>
            <a:pPr marL="739775" lvl="1" indent="-279400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 b="1">
                <a:solidFill>
                  <a:srgbClr val="333333"/>
                </a:solidFill>
                <a:latin typeface="Courier New" panose="02070309020205020404" pitchFamily="49" charset="0"/>
              </a:rPr>
              <a:t>	} while (expression);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05F06B34-10D2-46BD-9DF1-21D4B1DCFC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Cấu trúc lặp while, do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AA83BC31-5150-4527-B70B-EFBFA46C78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700213"/>
            <a:ext cx="7773987" cy="649287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cs typeface="Angsana New" panose="02020603050405020304" pitchFamily="18" charset="-34"/>
              </a:rPr>
              <a:t>VD </a:t>
            </a:r>
            <a:r>
              <a:rPr lang="en-US" altLang="en-US">
                <a:solidFill>
                  <a:srgbClr val="FF0000"/>
                </a:solidFill>
              </a:rPr>
              <a:t>Do-While</a:t>
            </a:r>
          </a:p>
          <a:p>
            <a:pPr marL="741363" lvl="1" indent="-28257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12EEAD96-2656-4F7E-A06B-95E5C0FD4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420938"/>
            <a:ext cx="6985000" cy="3733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>
                <a:latin typeface="Courier New" panose="02070309020205020404" pitchFamily="49" charset="0"/>
              </a:rPr>
              <a:t> i = 1, sum = 0;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do 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sum += i;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i++;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 while (i &lt;= 50);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printf(“</a:t>
            </a:r>
            <a:r>
              <a:rPr lang="en-US" altLang="en-US" sz="2000" b="1">
                <a:solidFill>
                  <a:srgbClr val="FF00FF"/>
                </a:solidFill>
                <a:latin typeface="Courier New" panose="02070309020205020404" pitchFamily="49" charset="0"/>
              </a:rPr>
              <a:t>The sum of 1 to 50 is %d\n</a:t>
            </a:r>
            <a:r>
              <a:rPr lang="en-US" altLang="en-US" sz="2000" b="1">
                <a:latin typeface="Courier New" panose="02070309020205020404" pitchFamily="49" charset="0"/>
              </a:rPr>
              <a:t>”, sum);</a:t>
            </a:r>
            <a:br>
              <a:rPr lang="en-US" altLang="en-US" sz="2000" b="1">
                <a:latin typeface="Courier New" panose="02070309020205020404" pitchFamily="49" charset="0"/>
              </a:rPr>
            </a:br>
            <a:br>
              <a:rPr lang="en-US" altLang="en-US" sz="2000" b="1">
                <a:latin typeface="Courier New" panose="02070309020205020404" pitchFamily="49" charset="0"/>
              </a:rPr>
            </a:br>
            <a:br>
              <a:rPr lang="en-US" altLang="en-US" sz="2000" b="1">
                <a:latin typeface="Courier New" panose="02070309020205020404" pitchFamily="49" charset="0"/>
              </a:rPr>
            </a:b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 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Result?</a:t>
            </a:r>
            <a:r>
              <a:rPr lang="en-US" altLang="en-US" sz="2000" b="1">
                <a:latin typeface="Courier New" panose="02070309020205020404" pitchFamily="49" charset="0"/>
              </a:rPr>
              <a:t>			</a:t>
            </a:r>
            <a:br>
              <a:rPr lang="en-US" altLang="en-US" sz="2000" b="1">
                <a:latin typeface="Courier New" panose="02070309020205020404" pitchFamily="49" charset="0"/>
              </a:rPr>
            </a:br>
            <a:br>
              <a:rPr lang="en-US" altLang="en-US" sz="2000" b="1">
                <a:latin typeface="Courier New" panose="02070309020205020404" pitchFamily="49" charset="0"/>
              </a:rPr>
            </a:br>
            <a:endParaRPr lang="en-US" altLang="en-US" sz="2000" b="1">
              <a:latin typeface="Courier New" panose="02070309020205020404" pitchFamily="49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53F98A91-E5B5-43F9-A7A5-899ECB6B3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724400"/>
            <a:ext cx="12954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495C817A-3E54-4930-8E02-890D053A03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Cấu trúc lặp while, do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F96A5DD6-8DBE-4214-8AE5-7F6F44B060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V</a:t>
            </a:r>
            <a:r>
              <a:rPr lang="en-US" altLang="en-US" sz="2000"/>
              <a:t> (letting </a:t>
            </a:r>
            <a:r>
              <a:rPr lang="en-US" altLang="en-US" sz="2000" b="1">
                <a:latin typeface="Courier New" panose="02070309020205020404" pitchFamily="49" charset="0"/>
              </a:rPr>
              <a:t>counter = 1</a:t>
            </a:r>
            <a:r>
              <a:rPr lang="en-US" altLang="en-US" sz="2000"/>
              <a:t>)</a:t>
            </a:r>
          </a:p>
          <a:p>
            <a:pPr lvl="1" indent="-282575">
              <a:spcBef>
                <a:spcPts val="4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lvl="1" indent="-282575">
              <a:spcBef>
                <a:spcPts val="4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800" b="1">
                <a:latin typeface="Courier New" panose="02070309020205020404" pitchFamily="49" charset="0"/>
              </a:rPr>
              <a:t>do {</a:t>
            </a:r>
          </a:p>
          <a:p>
            <a:pPr lvl="1" indent="-282575">
              <a:spcBef>
                <a:spcPts val="4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800" b="1"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printf( "%d  ", counter );</a:t>
            </a:r>
          </a:p>
          <a:p>
            <a:pPr lvl="1" indent="-282575">
              <a:spcBef>
                <a:spcPts val="4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800" b="1">
                <a:latin typeface="Courier New" panose="02070309020205020404" pitchFamily="49" charset="0"/>
              </a:rPr>
              <a:t>} while (++counter &lt;= 10);</a:t>
            </a:r>
          </a:p>
          <a:p>
            <a:pPr lvl="1" indent="-282575">
              <a:spcBef>
                <a:spcPts val="4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sz="1800"/>
          </a:p>
          <a:p>
            <a:pPr lvl="1" indent="-282575"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/>
              <a:t>In các số nguyên từ 1 đến 10</a:t>
            </a:r>
          </a:p>
          <a:p>
            <a:pPr marL="341313" indent="-339725"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sz="2000"/>
          </a:p>
        </p:txBody>
      </p:sp>
      <p:grpSp>
        <p:nvGrpSpPr>
          <p:cNvPr id="11267" name="Group 3">
            <a:extLst>
              <a:ext uri="{FF2B5EF4-FFF2-40B4-BE49-F238E27FC236}">
                <a16:creationId xmlns:a16="http://schemas.microsoft.com/office/drawing/2014/main" id="{E411AF63-107A-460F-9AE0-B6208FD6020C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209800"/>
            <a:ext cx="4416425" cy="4262438"/>
            <a:chOff x="2832" y="1392"/>
            <a:chExt cx="2782" cy="2685"/>
          </a:xfrm>
        </p:grpSpPr>
        <p:sp>
          <p:nvSpPr>
            <p:cNvPr id="11268" name="Freeform 4">
              <a:extLst>
                <a:ext uri="{FF2B5EF4-FFF2-40B4-BE49-F238E27FC236}">
                  <a16:creationId xmlns:a16="http://schemas.microsoft.com/office/drawing/2014/main" id="{D138239D-D741-41A3-A9EE-41E9C5ED4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" y="1527"/>
              <a:ext cx="0" cy="541"/>
            </a:xfrm>
            <a:custGeom>
              <a:avLst/>
              <a:gdLst>
                <a:gd name="T0" fmla="*/ 0 w 20000"/>
                <a:gd name="T1" fmla="*/ 19958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 type="triangle" w="med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Oval 5">
              <a:extLst>
                <a:ext uri="{FF2B5EF4-FFF2-40B4-BE49-F238E27FC236}">
                  <a16:creationId xmlns:a16="http://schemas.microsoft.com/office/drawing/2014/main" id="{AB37E3B8-E66A-43F4-84F6-7795BA5AF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1392"/>
              <a:ext cx="171" cy="133"/>
            </a:xfrm>
            <a:prstGeom prst="ellipse">
              <a:avLst/>
            </a:prstGeom>
            <a:noFill/>
            <a:ln w="32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6">
              <a:extLst>
                <a:ext uri="{FF2B5EF4-FFF2-40B4-BE49-F238E27FC236}">
                  <a16:creationId xmlns:a16="http://schemas.microsoft.com/office/drawing/2014/main" id="{E64B8D8A-AEA6-4FEF-B6AD-FDDEBE73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2862"/>
              <a:ext cx="61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</a:p>
            <a:p>
              <a:pPr>
                <a:buClrTx/>
                <a:buFontTx/>
                <a:buNone/>
              </a:pPr>
              <a:endPara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271" name="Freeform 7">
              <a:extLst>
                <a:ext uri="{FF2B5EF4-FFF2-40B4-BE49-F238E27FC236}">
                  <a16:creationId xmlns:a16="http://schemas.microsoft.com/office/drawing/2014/main" id="{CA39FB70-53E2-4B24-B06B-DF83023DB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" y="3400"/>
              <a:ext cx="0" cy="541"/>
            </a:xfrm>
            <a:custGeom>
              <a:avLst/>
              <a:gdLst>
                <a:gd name="T0" fmla="*/ 0 w 20000"/>
                <a:gd name="T1" fmla="*/ 19958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 type="triangle" w="med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Freeform 8">
              <a:extLst>
                <a:ext uri="{FF2B5EF4-FFF2-40B4-BE49-F238E27FC236}">
                  <a16:creationId xmlns:a16="http://schemas.microsoft.com/office/drawing/2014/main" id="{52BE55C6-8519-4FE6-BEC0-BED3F3702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" y="2297"/>
              <a:ext cx="0" cy="541"/>
            </a:xfrm>
            <a:custGeom>
              <a:avLst/>
              <a:gdLst>
                <a:gd name="T0" fmla="*/ 0 w 20000"/>
                <a:gd name="T1" fmla="*/ 19958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 type="triangle" w="med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Oval 9">
              <a:extLst>
                <a:ext uri="{FF2B5EF4-FFF2-40B4-BE49-F238E27FC236}">
                  <a16:creationId xmlns:a16="http://schemas.microsoft.com/office/drawing/2014/main" id="{3933CAB9-A9C4-4856-8CE9-B9844903A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3943"/>
              <a:ext cx="171" cy="134"/>
            </a:xfrm>
            <a:prstGeom prst="ellipse">
              <a:avLst/>
            </a:prstGeom>
            <a:noFill/>
            <a:ln w="32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10">
              <a:extLst>
                <a:ext uri="{FF2B5EF4-FFF2-40B4-BE49-F238E27FC236}">
                  <a16:creationId xmlns:a16="http://schemas.microsoft.com/office/drawing/2014/main" id="{D99DB49C-FD95-4C70-888C-1DDE4D961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3405"/>
              <a:ext cx="74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false</a:t>
              </a:r>
            </a:p>
            <a:p>
              <a:pPr>
                <a:buClrTx/>
                <a:buFontTx/>
                <a:buNone/>
              </a:pPr>
              <a:endPara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275" name="Freeform 11">
              <a:extLst>
                <a:ext uri="{FF2B5EF4-FFF2-40B4-BE49-F238E27FC236}">
                  <a16:creationId xmlns:a16="http://schemas.microsoft.com/office/drawing/2014/main" id="{4303715A-D1CC-44D4-A1FB-3D01B0356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3119"/>
              <a:ext cx="691" cy="0"/>
            </a:xfrm>
            <a:custGeom>
              <a:avLst/>
              <a:gdLst>
                <a:gd name="T0" fmla="*/ 19958 w 20000"/>
                <a:gd name="T1" fmla="*/ 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Freeform 12">
              <a:extLst>
                <a:ext uri="{FF2B5EF4-FFF2-40B4-BE49-F238E27FC236}">
                  <a16:creationId xmlns:a16="http://schemas.microsoft.com/office/drawing/2014/main" id="{DFA2F4C2-294F-47D7-B8B5-D153B1F05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" y="1819"/>
              <a:ext cx="0" cy="129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8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Freeform 13">
              <a:extLst>
                <a:ext uri="{FF2B5EF4-FFF2-40B4-BE49-F238E27FC236}">
                  <a16:creationId xmlns:a16="http://schemas.microsoft.com/office/drawing/2014/main" id="{905830EB-AA8B-4251-8651-3F9F93DC3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" y="1819"/>
              <a:ext cx="1729" cy="0"/>
            </a:xfrm>
            <a:custGeom>
              <a:avLst/>
              <a:gdLst>
                <a:gd name="T0" fmla="*/ 0 w 20000"/>
                <a:gd name="T1" fmla="*/ 0 h 20000"/>
                <a:gd name="T2" fmla="*/ 19983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3240" cap="sq">
              <a:solidFill>
                <a:srgbClr val="000000"/>
              </a:solidFill>
              <a:round/>
              <a:headEnd type="triangle" w="med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8" name="Group 14">
              <a:extLst>
                <a:ext uri="{FF2B5EF4-FFF2-40B4-BE49-F238E27FC236}">
                  <a16:creationId xmlns:a16="http://schemas.microsoft.com/office/drawing/2014/main" id="{8A78F3E2-DC75-478B-BEF0-C55D59A12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9" y="2071"/>
              <a:ext cx="1902" cy="229"/>
              <a:chOff x="2919" y="2071"/>
              <a:chExt cx="1902" cy="229"/>
            </a:xfrm>
          </p:grpSpPr>
          <p:sp>
            <p:nvSpPr>
              <p:cNvPr id="11279" name="Freeform 15">
                <a:extLst>
                  <a:ext uri="{FF2B5EF4-FFF2-40B4-BE49-F238E27FC236}">
                    <a16:creationId xmlns:a16="http://schemas.microsoft.com/office/drawing/2014/main" id="{EC5EC430-9229-4FA0-B7B2-B47448EB3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" y="2071"/>
                <a:ext cx="1902" cy="224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0 h 20000"/>
                  <a:gd name="T4" fmla="*/ 0 w 20000"/>
                  <a:gd name="T5" fmla="*/ 19900 h 20000"/>
                  <a:gd name="T6" fmla="*/ 0 w 20000"/>
                  <a:gd name="T7" fmla="*/ 0 h 20000"/>
                  <a:gd name="T8" fmla="*/ 19985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2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Rectangle 16">
                <a:extLst>
                  <a:ext uri="{FF2B5EF4-FFF2-40B4-BE49-F238E27FC236}">
                    <a16:creationId xmlns:a16="http://schemas.microsoft.com/office/drawing/2014/main" id="{88D9134D-1EF2-4A6D-B5A9-98F53606A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2108"/>
                <a:ext cx="1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 eaLnBrk="1" hangingPunct="1">
                  <a:buClr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action(s)</a:t>
                </a:r>
              </a:p>
              <a:p>
                <a:pPr>
                  <a:buClrTx/>
                  <a:buFontTx/>
                  <a:buNone/>
                </a:pPr>
                <a:endPara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81" name="Group 17">
              <a:extLst>
                <a:ext uri="{FF2B5EF4-FFF2-40B4-BE49-F238E27FC236}">
                  <a16:creationId xmlns:a16="http://schemas.microsoft.com/office/drawing/2014/main" id="{19EB9CB1-C947-4444-9A73-78D5516EFD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839"/>
              <a:ext cx="2075" cy="559"/>
              <a:chOff x="2832" y="2839"/>
              <a:chExt cx="2075" cy="559"/>
            </a:xfrm>
          </p:grpSpPr>
          <p:sp>
            <p:nvSpPr>
              <p:cNvPr id="11282" name="Freeform 18">
                <a:extLst>
                  <a:ext uri="{FF2B5EF4-FFF2-40B4-BE49-F238E27FC236}">
                    <a16:creationId xmlns:a16="http://schemas.microsoft.com/office/drawing/2014/main" id="{E9F1FA7B-E30F-41E3-A805-6E0560DD0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839"/>
                <a:ext cx="2075" cy="559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24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Rectangle 19">
                <a:extLst>
                  <a:ext uri="{FF2B5EF4-FFF2-40B4-BE49-F238E27FC236}">
                    <a16:creationId xmlns:a16="http://schemas.microsoft.com/office/drawing/2014/main" id="{97D62F84-FAF3-47E8-A9E5-FCFB45163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3043"/>
                <a:ext cx="1384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 eaLnBrk="1" hangingPunct="1">
                  <a:buClr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condition</a:t>
                </a:r>
              </a:p>
              <a:p>
                <a:pPr>
                  <a:buClrTx/>
                  <a:buFontTx/>
                  <a:buNone/>
                </a:pPr>
                <a:endPara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372A285E-3B5A-4805-80BD-9F25DA1D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583238"/>
            <a:ext cx="6553200" cy="719137"/>
          </a:xfrm>
          <a:prstGeom prst="rect">
            <a:avLst/>
          </a:prstGeom>
          <a:gradFill rotWithShape="0">
            <a:gsLst>
              <a:gs pos="0">
                <a:srgbClr val="CC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4DA7AFD-E79C-4F0B-9AB3-A843D72BC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321050"/>
            <a:ext cx="6624637" cy="647700"/>
          </a:xfrm>
          <a:prstGeom prst="rect">
            <a:avLst/>
          </a:prstGeom>
          <a:gradFill rotWithShape="0">
            <a:gsLst>
              <a:gs pos="0">
                <a:srgbClr val="CC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7521191-7EAC-401A-A7A1-173EB66066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Continue và Break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CA9B211-869B-44E9-AC89-3B2A955805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728788"/>
            <a:ext cx="7704138" cy="4824412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FF0000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800">
                <a:solidFill>
                  <a:srgbClr val="FF0000"/>
                </a:solidFill>
              </a:rPr>
              <a:t>Câu lệnh Break và Continue</a:t>
            </a:r>
          </a:p>
          <a:p>
            <a:pPr marL="339725" indent="-339725">
              <a:spcBef>
                <a:spcPts val="700"/>
              </a:spcBef>
              <a:buClr>
                <a:srgbClr val="FF0000"/>
              </a:buClr>
              <a:buFont typeface="Verdana" panose="020B0604030504040204" pitchFamily="34" charset="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- Câu lệnh </a:t>
            </a:r>
            <a:r>
              <a:rPr lang="en-US" altLang="en-US" sz="2400">
                <a:solidFill>
                  <a:srgbClr val="0000FF"/>
                </a:solidFill>
              </a:rPr>
              <a:t>break</a:t>
            </a:r>
            <a:r>
              <a:rPr lang="en-US" altLang="en-US" sz="2400"/>
              <a:t> thoát ra khỏi vòng lặp while và do.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 b="1">
                <a:latin typeface="Courier New" panose="02070309020205020404" pitchFamily="49" charset="0"/>
              </a:rPr>
              <a:t>break;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endParaRPr lang="en-US" altLang="en-US" sz="2400" b="1">
              <a:latin typeface="Courier New" panose="02070309020205020404" pitchFamily="49" charset="0"/>
            </a:endParaRPr>
          </a:p>
          <a:p>
            <a:pPr marL="739775" lvl="1" indent="-282575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Câu lệnh </a:t>
            </a:r>
            <a:r>
              <a:rPr lang="en-US" altLang="en-US" sz="2400">
                <a:solidFill>
                  <a:srgbClr val="0000FF"/>
                </a:solidFill>
              </a:rPr>
              <a:t>continue</a:t>
            </a:r>
            <a:r>
              <a:rPr lang="en-US" altLang="en-US" sz="2400"/>
              <a:t> thực hiện vòng lặp tiếp theo mà bỏ qua các câu lệnh bên dưới bên trong vòng lặp hiện tại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 b="1">
                <a:latin typeface="Courier New" panose="02070309020205020404" pitchFamily="49" charset="0"/>
              </a:rPr>
              <a:t>continue;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5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6F2BB13DADB345882905426723F21F" ma:contentTypeVersion="0" ma:contentTypeDescription="Create a new document." ma:contentTypeScope="" ma:versionID="a5c8d04a787cd1cef320df2116c7937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E24D52-7AE6-4F00-976D-88287E823F37}"/>
</file>

<file path=customXml/itemProps2.xml><?xml version="1.0" encoding="utf-8"?>
<ds:datastoreItem xmlns:ds="http://schemas.openxmlformats.org/officeDocument/2006/customXml" ds:itemID="{2568B6A8-1AA1-486F-B8F1-1D9979C47552}"/>
</file>

<file path=customXml/itemProps3.xml><?xml version="1.0" encoding="utf-8"?>
<ds:datastoreItem xmlns:ds="http://schemas.openxmlformats.org/officeDocument/2006/customXml" ds:itemID="{33A1E23D-2787-4E5F-8024-321F9AB50C3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1319</Words>
  <Application>Microsoft Office PowerPoint</Application>
  <PresentationFormat>On-screen Show (4:3)</PresentationFormat>
  <Paragraphs>341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Century</vt:lpstr>
      <vt:lpstr>CMSS10</vt:lpstr>
      <vt:lpstr>CMTT10</vt:lpstr>
      <vt:lpstr>Courier New</vt:lpstr>
      <vt:lpstr>Gill Sans MT</vt:lpstr>
      <vt:lpstr>Linh AvantGarde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Cấu trúc lặp while, do</vt:lpstr>
      <vt:lpstr>Cấu trúc lặp while, do</vt:lpstr>
      <vt:lpstr>Cấu trúc lặp while, do</vt:lpstr>
      <vt:lpstr>Cấu trúc lặp while, do</vt:lpstr>
      <vt:lpstr>Cấu trúc lặp while, do</vt:lpstr>
      <vt:lpstr>Cấu trúc lặp while, do</vt:lpstr>
      <vt:lpstr>Continue và Break</vt:lpstr>
      <vt:lpstr>Continue và Break</vt:lpstr>
      <vt:lpstr>Bài tập 8.1</vt:lpstr>
      <vt:lpstr>Lời giải</vt:lpstr>
      <vt:lpstr>Lời giải</vt:lpstr>
      <vt:lpstr>Bài tập 8.2</vt:lpstr>
      <vt:lpstr>Lời giải</vt:lpstr>
      <vt:lpstr>Lời giải</vt:lpstr>
      <vt:lpstr>Bài tập 8.3</vt:lpstr>
      <vt:lpstr>exercise8_3.c</vt:lpstr>
      <vt:lpstr>PowerPoint Presentation</vt:lpstr>
      <vt:lpstr>Bài tập 8.4</vt:lpstr>
      <vt:lpstr>Lời giải</vt:lpstr>
      <vt:lpstr>Lời giải</vt:lpstr>
      <vt:lpstr>Exercise 8.5</vt:lpstr>
      <vt:lpstr>Lời giải</vt:lpstr>
      <vt:lpstr>Bài tập 8.6</vt:lpstr>
      <vt:lpstr>Lời giải sử dụng while</vt:lpstr>
      <vt:lpstr>Lời giải sử dụng do...while</vt:lpstr>
      <vt:lpstr>Bài tập 8.7</vt:lpstr>
      <vt:lpstr>Lời giải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Nguyen Kiem Hieu</cp:lastModifiedBy>
  <cp:revision>24</cp:revision>
  <dcterms:created xsi:type="dcterms:W3CDTF">2020-04-20T02:25:53Z</dcterms:created>
  <dcterms:modified xsi:type="dcterms:W3CDTF">2021-01-10T20:01:53Z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0x010100CD6F2BB13DADB345882905426723F21F</vt:lpwstr>
  </property>
</Properties>
</file>