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2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4C56D-F37B-8A93-8258-4BF24177998C}" v="17" dt="2020-04-21T01:07:19.938"/>
    <p1510:client id="{911AC38F-A83B-4353-B036-3C5696465EEF}" v="1" dt="2020-12-02T05:18:45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F3B47-4862-4C54-833B-D610BD32975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CE739-5FFE-4CCB-B89F-546064D34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8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4D266643-171E-42D6-A940-3964825E21D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07B282-AB86-420E-B72D-E6D4C27C3B0A}" type="slidenum">
              <a:rPr lang="fr-FR" altLang="en-US"/>
              <a:pPr/>
              <a:t>2</a:t>
            </a:fld>
            <a:endParaRPr lang="fr-FR" altLang="en-US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2D5C58E6-A99F-4E09-BDE2-BE09AFCA0B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EB29678B-5881-4783-BB3B-C35AF502E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4D312BF-E65D-405D-AC93-C84936EECA2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F661E0-A284-4BF8-A959-077103ECE0C1}" type="slidenum">
              <a:rPr lang="fr-FR" altLang="en-US"/>
              <a:pPr/>
              <a:t>11</a:t>
            </a:fld>
            <a:endParaRPr lang="fr-FR" altLang="en-US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C7F39101-27C5-4D2F-800E-EE98183942F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56525800-D9B9-4D12-931F-A5AEA2C02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C98DDE7-861E-4FDB-8DE5-E4907DAD5BF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5D05E2-49CB-4EF3-A6EB-2007996860F3}" type="slidenum">
              <a:rPr lang="fr-FR" altLang="en-US"/>
              <a:pPr/>
              <a:t>12</a:t>
            </a:fld>
            <a:endParaRPr lang="fr-FR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055DF1E8-8F45-404D-82DD-3BE8AACBF0C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F77BAABE-C60F-4A85-AE8A-6333B4B37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E1E471B1-3972-4A0A-AD97-331C44D2BCE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8FCD4B-04B4-4A14-9AD3-88AC31BAAE2F}" type="slidenum">
              <a:rPr lang="fr-FR" altLang="en-US"/>
              <a:pPr/>
              <a:t>13</a:t>
            </a:fld>
            <a:endParaRPr lang="fr-FR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93D81B8B-5A82-4015-AE38-73E10A40AC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9F58D0B5-B773-4358-99BF-C1D7B2C0D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AFA90C94-26AB-49C2-8F8D-F1B37A7407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6DF6F6-6C57-4661-AD9B-050C3F5AF8AE}" type="slidenum">
              <a:rPr lang="fr-FR" altLang="en-US"/>
              <a:pPr/>
              <a:t>14</a:t>
            </a:fld>
            <a:endParaRPr lang="fr-FR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FF47511F-E341-4AE3-B190-A0F7892236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B9FCC860-5641-4FF9-A858-1986F3373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C99E008-158F-4580-9379-B5D4C552660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84F124-FADF-4D84-A11A-563B46844896}" type="slidenum">
              <a:rPr lang="fr-FR" altLang="en-US"/>
              <a:pPr/>
              <a:t>15</a:t>
            </a:fld>
            <a:endParaRPr lang="fr-FR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79C2CD48-997F-4B1F-994B-F2164461FDB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3060EFFE-3FB8-4D81-99CE-A6ED9CD22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0AC0FCA6-7BB7-482D-A30C-C9D0AE3EB30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E6CBFE-C4E5-448D-BAB3-9EEE286E528F}" type="slidenum">
              <a:rPr lang="fr-FR" altLang="en-US"/>
              <a:pPr/>
              <a:t>16</a:t>
            </a:fld>
            <a:endParaRPr lang="fr-FR" altLang="en-US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46260E9-D9A5-419E-8E23-9452A05927B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30574DDF-72FF-47E2-9B7C-E6AECDA0C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E522D134-ED7A-4353-97C4-100A7C2869D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EDD419-897F-460D-B730-EEAB4EF15AD8}" type="slidenum">
              <a:rPr lang="fr-FR" altLang="en-US"/>
              <a:pPr/>
              <a:t>17</a:t>
            </a:fld>
            <a:endParaRPr lang="fr-FR" altLang="en-US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66CEAB4D-0105-45BB-A260-792810F6FCB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E3103FC7-8919-4A6B-81E0-C31CB6B0B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9F7B261D-B826-4FD8-BD8A-50ACEAB3837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9BB92D-B981-4C2A-A357-F3330866FB51}" type="slidenum">
              <a:rPr lang="fr-FR" altLang="en-US"/>
              <a:pPr/>
              <a:t>18</a:t>
            </a:fld>
            <a:endParaRPr lang="fr-FR" altLang="en-US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39C1C8E9-D145-4E4D-ABB8-81522FD86C0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808F9BFD-8DE1-4800-AED7-ED8F7E065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6F7FC29-FBF7-4870-8B1C-B624D8AA61E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15539E-C3CE-4C5C-B42C-87EEA5CD1120}" type="slidenum">
              <a:rPr lang="fr-FR" altLang="en-US"/>
              <a:pPr/>
              <a:t>19</a:t>
            </a:fld>
            <a:endParaRPr lang="fr-FR" altLang="en-US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2711E1EB-B3B0-4E4D-B355-9AB28E13F80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Text Box 2">
            <a:extLst>
              <a:ext uri="{FF2B5EF4-FFF2-40B4-BE49-F238E27FC236}">
                <a16:creationId xmlns:a16="http://schemas.microsoft.com/office/drawing/2014/main" id="{ECF541E4-58CF-4D00-B599-DA5554D98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F3809FB-7ECB-4DD6-A391-0F16411695F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8384AD-1B1E-46F8-A8CD-BEEA46F71B51}" type="slidenum">
              <a:rPr lang="fr-FR" altLang="en-US"/>
              <a:pPr/>
              <a:t>20</a:t>
            </a:fld>
            <a:endParaRPr lang="fr-FR" altLang="en-US"/>
          </a:p>
        </p:txBody>
      </p:sp>
      <p:sp>
        <p:nvSpPr>
          <p:cNvPr id="47105" name="Rectangle 1">
            <a:extLst>
              <a:ext uri="{FF2B5EF4-FFF2-40B4-BE49-F238E27FC236}">
                <a16:creationId xmlns:a16="http://schemas.microsoft.com/office/drawing/2014/main" id="{F37F5DF6-D28E-459D-8E97-14F66097174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Text Box 2">
            <a:extLst>
              <a:ext uri="{FF2B5EF4-FFF2-40B4-BE49-F238E27FC236}">
                <a16:creationId xmlns:a16="http://schemas.microsoft.com/office/drawing/2014/main" id="{1E066426-AEA4-4E40-BAD4-245F3E61D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E2B4D3EF-D563-4C79-A637-98F3EF08EF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F7F0EE-3729-4CDF-8761-4805A2697AED}" type="slidenum">
              <a:rPr lang="fr-FR" altLang="en-US"/>
              <a:pPr/>
              <a:t>3</a:t>
            </a:fld>
            <a:endParaRPr lang="fr-FR" altLang="en-US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5A75FAB5-E05C-4E78-A32C-2EDCAA78F39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ADEB550B-4E82-4589-8862-815644735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39001659-0253-4CC3-9C97-45A8185CFC9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AC1D4D-77B3-4478-93A9-05B54FECF0FB}" type="slidenum">
              <a:rPr lang="fr-FR" altLang="en-US"/>
              <a:pPr/>
              <a:t>21</a:t>
            </a:fld>
            <a:endParaRPr lang="fr-FR" altLang="en-US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25C8D361-9E2B-4210-B589-CB4CBEE717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A5D066FC-E56E-4EDA-9887-AA252743B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74CBF6C9-FE14-44ED-AB20-00A40AD44C5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5D6B07-9BAC-46D5-A3C0-6B4DC90EF038}" type="slidenum">
              <a:rPr lang="fr-FR" altLang="en-US"/>
              <a:pPr/>
              <a:t>22</a:t>
            </a:fld>
            <a:endParaRPr lang="fr-FR" altLang="en-US"/>
          </a:p>
        </p:txBody>
      </p:sp>
      <p:sp>
        <p:nvSpPr>
          <p:cNvPr id="49153" name="Rectangle 1">
            <a:extLst>
              <a:ext uri="{FF2B5EF4-FFF2-40B4-BE49-F238E27FC236}">
                <a16:creationId xmlns:a16="http://schemas.microsoft.com/office/drawing/2014/main" id="{CF941725-872C-40FC-B02F-28C1E73D044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Text Box 2">
            <a:extLst>
              <a:ext uri="{FF2B5EF4-FFF2-40B4-BE49-F238E27FC236}">
                <a16:creationId xmlns:a16="http://schemas.microsoft.com/office/drawing/2014/main" id="{CCB5F066-CFD6-4061-8F95-FB5696242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540EDB9-53E3-40F4-A1EC-41A9DF2DA17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CC86AD-5CEA-48E2-B81E-4C9FBA4E6DC1}" type="slidenum">
              <a:rPr lang="fr-FR" altLang="en-US"/>
              <a:pPr/>
              <a:t>23</a:t>
            </a:fld>
            <a:endParaRPr lang="fr-FR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6197F6EE-6609-4434-B130-3388CF19AC2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Text Box 2">
            <a:extLst>
              <a:ext uri="{FF2B5EF4-FFF2-40B4-BE49-F238E27FC236}">
                <a16:creationId xmlns:a16="http://schemas.microsoft.com/office/drawing/2014/main" id="{7A315C9A-478E-41EB-BA23-7A878C843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C581E102-4169-4DC5-B2F9-A9E8052F39F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B7A0C7-F88F-4F28-96F9-3FF63A35F7F8}" type="slidenum">
              <a:rPr lang="fr-FR" altLang="en-US"/>
              <a:pPr/>
              <a:t>4</a:t>
            </a:fld>
            <a:endParaRPr lang="fr-FR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B5F4D642-CC34-4671-9A71-D2F6295EE34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E8996C49-3D9C-4503-8FB3-A521B380C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1E996707-B258-4090-B08D-F342B431014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947BF2-5BB6-422D-A111-667EF7C8CAAA}" type="slidenum">
              <a:rPr lang="fr-FR" altLang="en-US"/>
              <a:pPr/>
              <a:t>5</a:t>
            </a:fld>
            <a:endParaRPr lang="fr-FR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9BCBCC6E-BA5D-4F4E-B4DA-B10458A6E48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00A339AF-CEEE-457A-9778-6F18E61CF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8A4C8775-CD96-4BA3-A971-BEA490D65E5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6573A6-590E-4018-BBC6-F09D1B8D19FF}" type="slidenum">
              <a:rPr lang="fr-FR" altLang="en-US"/>
              <a:pPr/>
              <a:t>6</a:t>
            </a:fld>
            <a:endParaRPr lang="fr-FR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A8F4B899-F64D-410F-B665-09DD77FBD7B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AFC10EF0-3B68-4695-85EE-816C46726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D7DE1D06-3327-4586-9789-EFFE82DA806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AF8DDE-4206-429E-A78A-6656472A7554}" type="slidenum">
              <a:rPr lang="fr-FR" altLang="en-US"/>
              <a:pPr/>
              <a:t>7</a:t>
            </a:fld>
            <a:endParaRPr lang="fr-FR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5993008D-A287-4B90-AF70-17D25631288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F21D6C58-A1F7-4321-88E2-A759C3907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35DC81D3-79F0-4322-B746-DD14B37AF0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215C3E-AEAB-45F7-AEDE-CE14B2A6E2E7}" type="slidenum">
              <a:rPr lang="fr-FR" altLang="en-US"/>
              <a:pPr/>
              <a:t>8</a:t>
            </a:fld>
            <a:endParaRPr lang="fr-FR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831A6B0A-7125-4E03-B501-7B60DBBF6B7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D902CAD4-3235-42C2-8211-4756BD387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1F4F0023-39CE-43CE-94D5-FCEB1531EFA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B3A954-8B50-4FAA-BF2A-8473936AA476}" type="slidenum">
              <a:rPr lang="fr-FR" altLang="en-US"/>
              <a:pPr/>
              <a:t>9</a:t>
            </a:fld>
            <a:endParaRPr lang="fr-FR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7EFAC8AE-A386-4313-89D8-5F5437D4CEA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C2D9E48E-19E4-483B-B49C-172544760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0CDEB683-2415-400F-A47A-FD4A4BA8440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02DF20-0029-40FB-933A-5499D3478EC1}" type="slidenum">
              <a:rPr lang="fr-FR" altLang="en-US"/>
              <a:pPr/>
              <a:t>10</a:t>
            </a:fld>
            <a:endParaRPr lang="fr-FR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334289C9-5451-4170-8C01-93B2C20BF46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27738965-1B21-4760-B85C-014D4C344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2021/1/11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74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9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4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2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87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74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1325563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3851"/>
            <a:ext cx="7886700" cy="4483100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614124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fld id="{9FE6C9D9-BBD6-4D47-BAD9-8F0E18C0FE3C}" type="datetimeFigureOut">
              <a:rPr lang="zh-CN" altLang="en-US" smtClean="0"/>
              <a:pPr/>
              <a:t>2021/1/11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13501"/>
            <a:ext cx="11430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0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5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5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4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1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6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2021/1/11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34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3" r:id="rId7"/>
    <p:sldLayoutId id="2147483672" r:id="rId8"/>
    <p:sldLayoutId id="2147483667" r:id="rId9"/>
    <p:sldLayoutId id="2147483675" r:id="rId10"/>
    <p:sldLayoutId id="2147483674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F74-C3F4-40F2-86CC-D1DEF9C4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8359"/>
            <a:ext cx="7886700" cy="34102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b="1" dirty="0">
                <a:solidFill>
                  <a:schemeClr val="bg1"/>
                </a:solidFill>
                <a:latin typeface="Linh AvantGarde" panose="02000603030000020004" pitchFamily="2" charset="0"/>
              </a:rPr>
              <a:t>C PROGRAMMING INTRODUCTION</a:t>
            </a:r>
          </a:p>
          <a:p>
            <a:pPr marL="0" indent="0" algn="ctr"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Linh AvantGarde" panose="02000603030000020004" pitchFamily="2" charset="0"/>
              </a:rPr>
              <a:t>TUẦN 11: CON TRỎ</a:t>
            </a:r>
            <a:endParaRPr lang="zh-CN" altLang="en-US" sz="3600" b="1" dirty="0">
              <a:solidFill>
                <a:schemeClr val="bg1"/>
              </a:solidFill>
              <a:latin typeface="Linh AvantGarde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F6BF741B-D44D-478E-9403-E0202D347F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Tham chiếu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417EB992-E1D4-47BC-953C-3749EB22B9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Toán tử </a:t>
            </a:r>
            <a:r>
              <a:rPr lang="en-US" altLang="en-US" b="1">
                <a:solidFill>
                  <a:srgbClr val="3333FF"/>
                </a:solidFill>
              </a:rPr>
              <a:t>&amp;</a:t>
            </a:r>
            <a:r>
              <a:rPr lang="en-US" altLang="en-US"/>
              <a:t> cho địa chỉ của biến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Câu lệnh: 	</a:t>
            </a:r>
            <a:r>
              <a:rPr lang="en-US" altLang="en-US" b="1">
                <a:solidFill>
                  <a:srgbClr val="3333FF"/>
                </a:solidFill>
              </a:rPr>
              <a:t>ptr = &amp;c;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     gán địa chỉ của </a:t>
            </a:r>
            <a:r>
              <a:rPr lang="en-US" altLang="en-US" b="1">
                <a:solidFill>
                  <a:srgbClr val="EDFAD2"/>
                </a:solidFill>
              </a:rPr>
              <a:t>c</a:t>
            </a:r>
            <a:r>
              <a:rPr lang="en-US" altLang="en-US"/>
              <a:t> tới biến con trỏ </a:t>
            </a:r>
            <a:r>
              <a:rPr lang="en-US" altLang="en-US" b="1">
                <a:solidFill>
                  <a:srgbClr val="3333FF"/>
                </a:solidFill>
              </a:rPr>
              <a:t>ptr</a:t>
            </a:r>
            <a:r>
              <a:rPr lang="en-US" altLang="en-US"/>
              <a:t>, và </a:t>
            </a:r>
            <a:r>
              <a:rPr lang="en-US" altLang="en-US" b="1" u="sng">
                <a:solidFill>
                  <a:srgbClr val="3333FF"/>
                </a:solidFill>
              </a:rPr>
              <a:t>ptr</a:t>
            </a:r>
            <a:r>
              <a:rPr lang="en-US" altLang="en-US" u="sng">
                <a:solidFill>
                  <a:srgbClr val="3333FF"/>
                </a:solidFill>
              </a:rPr>
              <a:t> trỏ tới c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Để in một con trỏ, sử dụng định dạng </a:t>
            </a:r>
            <a:r>
              <a:rPr lang="en-US" altLang="en-US" b="1">
                <a:solidFill>
                  <a:srgbClr val="3333FF"/>
                </a:solidFill>
              </a:rPr>
              <a:t>%p</a:t>
            </a:r>
            <a:r>
              <a:rPr lang="en-US" altLang="en-US"/>
              <a:t>.</a:t>
            </a:r>
          </a:p>
          <a:p>
            <a:pPr marL="341313" indent="-339725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F04FE0E9-85B3-4B63-A74E-C673141DBB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Tham chiếu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0E3822A3-55FC-4366-B22F-3FE6ECFA0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08125"/>
            <a:ext cx="79660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int n;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int *iptr;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/* Declare P as a pointer to int */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n = 7;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iptr = &amp;n;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7194BF2F-6CBD-4A0C-80DE-0D8AFA6F0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5" y="364172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18602ACF-B5A8-4033-A065-1AB14ED11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022725"/>
            <a:ext cx="457200" cy="3810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51F55269-EE24-43BC-A6B5-FED3BB716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075" y="4022725"/>
            <a:ext cx="457200" cy="3810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33DFA0DD-47EC-41C1-BAB1-E143A7A2A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5" y="4022725"/>
            <a:ext cx="457200" cy="3810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6A9D1E4D-2154-4D30-A98A-4B9369B17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4022725"/>
            <a:ext cx="457200" cy="3810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93E7EE7C-206A-4B2A-9E76-6EAEFC69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5" y="4022725"/>
            <a:ext cx="457200" cy="3810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B6CDA0AF-AC55-4CB3-8B20-E63BB16CA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275" y="4022725"/>
            <a:ext cx="457200" cy="3810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08DDEE97-871C-40EA-9075-A878901D5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475" y="4022725"/>
            <a:ext cx="457200" cy="3810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42319B3B-171F-443D-B493-D6E4AAD25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475" y="402272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348" name="Text Box 12">
            <a:extLst>
              <a:ext uri="{FF2B5EF4-FFF2-40B4-BE49-F238E27FC236}">
                <a16:creationId xmlns:a16="http://schemas.microsoft.com/office/drawing/2014/main" id="{9146D99E-2752-4BB9-BF95-E4F811C3A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402272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4349" name="Rectangle 13">
            <a:extLst>
              <a:ext uri="{FF2B5EF4-FFF2-40B4-BE49-F238E27FC236}">
                <a16:creationId xmlns:a16="http://schemas.microsoft.com/office/drawing/2014/main" id="{EF029963-7FDF-4E48-95A6-A55042F4C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75" y="4022725"/>
            <a:ext cx="457200" cy="3810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14">
            <a:extLst>
              <a:ext uri="{FF2B5EF4-FFF2-40B4-BE49-F238E27FC236}">
                <a16:creationId xmlns:a16="http://schemas.microsoft.com/office/drawing/2014/main" id="{6C6DB4FA-8BD6-4137-B08C-94A40AFCA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75" y="4022725"/>
            <a:ext cx="457200" cy="3810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Rectangle 15">
            <a:extLst>
              <a:ext uri="{FF2B5EF4-FFF2-40B4-BE49-F238E27FC236}">
                <a16:creationId xmlns:a16="http://schemas.microsoft.com/office/drawing/2014/main" id="{3D5FAE9D-B053-428B-AAC2-2AEF68201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275" y="4022725"/>
            <a:ext cx="457200" cy="3810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Rectangle 16">
            <a:extLst>
              <a:ext uri="{FF2B5EF4-FFF2-40B4-BE49-F238E27FC236}">
                <a16:creationId xmlns:a16="http://schemas.microsoft.com/office/drawing/2014/main" id="{213985E9-5E21-4E5B-B327-033840227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4022725"/>
            <a:ext cx="457200" cy="3810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7">
            <a:extLst>
              <a:ext uri="{FF2B5EF4-FFF2-40B4-BE49-F238E27FC236}">
                <a16:creationId xmlns:a16="http://schemas.microsoft.com/office/drawing/2014/main" id="{662832AB-F119-46F8-83FA-463906247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75" y="4022725"/>
            <a:ext cx="457200" cy="3810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22DBA86F-B013-4710-A18B-7793CA67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475" y="402272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4355" name="Text Box 19">
            <a:extLst>
              <a:ext uri="{FF2B5EF4-FFF2-40B4-BE49-F238E27FC236}">
                <a16:creationId xmlns:a16="http://schemas.microsoft.com/office/drawing/2014/main" id="{4052507D-3C05-4D1E-899A-176E45A89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75" y="402272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4356" name="Text Box 20">
            <a:extLst>
              <a:ext uri="{FF2B5EF4-FFF2-40B4-BE49-F238E27FC236}">
                <a16:creationId xmlns:a16="http://schemas.microsoft.com/office/drawing/2014/main" id="{6639BC38-C6F5-4048-B3F6-93E56B73A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479925"/>
            <a:ext cx="457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en-US" sz="1000">
                <a:latin typeface="Tahoma" panose="020B0604030504040204" pitchFamily="34" charset="0"/>
                <a:cs typeface="Arial" panose="020B0604020202020204" pitchFamily="34" charset="0"/>
              </a:rPr>
              <a:t>173</a:t>
            </a:r>
          </a:p>
        </p:txBody>
      </p:sp>
      <p:sp>
        <p:nvSpPr>
          <p:cNvPr id="14357" name="Text Box 21">
            <a:extLst>
              <a:ext uri="{FF2B5EF4-FFF2-40B4-BE49-F238E27FC236}">
                <a16:creationId xmlns:a16="http://schemas.microsoft.com/office/drawing/2014/main" id="{CCE628D6-5125-4BDA-A55D-055AA6DB7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4479925"/>
            <a:ext cx="457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en-US" sz="1000">
                <a:latin typeface="Tahoma" panose="020B0604030504040204" pitchFamily="34" charset="0"/>
                <a:cs typeface="Arial" panose="020B0604020202020204" pitchFamily="34" charset="0"/>
              </a:rPr>
              <a:t>172</a:t>
            </a:r>
          </a:p>
        </p:txBody>
      </p:sp>
      <p:sp>
        <p:nvSpPr>
          <p:cNvPr id="14358" name="Text Box 22">
            <a:extLst>
              <a:ext uri="{FF2B5EF4-FFF2-40B4-BE49-F238E27FC236}">
                <a16:creationId xmlns:a16="http://schemas.microsoft.com/office/drawing/2014/main" id="{12418D96-4CD9-43B6-8519-EF63BC9DE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075" y="4479925"/>
            <a:ext cx="457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en-US" sz="1000">
                <a:latin typeface="Tahoma" panose="020B0604030504040204" pitchFamily="34" charset="0"/>
                <a:cs typeface="Arial" panose="020B0604020202020204" pitchFamily="34" charset="0"/>
              </a:rPr>
              <a:t>174</a:t>
            </a:r>
          </a:p>
        </p:txBody>
      </p:sp>
      <p:sp>
        <p:nvSpPr>
          <p:cNvPr id="14359" name="Text Box 23">
            <a:extLst>
              <a:ext uri="{FF2B5EF4-FFF2-40B4-BE49-F238E27FC236}">
                <a16:creationId xmlns:a16="http://schemas.microsoft.com/office/drawing/2014/main" id="{4D1109F9-5866-40F6-9DF9-FDCE84F00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275" y="4479925"/>
            <a:ext cx="457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en-US" sz="1000">
                <a:latin typeface="Tahoma" panose="020B0604030504040204" pitchFamily="34" charset="0"/>
                <a:cs typeface="Arial" panose="020B0604020202020204" pitchFamily="34" charset="0"/>
              </a:rPr>
              <a:t>175</a:t>
            </a:r>
          </a:p>
        </p:txBody>
      </p:sp>
      <p:sp>
        <p:nvSpPr>
          <p:cNvPr id="14360" name="Text Box 24">
            <a:extLst>
              <a:ext uri="{FF2B5EF4-FFF2-40B4-BE49-F238E27FC236}">
                <a16:creationId xmlns:a16="http://schemas.microsoft.com/office/drawing/2014/main" id="{972DA1B5-433A-4012-AC8B-8E61C7F63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4479925"/>
            <a:ext cx="457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en-US" sz="1000">
                <a:latin typeface="Tahoma" panose="020B0604030504040204" pitchFamily="34" charset="0"/>
                <a:cs typeface="Arial" panose="020B0604020202020204" pitchFamily="34" charset="0"/>
              </a:rPr>
              <a:t>176</a:t>
            </a:r>
          </a:p>
        </p:txBody>
      </p:sp>
      <p:sp>
        <p:nvSpPr>
          <p:cNvPr id="14361" name="Text Box 25">
            <a:extLst>
              <a:ext uri="{FF2B5EF4-FFF2-40B4-BE49-F238E27FC236}">
                <a16:creationId xmlns:a16="http://schemas.microsoft.com/office/drawing/2014/main" id="{104D5429-BE72-4225-8429-D542B8224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675" y="4479925"/>
            <a:ext cx="457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en-US" sz="1000">
                <a:latin typeface="Tahoma" panose="020B0604030504040204" pitchFamily="34" charset="0"/>
                <a:cs typeface="Arial" panose="020B0604020202020204" pitchFamily="34" charset="0"/>
              </a:rPr>
              <a:t>177</a:t>
            </a:r>
          </a:p>
        </p:txBody>
      </p:sp>
      <p:sp>
        <p:nvSpPr>
          <p:cNvPr id="14362" name="Text Box 26">
            <a:extLst>
              <a:ext uri="{FF2B5EF4-FFF2-40B4-BE49-F238E27FC236}">
                <a16:creationId xmlns:a16="http://schemas.microsoft.com/office/drawing/2014/main" id="{420581FE-E167-445B-A7C8-977E00B69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4479925"/>
            <a:ext cx="457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en-US" sz="1000">
                <a:latin typeface="Tahoma" panose="020B0604030504040204" pitchFamily="34" charset="0"/>
                <a:cs typeface="Arial" panose="020B0604020202020204" pitchFamily="34" charset="0"/>
              </a:rPr>
              <a:t>178</a:t>
            </a:r>
          </a:p>
        </p:txBody>
      </p:sp>
      <p:sp>
        <p:nvSpPr>
          <p:cNvPr id="14363" name="Text Box 27">
            <a:extLst>
              <a:ext uri="{FF2B5EF4-FFF2-40B4-BE49-F238E27FC236}">
                <a16:creationId xmlns:a16="http://schemas.microsoft.com/office/drawing/2014/main" id="{BC9B5818-AE4D-4905-8DDC-315AD3B1C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075" y="4479925"/>
            <a:ext cx="457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en-US" sz="1000">
                <a:latin typeface="Tahoma" panose="020B0604030504040204" pitchFamily="34" charset="0"/>
                <a:cs typeface="Arial" panose="020B0604020202020204" pitchFamily="34" charset="0"/>
              </a:rPr>
              <a:t>179</a:t>
            </a:r>
          </a:p>
        </p:txBody>
      </p:sp>
      <p:sp>
        <p:nvSpPr>
          <p:cNvPr id="14364" name="Text Box 28">
            <a:extLst>
              <a:ext uri="{FF2B5EF4-FFF2-40B4-BE49-F238E27FC236}">
                <a16:creationId xmlns:a16="http://schemas.microsoft.com/office/drawing/2014/main" id="{3400A1FD-A68D-4B67-921E-C8557A688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275" y="4479925"/>
            <a:ext cx="457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en-US" sz="1000">
                <a:latin typeface="Tahoma" panose="020B0604030504040204" pitchFamily="34" charset="0"/>
                <a:cs typeface="Arial" panose="020B0604020202020204" pitchFamily="34" charset="0"/>
              </a:rPr>
              <a:t>180</a:t>
            </a:r>
          </a:p>
        </p:txBody>
      </p:sp>
      <p:sp>
        <p:nvSpPr>
          <p:cNvPr id="14365" name="Text Box 29">
            <a:extLst>
              <a:ext uri="{FF2B5EF4-FFF2-40B4-BE49-F238E27FC236}">
                <a16:creationId xmlns:a16="http://schemas.microsoft.com/office/drawing/2014/main" id="{A53CA332-8F1A-4D2F-A342-EA83ADCE3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475" y="4479925"/>
            <a:ext cx="457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en-US" sz="1000">
                <a:latin typeface="Tahoma" panose="020B0604030504040204" pitchFamily="34" charset="0"/>
                <a:cs typeface="Arial" panose="020B0604020202020204" pitchFamily="34" charset="0"/>
              </a:rPr>
              <a:t>181</a:t>
            </a:r>
          </a:p>
        </p:txBody>
      </p:sp>
      <p:sp>
        <p:nvSpPr>
          <p:cNvPr id="14366" name="Rectangle 30">
            <a:extLst>
              <a:ext uri="{FF2B5EF4-FFF2-40B4-BE49-F238E27FC236}">
                <a16:creationId xmlns:a16="http://schemas.microsoft.com/office/drawing/2014/main" id="{3743C586-9A66-4F21-AF52-2AA5E000A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5470525"/>
            <a:ext cx="457200" cy="3810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Rectangle 31">
            <a:extLst>
              <a:ext uri="{FF2B5EF4-FFF2-40B4-BE49-F238E27FC236}">
                <a16:creationId xmlns:a16="http://schemas.microsoft.com/office/drawing/2014/main" id="{E41167DB-274C-4832-898F-E4FFAF0D8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5" y="5470525"/>
            <a:ext cx="457200" cy="3810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  <a:cs typeface="Arial" panose="020B0604020202020204" pitchFamily="34" charset="0"/>
              </a:rPr>
              <a:t>174</a:t>
            </a:r>
          </a:p>
        </p:txBody>
      </p:sp>
      <p:sp>
        <p:nvSpPr>
          <p:cNvPr id="14368" name="Rectangle 32">
            <a:extLst>
              <a:ext uri="{FF2B5EF4-FFF2-40B4-BE49-F238E27FC236}">
                <a16:creationId xmlns:a16="http://schemas.microsoft.com/office/drawing/2014/main" id="{F43869FC-8596-4419-AA73-B55DB8692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275" y="5470525"/>
            <a:ext cx="457200" cy="3810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Rectangle 33">
            <a:extLst>
              <a:ext uri="{FF2B5EF4-FFF2-40B4-BE49-F238E27FC236}">
                <a16:creationId xmlns:a16="http://schemas.microsoft.com/office/drawing/2014/main" id="{3717B6CF-539D-4477-9ED0-10024A813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475" y="5470525"/>
            <a:ext cx="457200" cy="3810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Rectangle 34">
            <a:extLst>
              <a:ext uri="{FF2B5EF4-FFF2-40B4-BE49-F238E27FC236}">
                <a16:creationId xmlns:a16="http://schemas.microsoft.com/office/drawing/2014/main" id="{7615B351-F98C-4BF3-B838-51E423AAB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75" y="5470525"/>
            <a:ext cx="457200" cy="3810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Rectangle 35">
            <a:extLst>
              <a:ext uri="{FF2B5EF4-FFF2-40B4-BE49-F238E27FC236}">
                <a16:creationId xmlns:a16="http://schemas.microsoft.com/office/drawing/2014/main" id="{8A711E80-90D0-4899-AA10-080C4393A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5470525"/>
            <a:ext cx="457200" cy="3810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Rectangle 36">
            <a:extLst>
              <a:ext uri="{FF2B5EF4-FFF2-40B4-BE49-F238E27FC236}">
                <a16:creationId xmlns:a16="http://schemas.microsoft.com/office/drawing/2014/main" id="{EC34D0AF-C29D-4111-B52B-92636ECB4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5" y="5470525"/>
            <a:ext cx="457200" cy="3810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Text Box 37">
            <a:extLst>
              <a:ext uri="{FF2B5EF4-FFF2-40B4-BE49-F238E27FC236}">
                <a16:creationId xmlns:a16="http://schemas.microsoft.com/office/drawing/2014/main" id="{F108209A-4E48-4456-98A0-3B39B7260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547052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374" name="Text Box 38">
            <a:extLst>
              <a:ext uri="{FF2B5EF4-FFF2-40B4-BE49-F238E27FC236}">
                <a16:creationId xmlns:a16="http://schemas.microsoft.com/office/drawing/2014/main" id="{461238AF-AB61-4C83-841D-47B2C90E5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547052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4375" name="Rectangle 39">
            <a:extLst>
              <a:ext uri="{FF2B5EF4-FFF2-40B4-BE49-F238E27FC236}">
                <a16:creationId xmlns:a16="http://schemas.microsoft.com/office/drawing/2014/main" id="{50DFF2E0-014E-42F4-9512-421D3E521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275" y="5470525"/>
            <a:ext cx="457200" cy="3810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6" name="Rectangle 40">
            <a:extLst>
              <a:ext uri="{FF2B5EF4-FFF2-40B4-BE49-F238E27FC236}">
                <a16:creationId xmlns:a16="http://schemas.microsoft.com/office/drawing/2014/main" id="{796F2190-75EB-4820-8549-A9EBB97BA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075" y="5470525"/>
            <a:ext cx="457200" cy="3810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7" name="Rectangle 41">
            <a:extLst>
              <a:ext uri="{FF2B5EF4-FFF2-40B4-BE49-F238E27FC236}">
                <a16:creationId xmlns:a16="http://schemas.microsoft.com/office/drawing/2014/main" id="{9E820E5F-5B0B-4AB7-867F-37CDC2B7E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5470525"/>
            <a:ext cx="457200" cy="3810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Rectangle 42">
            <a:extLst>
              <a:ext uri="{FF2B5EF4-FFF2-40B4-BE49-F238E27FC236}">
                <a16:creationId xmlns:a16="http://schemas.microsoft.com/office/drawing/2014/main" id="{72820B46-F6E9-4717-B11C-7E2574333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5" y="5470525"/>
            <a:ext cx="457200" cy="3810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9" name="Rectangle 43">
            <a:extLst>
              <a:ext uri="{FF2B5EF4-FFF2-40B4-BE49-F238E27FC236}">
                <a16:creationId xmlns:a16="http://schemas.microsoft.com/office/drawing/2014/main" id="{1C8CEF95-75EA-4117-8090-D9DBB0808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275" y="5470525"/>
            <a:ext cx="457200" cy="3810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Text Box 44">
            <a:extLst>
              <a:ext uri="{FF2B5EF4-FFF2-40B4-BE49-F238E27FC236}">
                <a16:creationId xmlns:a16="http://schemas.microsoft.com/office/drawing/2014/main" id="{2A162D22-3736-4BB9-BB25-929B34782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075" y="547052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4381" name="Text Box 45">
            <a:extLst>
              <a:ext uri="{FF2B5EF4-FFF2-40B4-BE49-F238E27FC236}">
                <a16:creationId xmlns:a16="http://schemas.microsoft.com/office/drawing/2014/main" id="{19C3BCFC-2A5C-4E90-B0B1-345BF30E6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547052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4382" name="Text Box 46">
            <a:extLst>
              <a:ext uri="{FF2B5EF4-FFF2-40B4-BE49-F238E27FC236}">
                <a16:creationId xmlns:a16="http://schemas.microsoft.com/office/drawing/2014/main" id="{3227E607-CBA9-4CF0-896F-12C47DBCF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475" y="5089525"/>
            <a:ext cx="53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  <a:cs typeface="Arial" panose="020B0604020202020204" pitchFamily="34" charset="0"/>
              </a:rPr>
              <a:t>iptr</a:t>
            </a:r>
          </a:p>
        </p:txBody>
      </p:sp>
      <p:sp>
        <p:nvSpPr>
          <p:cNvPr id="14383" name="Text Box 47">
            <a:extLst>
              <a:ext uri="{FF2B5EF4-FFF2-40B4-BE49-F238E27FC236}">
                <a16:creationId xmlns:a16="http://schemas.microsoft.com/office/drawing/2014/main" id="{8E6BB4F8-744E-4642-BF65-FB2BDBFF8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5927725"/>
            <a:ext cx="457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en-US" sz="1000">
                <a:latin typeface="Tahoma" panose="020B0604030504040204" pitchFamily="34" charset="0"/>
                <a:cs typeface="Arial" panose="020B0604020202020204" pitchFamily="34" charset="0"/>
              </a:rPr>
              <a:t>833</a:t>
            </a:r>
          </a:p>
        </p:txBody>
      </p:sp>
      <p:sp>
        <p:nvSpPr>
          <p:cNvPr id="14384" name="Text Box 48">
            <a:extLst>
              <a:ext uri="{FF2B5EF4-FFF2-40B4-BE49-F238E27FC236}">
                <a16:creationId xmlns:a16="http://schemas.microsoft.com/office/drawing/2014/main" id="{9A624521-0C0F-4540-9116-75176C629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475" y="5927725"/>
            <a:ext cx="457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en-US" sz="1000">
                <a:latin typeface="Tahoma" panose="020B0604030504040204" pitchFamily="34" charset="0"/>
                <a:cs typeface="Arial" panose="020B0604020202020204" pitchFamily="34" charset="0"/>
              </a:rPr>
              <a:t>832</a:t>
            </a:r>
          </a:p>
        </p:txBody>
      </p:sp>
      <p:sp>
        <p:nvSpPr>
          <p:cNvPr id="14385" name="Text Box 49">
            <a:extLst>
              <a:ext uri="{FF2B5EF4-FFF2-40B4-BE49-F238E27FC236}">
                <a16:creationId xmlns:a16="http://schemas.microsoft.com/office/drawing/2014/main" id="{2C055806-4FCE-4E8C-8E47-094992008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675" y="5927725"/>
            <a:ext cx="457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en-US" sz="1000">
                <a:latin typeface="Tahoma" panose="020B0604030504040204" pitchFamily="34" charset="0"/>
                <a:cs typeface="Arial" panose="020B0604020202020204" pitchFamily="34" charset="0"/>
              </a:rPr>
              <a:t>834</a:t>
            </a:r>
          </a:p>
        </p:txBody>
      </p:sp>
      <p:sp>
        <p:nvSpPr>
          <p:cNvPr id="14386" name="Text Box 50">
            <a:extLst>
              <a:ext uri="{FF2B5EF4-FFF2-40B4-BE49-F238E27FC236}">
                <a16:creationId xmlns:a16="http://schemas.microsoft.com/office/drawing/2014/main" id="{5E392A52-78E8-4AA9-8373-FA48D3CA3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5927725"/>
            <a:ext cx="457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en-US" sz="1000">
                <a:latin typeface="Tahoma" panose="020B0604030504040204" pitchFamily="34" charset="0"/>
                <a:cs typeface="Arial" panose="020B0604020202020204" pitchFamily="34" charset="0"/>
              </a:rPr>
              <a:t>835</a:t>
            </a:r>
          </a:p>
        </p:txBody>
      </p:sp>
      <p:sp>
        <p:nvSpPr>
          <p:cNvPr id="14387" name="Text Box 51">
            <a:extLst>
              <a:ext uri="{FF2B5EF4-FFF2-40B4-BE49-F238E27FC236}">
                <a16:creationId xmlns:a16="http://schemas.microsoft.com/office/drawing/2014/main" id="{50030AE0-C241-4369-B7BB-2121DC07C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075" y="5927725"/>
            <a:ext cx="457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en-US" sz="1000">
                <a:latin typeface="Tahoma" panose="020B0604030504040204" pitchFamily="34" charset="0"/>
                <a:cs typeface="Arial" panose="020B0604020202020204" pitchFamily="34" charset="0"/>
              </a:rPr>
              <a:t>836</a:t>
            </a:r>
          </a:p>
        </p:txBody>
      </p:sp>
      <p:sp>
        <p:nvSpPr>
          <p:cNvPr id="14388" name="Text Box 52">
            <a:extLst>
              <a:ext uri="{FF2B5EF4-FFF2-40B4-BE49-F238E27FC236}">
                <a16:creationId xmlns:a16="http://schemas.microsoft.com/office/drawing/2014/main" id="{1F2D2673-8427-4F45-BCCD-1CD5930F5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275" y="5927725"/>
            <a:ext cx="457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en-US" sz="1000">
                <a:latin typeface="Tahoma" panose="020B0604030504040204" pitchFamily="34" charset="0"/>
                <a:cs typeface="Arial" panose="020B0604020202020204" pitchFamily="34" charset="0"/>
              </a:rPr>
              <a:t>837</a:t>
            </a:r>
          </a:p>
        </p:txBody>
      </p:sp>
      <p:sp>
        <p:nvSpPr>
          <p:cNvPr id="14389" name="Text Box 53">
            <a:extLst>
              <a:ext uri="{FF2B5EF4-FFF2-40B4-BE49-F238E27FC236}">
                <a16:creationId xmlns:a16="http://schemas.microsoft.com/office/drawing/2014/main" id="{AF2DF6A5-5C60-47D6-A863-4230A1CA9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475" y="5927725"/>
            <a:ext cx="457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en-US" sz="1000">
                <a:latin typeface="Tahoma" panose="020B0604030504040204" pitchFamily="34" charset="0"/>
                <a:cs typeface="Arial" panose="020B0604020202020204" pitchFamily="34" charset="0"/>
              </a:rPr>
              <a:t>838</a:t>
            </a:r>
          </a:p>
        </p:txBody>
      </p:sp>
      <p:sp>
        <p:nvSpPr>
          <p:cNvPr id="14390" name="Text Box 54">
            <a:extLst>
              <a:ext uri="{FF2B5EF4-FFF2-40B4-BE49-F238E27FC236}">
                <a16:creationId xmlns:a16="http://schemas.microsoft.com/office/drawing/2014/main" id="{602FBFCA-C808-4AC3-89BD-03D0D433A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675" y="5927725"/>
            <a:ext cx="457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en-US" sz="1000">
                <a:latin typeface="Tahoma" panose="020B0604030504040204" pitchFamily="34" charset="0"/>
                <a:cs typeface="Arial" panose="020B0604020202020204" pitchFamily="34" charset="0"/>
              </a:rPr>
              <a:t>839</a:t>
            </a:r>
          </a:p>
        </p:txBody>
      </p:sp>
      <p:sp>
        <p:nvSpPr>
          <p:cNvPr id="14391" name="Text Box 55">
            <a:extLst>
              <a:ext uri="{FF2B5EF4-FFF2-40B4-BE49-F238E27FC236}">
                <a16:creationId xmlns:a16="http://schemas.microsoft.com/office/drawing/2014/main" id="{E9775C41-259F-4BAB-A3D2-F5B23B4C5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5" y="5927725"/>
            <a:ext cx="457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en-US" sz="1000">
                <a:latin typeface="Tahoma" panose="020B0604030504040204" pitchFamily="34" charset="0"/>
                <a:cs typeface="Arial" panose="020B0604020202020204" pitchFamily="34" charset="0"/>
              </a:rPr>
              <a:t>840</a:t>
            </a:r>
          </a:p>
        </p:txBody>
      </p:sp>
      <p:sp>
        <p:nvSpPr>
          <p:cNvPr id="14392" name="Text Box 56">
            <a:extLst>
              <a:ext uri="{FF2B5EF4-FFF2-40B4-BE49-F238E27FC236}">
                <a16:creationId xmlns:a16="http://schemas.microsoft.com/office/drawing/2014/main" id="{E0CF638C-C9D3-421B-9749-C1FFFB286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5" y="5927725"/>
            <a:ext cx="457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en-US" sz="1000">
                <a:latin typeface="Tahoma" panose="020B0604030504040204" pitchFamily="34" charset="0"/>
                <a:cs typeface="Arial" panose="020B0604020202020204" pitchFamily="34" charset="0"/>
              </a:rPr>
              <a:t>841</a:t>
            </a:r>
          </a:p>
        </p:txBody>
      </p:sp>
      <p:sp>
        <p:nvSpPr>
          <p:cNvPr id="14393" name="Line 57">
            <a:extLst>
              <a:ext uri="{FF2B5EF4-FFF2-40B4-BE49-F238E27FC236}">
                <a16:creationId xmlns:a16="http://schemas.microsoft.com/office/drawing/2014/main" id="{CB115895-978F-4DE2-8655-070501E8DB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14700" y="4400550"/>
            <a:ext cx="1225550" cy="1073150"/>
          </a:xfrm>
          <a:prstGeom prst="line">
            <a:avLst/>
          </a:prstGeom>
          <a:noFill/>
          <a:ln w="38160" cap="sq">
            <a:solidFill>
              <a:srgbClr val="006699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additive="repl">
                                        <p:cTn id="6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rgb(0,0,-1)"/>
                                      </p:to>
                                    </p:set>
                                    <p:set>
                                      <p:cBhvr additive="repl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strVal val="rgb(0,0,-1)"/>
                                      </p:to>
                                    </p:set>
                                    <p:set>
                                      <p:cBhvr additive="repl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mph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additive="repl">
                                        <p:cTn id="17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rgb(0,0,-1)"/>
                                      </p:to>
                                    </p:set>
                                    <p:set>
                                      <p:cBhvr additive="repl">
                                        <p:cTn id="18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strVal val="rgb(0,0,-1)"/>
                                      </p:to>
                                    </p:set>
                                    <p:set>
                                      <p:cBhvr additive="repl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mph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additive="repl">
                                        <p:cTn id="21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rgb(0,0,0)"/>
                                      </p:to>
                                    </p:set>
                                    <p:set>
                                      <p:cBhvr additive="repl">
                                        <p:cTn id="22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strVal val="rgb(0,0,0)"/>
                                      </p:to>
                                    </p:set>
                                    <p:set>
                                      <p:cBhvr additive="repl">
                                        <p:cTn id="23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mph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additive="repl">
                                        <p:cTn id="32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rgb(0,0,-1)"/>
                                      </p:to>
                                    </p:set>
                                    <p:set>
                                      <p:cBhvr additive="repl">
                                        <p:cTn id="33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strVal val="rgb(0,0,-1)"/>
                                      </p:to>
                                    </p:set>
                                    <p:set>
                                      <p:cBhvr additive="repl">
                                        <p:cTn id="34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mph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additive="repl">
                                        <p:cTn id="36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rgb(0,0,0)"/>
                                      </p:to>
                                    </p:set>
                                    <p:set>
                                      <p:cBhvr additive="repl">
                                        <p:cTn id="37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strVal val="rgb(0,0,0)"/>
                                      </p:to>
                                    </p:set>
                                    <p:set>
                                      <p:cBhvr additive="repl">
                                        <p:cTn id="38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mph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additive="repl">
                                        <p:cTn id="47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rgb(0,0,-1)"/>
                                      </p:to>
                                    </p:set>
                                    <p:set>
                                      <p:cBhvr additive="repl">
                                        <p:cTn id="48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strVal val="rgb(0,0,-1)"/>
                                      </p:to>
                                    </p:set>
                                    <p:set>
                                      <p:cBhvr additive="repl">
                                        <p:cTn id="49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mph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additive="repl">
                                        <p:cTn id="51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rgb(0,0,0)"/>
                                      </p:to>
                                    </p:set>
                                    <p:set>
                                      <p:cBhvr additive="repl">
                                        <p:cTn id="52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strVal val="rgb(0,0,0)"/>
                                      </p:to>
                                    </p:set>
                                    <p:set>
                                      <p:cBhvr additive="repl">
                                        <p:cTn id="53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8" dur="500"/>
                                        <p:tgtEl>
                                          <p:spTgt spid="14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mph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additive="repl">
                                        <p:cTn id="65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rgb(0,0,0)"/>
                                      </p:to>
                                    </p:set>
                                    <p:set>
                                      <p:cBhvr additive="repl">
                                        <p:cTn id="66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strVal val="rgb(0,0,0)"/>
                                      </p:to>
                                    </p:set>
                                    <p:set>
                                      <p:cBhvr additive="repl">
                                        <p:cTn id="67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A13348B7-18F1-4C75-890C-BD823EE0FF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Khử tham chiếu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8E5ED1ED-B4EC-4C6F-B0FC-5950516D7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Toán tử  </a:t>
            </a:r>
            <a:r>
              <a:rPr lang="en-US" altLang="en-US" b="1">
                <a:solidFill>
                  <a:srgbClr val="3333FF"/>
                </a:solidFill>
              </a:rPr>
              <a:t>*</a:t>
            </a:r>
            <a:r>
              <a:rPr lang="en-US" altLang="en-US"/>
              <a:t>  dùng để khử tham chiếu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Áp dụng trên các con trỏ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Truy cập tới đối tượng mà con trỏ trỏ tới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Câu lệnh:	</a:t>
            </a:r>
            <a:r>
              <a:rPr lang="en-US" altLang="en-US" b="1">
                <a:solidFill>
                  <a:srgbClr val="3333FF"/>
                </a:solidFill>
              </a:rPr>
              <a:t>*iptr = 5;</a:t>
            </a:r>
          </a:p>
          <a:p>
            <a:pPr marL="339725" indent="-336550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  gán vào </a:t>
            </a:r>
            <a:r>
              <a:rPr lang="en-US" altLang="en-US" b="1">
                <a:solidFill>
                  <a:srgbClr val="3333FF"/>
                </a:solidFill>
              </a:rPr>
              <a:t>n</a:t>
            </a:r>
            <a:r>
              <a:rPr lang="en-US" altLang="en-US"/>
              <a:t> (biến mà </a:t>
            </a:r>
            <a:r>
              <a:rPr lang="en-US" altLang="en-US" b="1">
                <a:solidFill>
                  <a:srgbClr val="3333FF"/>
                </a:solidFill>
              </a:rPr>
              <a:t>iptr</a:t>
            </a:r>
            <a:r>
              <a:rPr lang="en-US" altLang="en-US"/>
              <a:t> trỏ tới) giá trị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512FEBA0-88F5-4756-98C2-B6D1C86516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Bài tập 11.3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74AFE889-F37C-46FA-B2D6-F7AE527773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Viết chương trình yêu cầu người dùng nhập vào 3 số thực a, b ,c. Thêm 100 vào 3 số chỉ sử dụng một con trỏ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1A5AA119-E151-4295-9713-4429FE4E86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8112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Lời giải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4D58BCD1-43B5-46ED-92A1-4001A2718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410200"/>
          </a:xfrm>
          <a:ln/>
        </p:spPr>
        <p:txBody>
          <a:bodyPr/>
          <a:lstStyle/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void main(void)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int x = 25, y = 50, z = 75;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int *ptr;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printf(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"Here are the values of x, y, and z:\n"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printf("%d %d %d\n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, x,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z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ptr = &amp;x;  // Store the address of x in ptr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*ptr 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 // 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Add 100 to the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value in x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ptr = &amp;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  // Store the address of 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in ptr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*ptr 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 // 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Add 100 to the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value in 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ptr = &amp;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z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  // Store the address of 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z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in ptr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*ptr 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 // 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Add 100 to the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value in 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z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 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printf(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"Once again, here are the values of x, y, and z:\n"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 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printf("%d %d %d\n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, x,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z</a:t>
            </a:r>
            <a:r>
              <a:rPr lang="fr-F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	</a:t>
            </a:r>
          </a:p>
          <a:p>
            <a:pPr marL="341313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37B0F55B-6A53-4108-9A84-FC98BE7903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Truyền tham số bởi giá trị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E674858-2695-4DE6-8929-5180E7CD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Hàm nhận tham số bởi giá trị của bản sao của biến của hàm gọi tới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Giá trị truyền vào có thể được thay đổi trong hàm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Giá trị của biến ở hàm gọi tới không thể được thay đổi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253EEE5B-A633-40D6-A3A7-D725AA25AA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Hàm swap lỗi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F7C82B34-37E0-4F2B-A53E-5D121DCBE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/>
          </a:p>
          <a:p>
            <a:pPr marL="341313"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FB4EF10-6259-4E46-A2A0-F49B9F67D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9725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6813" algn="l"/>
                <a:tab pos="10514013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6813" algn="l"/>
                <a:tab pos="10514013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6813" algn="l"/>
                <a:tab pos="10514013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6813" algn="l"/>
                <a:tab pos="10514013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6813" algn="l"/>
                <a:tab pos="10514013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6813" algn="l"/>
                <a:tab pos="10514013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6813" algn="l"/>
                <a:tab pos="10514013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6813" algn="l"/>
                <a:tab pos="10514013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6813" algn="l"/>
                <a:tab pos="10514013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800">
                <a:latin typeface="Verdana" panose="020B0604030504040204" pitchFamily="34" charset="0"/>
              </a:rPr>
              <a:t>Hàm swap nhận giá trị các biến và </a:t>
            </a:r>
            <a:r>
              <a:rPr lang="en-US" altLang="en-US" sz="2800" b="1" i="1">
                <a:solidFill>
                  <a:srgbClr val="CC0000"/>
                </a:solidFill>
                <a:latin typeface="Verdana" panose="020B0604030504040204" pitchFamily="34" charset="0"/>
              </a:rPr>
              <a:t>không</a:t>
            </a:r>
            <a:r>
              <a:rPr lang="en-US" altLang="en-US" sz="2800">
                <a:latin typeface="Verdana" panose="020B0604030504040204" pitchFamily="34" charset="0"/>
              </a:rPr>
              <a:t> thay đổi giá trị của các biến gốc</a:t>
            </a:r>
            <a:br>
              <a:rPr lang="en-US" altLang="en-US" sz="2800">
                <a:latin typeface="Verdana" panose="020B0604030504040204" pitchFamily="34" charset="0"/>
              </a:rPr>
            </a:br>
            <a:r>
              <a:rPr lang="en-US" altLang="en-US" sz="2800">
                <a:latin typeface="Verdana" panose="020B0604030504040204" pitchFamily="34" charset="0"/>
              </a:rPr>
              <a:t>	</a:t>
            </a:r>
            <a:r>
              <a:rPr lang="en-US" altLang="en-US" sz="24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swap(</a:t>
            </a:r>
            <a:r>
              <a:rPr lang="en-US" altLang="en-US" sz="24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x,  </a:t>
            </a:r>
            <a:r>
              <a:rPr lang="en-US" altLang="en-US" sz="24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US" altLang="en-US" sz="24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tmp = x;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	x = y;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	y = tmp;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702C4686-8820-4506-AF26-17EDC51554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Sửa lỗi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75B97852-158E-400F-8413-E150BB99F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648200"/>
          </a:xfrm>
          <a:ln/>
        </p:spPr>
        <p:txBody>
          <a:bodyPr/>
          <a:lstStyle/>
          <a:p>
            <a:pPr marL="339725" indent="-339725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US" altLang="en-US" sz="2800"/>
              <a:t>Cho hàm swap nhận con trỏ tới các số nguyên</a:t>
            </a:r>
            <a:br>
              <a:rPr lang="en-US" altLang="en-US" sz="2800"/>
            </a:br>
            <a:r>
              <a:rPr lang="en-US" altLang="en-US" sz="2800"/>
              <a:t>	</a:t>
            </a:r>
            <a:r>
              <a:rPr lang="en-US" altLang="en-US" sz="24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swap(</a:t>
            </a:r>
            <a:r>
              <a:rPr lang="en-US" altLang="en-US" sz="24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*x,  </a:t>
            </a:r>
            <a:r>
              <a:rPr lang="en-US" altLang="en-US" sz="24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*y)</a:t>
            </a:r>
            <a:b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temp = *x;</a:t>
            </a:r>
            <a:b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*x = *y;</a:t>
            </a:r>
            <a:b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*y = temp;          </a:t>
            </a:r>
          </a:p>
          <a:p>
            <a:pPr marL="339725" indent="-336550">
              <a:spcBef>
                <a:spcPts val="600"/>
              </a:spcBef>
              <a:buClrTx/>
              <a:buFontTx/>
              <a:buNone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339725" indent="-339725"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US" altLang="en-US" sz="2800"/>
              <a:t>Gọi hàm 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swap(&amp;x, &amp;y);</a:t>
            </a:r>
          </a:p>
          <a:p>
            <a:pPr marL="339725" indent="-339725"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US" altLang="en-US" sz="2800"/>
              <a:t>Truyền tham chiếu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1FFEEEC-A39D-48EC-857A-0C9E06065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76400"/>
            <a:ext cx="7924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97B25ADB-4DB1-4853-96BB-7C5ED33F8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143000"/>
            <a:ext cx="1905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Caller</a:t>
            </a: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4CF6CAEB-761E-47DA-8652-3DB25001D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143000"/>
            <a:ext cx="1905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Called</a:t>
            </a:r>
          </a:p>
        </p:txBody>
      </p:sp>
      <p:sp>
        <p:nvSpPr>
          <p:cNvPr id="21507" name="Line 3">
            <a:extLst>
              <a:ext uri="{FF2B5EF4-FFF2-40B4-BE49-F238E27FC236}">
                <a16:creationId xmlns:a16="http://schemas.microsoft.com/office/drawing/2014/main" id="{E3C58196-112D-4F4B-8B5C-F8EE52104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600200"/>
            <a:ext cx="1588" cy="2438400"/>
          </a:xfrm>
          <a:prstGeom prst="line">
            <a:avLst/>
          </a:prstGeom>
          <a:noFill/>
          <a:ln w="507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AA769CA3-8566-43CC-B150-B8BF65217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05000"/>
            <a:ext cx="3352800" cy="17526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D5802796-F494-4075-ABD0-8E1D93E52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1981200"/>
            <a:ext cx="6746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r" rtl="1"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main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779CA7AE-4753-40BB-AEDD-8935D5FBD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971800"/>
            <a:ext cx="609600" cy="4572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 rtl="1"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Y</a:t>
            </a: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F7338DED-8B08-4B9C-BAD4-BA6660F0A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514600"/>
            <a:ext cx="609600" cy="4572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 rtl="1"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X</a:t>
            </a:r>
          </a:p>
        </p:txBody>
      </p:sp>
      <p:grpSp>
        <p:nvGrpSpPr>
          <p:cNvPr id="21512" name="Group 8">
            <a:extLst>
              <a:ext uri="{FF2B5EF4-FFF2-40B4-BE49-F238E27FC236}">
                <a16:creationId xmlns:a16="http://schemas.microsoft.com/office/drawing/2014/main" id="{24114875-F95B-40F1-A4AD-6A8D1EEFFA52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905000"/>
            <a:ext cx="3349625" cy="1749425"/>
            <a:chOff x="3072" y="1200"/>
            <a:chExt cx="2110" cy="1102"/>
          </a:xfrm>
        </p:grpSpPr>
        <p:sp>
          <p:nvSpPr>
            <p:cNvPr id="21513" name="Rectangle 9">
              <a:extLst>
                <a:ext uri="{FF2B5EF4-FFF2-40B4-BE49-F238E27FC236}">
                  <a16:creationId xmlns:a16="http://schemas.microsoft.com/office/drawing/2014/main" id="{C1AB4C16-EBE0-4ECA-8C94-1F63DB8E7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200"/>
              <a:ext cx="2110" cy="1102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algn="ctr" rtl="1">
                <a:buClrTx/>
                <a:buFontTx/>
                <a:buNone/>
              </a:pPr>
              <a:r>
                <a:rPr lang="en-US" altLang="en-US">
                  <a:cs typeface="Arial" panose="020B0604020202020204" pitchFamily="34" charset="0"/>
                </a:rPr>
                <a:t>by value</a:t>
              </a:r>
            </a:p>
          </p:txBody>
        </p:sp>
        <p:sp>
          <p:nvSpPr>
            <p:cNvPr id="21514" name="Text Box 10">
              <a:extLst>
                <a:ext uri="{FF2B5EF4-FFF2-40B4-BE49-F238E27FC236}">
                  <a16:creationId xmlns:a16="http://schemas.microsoft.com/office/drawing/2014/main" id="{44BA967C-792C-4F49-BC39-29B36359A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" y="1248"/>
              <a:ext cx="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algn="r" rtl="1">
                <a:buClrTx/>
                <a:buFontTx/>
                <a:buNone/>
              </a:pPr>
              <a:r>
                <a:rPr lang="en-US" altLang="en-US">
                  <a:cs typeface="Arial" panose="020B0604020202020204" pitchFamily="34" charset="0"/>
                </a:rPr>
                <a:t>swap</a:t>
              </a:r>
            </a:p>
          </p:txBody>
        </p:sp>
        <p:sp>
          <p:nvSpPr>
            <p:cNvPr id="21515" name="Rectangle 11">
              <a:extLst>
                <a:ext uri="{FF2B5EF4-FFF2-40B4-BE49-F238E27FC236}">
                  <a16:creationId xmlns:a16="http://schemas.microsoft.com/office/drawing/2014/main" id="{36079D2F-C1CD-4C4D-9B01-2CCC09D2F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872"/>
              <a:ext cx="382" cy="286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algn="ctr" rtl="1">
                <a:buClrTx/>
                <a:buFontTx/>
                <a:buNone/>
              </a:pPr>
              <a:r>
                <a:rPr lang="en-US" altLang="en-US"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21516" name="Rectangle 12">
              <a:extLst>
                <a:ext uri="{FF2B5EF4-FFF2-40B4-BE49-F238E27FC236}">
                  <a16:creationId xmlns:a16="http://schemas.microsoft.com/office/drawing/2014/main" id="{1E85F86D-7E81-4FBD-9FB0-B6FAFACDB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584"/>
              <a:ext cx="382" cy="286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algn="ctr" rtl="1">
                <a:buClrTx/>
                <a:buFontTx/>
                <a:buNone/>
              </a:pPr>
              <a:r>
                <a:rPr lang="en-US" altLang="en-US">
                  <a:cs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21517" name="Group 13">
            <a:extLst>
              <a:ext uri="{FF2B5EF4-FFF2-40B4-BE49-F238E27FC236}">
                <a16:creationId xmlns:a16="http://schemas.microsoft.com/office/drawing/2014/main" id="{67D5FE61-C656-45D8-992F-34970A97EC90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886200"/>
            <a:ext cx="3349625" cy="1749425"/>
            <a:chOff x="3072" y="2448"/>
            <a:chExt cx="2110" cy="1102"/>
          </a:xfrm>
        </p:grpSpPr>
        <p:sp>
          <p:nvSpPr>
            <p:cNvPr id="21518" name="Rectangle 14">
              <a:extLst>
                <a:ext uri="{FF2B5EF4-FFF2-40B4-BE49-F238E27FC236}">
                  <a16:creationId xmlns:a16="http://schemas.microsoft.com/office/drawing/2014/main" id="{629DFD47-6044-423A-8266-F99F3BAE9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448"/>
              <a:ext cx="2110" cy="1102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algn="ctr" rtl="1">
                <a:buClrTx/>
                <a:buFontTx/>
                <a:buNone/>
              </a:pPr>
              <a:r>
                <a:rPr lang="en-US" altLang="en-US">
                  <a:cs typeface="Arial" panose="020B0604020202020204" pitchFamily="34" charset="0"/>
                </a:rPr>
                <a:t>by reference</a:t>
              </a:r>
            </a:p>
          </p:txBody>
        </p:sp>
        <p:sp>
          <p:nvSpPr>
            <p:cNvPr id="21519" name="Text Box 15">
              <a:extLst>
                <a:ext uri="{FF2B5EF4-FFF2-40B4-BE49-F238E27FC236}">
                  <a16:creationId xmlns:a16="http://schemas.microsoft.com/office/drawing/2014/main" id="{886B7F3C-0731-4422-9DA5-856059FAB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" y="2496"/>
              <a:ext cx="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algn="r" rtl="1">
                <a:buClrTx/>
                <a:buFontTx/>
                <a:buNone/>
              </a:pPr>
              <a:r>
                <a:rPr lang="en-US" altLang="en-US">
                  <a:cs typeface="Arial" panose="020B0604020202020204" pitchFamily="34" charset="0"/>
                </a:rPr>
                <a:t>swap</a:t>
              </a:r>
            </a:p>
          </p:txBody>
        </p:sp>
        <p:sp>
          <p:nvSpPr>
            <p:cNvPr id="21520" name="Rectangle 16">
              <a:extLst>
                <a:ext uri="{FF2B5EF4-FFF2-40B4-BE49-F238E27FC236}">
                  <a16:creationId xmlns:a16="http://schemas.microsoft.com/office/drawing/2014/main" id="{FF4F54D2-8575-441D-954E-A7FC361B0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120"/>
              <a:ext cx="382" cy="286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algn="ctr" rtl="1">
                <a:buClrTx/>
                <a:buFontTx/>
                <a:buNone/>
              </a:pPr>
              <a:r>
                <a:rPr lang="en-US" altLang="en-US">
                  <a:cs typeface="Arial" panose="020B0604020202020204" pitchFamily="34" charset="0"/>
                </a:rPr>
                <a:t>*Y</a:t>
              </a:r>
            </a:p>
          </p:txBody>
        </p:sp>
        <p:sp>
          <p:nvSpPr>
            <p:cNvPr id="21521" name="Rectangle 17">
              <a:extLst>
                <a:ext uri="{FF2B5EF4-FFF2-40B4-BE49-F238E27FC236}">
                  <a16:creationId xmlns:a16="http://schemas.microsoft.com/office/drawing/2014/main" id="{19C80D0B-2025-4AFB-897A-0A0557377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32"/>
              <a:ext cx="382" cy="286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algn="ctr" rtl="1">
                <a:buClrTx/>
                <a:buFontTx/>
                <a:buNone/>
              </a:pPr>
              <a:r>
                <a:rPr lang="en-US" altLang="en-US">
                  <a:cs typeface="Arial" panose="020B0604020202020204" pitchFamily="34" charset="0"/>
                </a:rPr>
                <a:t>*X</a:t>
              </a:r>
            </a:p>
          </p:txBody>
        </p:sp>
      </p:grpSp>
      <p:sp>
        <p:nvSpPr>
          <p:cNvPr id="21522" name="Line 18">
            <a:extLst>
              <a:ext uri="{FF2B5EF4-FFF2-40B4-BE49-F238E27FC236}">
                <a16:creationId xmlns:a16="http://schemas.microsoft.com/office/drawing/2014/main" id="{C70C6588-E15E-425B-B29F-B4146C5023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73225" y="2740025"/>
            <a:ext cx="3587750" cy="1987550"/>
          </a:xfrm>
          <a:prstGeom prst="line">
            <a:avLst/>
          </a:prstGeom>
          <a:noFill/>
          <a:ln w="25560" cap="sq">
            <a:solidFill>
              <a:srgbClr val="006699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Line 19">
            <a:extLst>
              <a:ext uri="{FF2B5EF4-FFF2-40B4-BE49-F238E27FC236}">
                <a16:creationId xmlns:a16="http://schemas.microsoft.com/office/drawing/2014/main" id="{96B0924B-4964-42E5-89D0-C89C2ECB8F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73225" y="3197225"/>
            <a:ext cx="3587750" cy="1987550"/>
          </a:xfrm>
          <a:prstGeom prst="line">
            <a:avLst/>
          </a:prstGeom>
          <a:noFill/>
          <a:ln w="25560" cap="sq">
            <a:solidFill>
              <a:srgbClr val="006699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B4F4E8FC-F6A1-4747-839C-3C1F842379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Bài tập 11.4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AD02E0A6-37F5-462B-8F40-7FC74BC44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Viết hàm nhận 3 biến a, b, c và đổi chỗ sao cho giá trị của a thành b, b thành c và c thành a. Kiểm tra hàm này bằng một chương trình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5AE93287-34BC-4C5A-87C2-5DF5DC0BE5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Địa chỉ bộ nhớ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339D5454-3131-4A04-9FE8-D93E43C6A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Bộ nhớ máy tính bao gồm các byte. Mỗi byte có một </a:t>
            </a:r>
            <a:r>
              <a:rPr lang="fr-FR" altLang="en-US">
                <a:solidFill>
                  <a:srgbClr val="3333FF"/>
                </a:solidFill>
              </a:rPr>
              <a:t>địa chỉ</a:t>
            </a:r>
            <a:r>
              <a:rPr lang="fr-FR" altLang="en-US"/>
              <a:t> đi kèm với nó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VD : địa chỉ từ 924 tới 940</a:t>
            </a:r>
          </a:p>
          <a:p>
            <a:pPr marL="339725" indent="-336550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5D4B64D7-CA79-479E-B21E-BAC2618D3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95800"/>
            <a:ext cx="632460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2B6AE64D-FAC9-414C-9BBC-EA46FC1D6D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8112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Lời giải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8419532-D479-4361-8552-02ADB62CC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  <a:ln/>
        </p:spPr>
        <p:txBody>
          <a:bodyPr/>
          <a:lstStyle/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#include &lt;stdio.h&gt;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void swap3(int *p, int *q, int *r){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	int tmp;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	tmp= *p; *p=*q; *q=*r; *r=tmp;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} 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void main(void)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int a, b, c;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fr-FR" altLang="en-US" sz="2000">
                <a:latin typeface="Courier New" panose="02070309020205020404" pitchFamily="49" charset="0"/>
              </a:rPr>
              <a:t>printf("Enter a, b, c:</a:t>
            </a:r>
            <a:r>
              <a:rPr lang="en-US" altLang="en-US" sz="2000">
                <a:latin typeface="Courier New" panose="02070309020205020404" pitchFamily="49" charset="0"/>
              </a:rPr>
              <a:t>"</a:t>
            </a:r>
            <a:r>
              <a:rPr lang="fr-FR" altLang="en-US" sz="2000">
                <a:latin typeface="Courier New" panose="02070309020205020404" pitchFamily="49" charset="0"/>
              </a:rPr>
              <a:t>);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scanf("%d%d%d", &amp;a, &amp;b, &amp;c)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printf("Value before swap. a=%d, b=%d, c=%d\n", a, b, c);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swap3(&amp;a,&amp;b,&amp;c);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printf("Value after swap. a=%d, b=%d, c=%d\n", a, b, c);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altLang="en-US" sz="2000">
              <a:latin typeface="Courier New" panose="02070309020205020404" pitchFamily="49" charset="0"/>
            </a:endParaRP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}	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AEC15D1C-69DC-44EF-9CE6-CE7966B615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Bài tập 11.5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A2B0CAF-33D1-48C0-9EFC-6DC94C119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800"/>
              <a:t>Khai báo các biến số nguyên </a:t>
            </a:r>
            <a:r>
              <a:rPr lang="fr-FR" altLang="en-US" sz="2800" b="1"/>
              <a:t>x</a:t>
            </a:r>
            <a:r>
              <a:rPr lang="fr-FR" altLang="en-US" sz="2800"/>
              <a:t>, </a:t>
            </a:r>
            <a:r>
              <a:rPr lang="fr-FR" altLang="en-US" sz="2800" b="1"/>
              <a:t>y</a:t>
            </a:r>
            <a:r>
              <a:rPr lang="fr-FR" altLang="en-US" sz="2800"/>
              <a:t>, </a:t>
            </a:r>
            <a:r>
              <a:rPr lang="fr-FR" altLang="en-US" sz="2800" b="1"/>
              <a:t>z</a:t>
            </a:r>
            <a:r>
              <a:rPr lang="fr-FR" altLang="en-US" sz="2800"/>
              <a:t> và các con trỏ số nguyên </a:t>
            </a:r>
            <a:r>
              <a:rPr lang="fr-FR" altLang="en-US" sz="2800" b="1"/>
              <a:t>p</a:t>
            </a:r>
            <a:r>
              <a:rPr lang="fr-FR" altLang="en-US" sz="2800"/>
              <a:t>, </a:t>
            </a:r>
            <a:r>
              <a:rPr lang="fr-FR" altLang="en-US" sz="2800" b="1"/>
              <a:t>q</a:t>
            </a:r>
            <a:r>
              <a:rPr lang="fr-FR" altLang="en-US" sz="2800"/>
              <a:t>, </a:t>
            </a:r>
            <a:r>
              <a:rPr lang="fr-FR" altLang="en-US" sz="2800" b="1"/>
              <a:t>r</a:t>
            </a:r>
            <a:r>
              <a:rPr lang="fr-FR" altLang="en-US" sz="2800"/>
              <a:t>.  Khởi tạo giá trị cho </a:t>
            </a:r>
            <a:r>
              <a:rPr lang="en-US" altLang="en-US" sz="2800" b="1"/>
              <a:t>x</a:t>
            </a:r>
            <a:r>
              <a:rPr lang="en-US" altLang="en-US" sz="2800"/>
              <a:t>, </a:t>
            </a:r>
            <a:r>
              <a:rPr lang="en-US" altLang="en-US" sz="2800" b="1"/>
              <a:t>y</a:t>
            </a:r>
            <a:r>
              <a:rPr lang="en-US" altLang="en-US" sz="2800"/>
              <a:t>, </a:t>
            </a:r>
            <a:r>
              <a:rPr lang="en-US" altLang="en-US" sz="2800" b="1"/>
              <a:t>z</a:t>
            </a:r>
            <a:r>
              <a:rPr lang="en-US" altLang="en-US" sz="2800"/>
              <a:t>.  Khởi tạo </a:t>
            </a:r>
            <a:r>
              <a:rPr lang="en-US" altLang="en-US" sz="2800" b="1"/>
              <a:t>p</a:t>
            </a:r>
            <a:r>
              <a:rPr lang="en-US" altLang="en-US" sz="2800"/>
              <a:t>, </a:t>
            </a:r>
            <a:r>
              <a:rPr lang="en-US" altLang="en-US" sz="2800" b="1"/>
              <a:t>q</a:t>
            </a:r>
            <a:r>
              <a:rPr lang="en-US" altLang="en-US" sz="2800"/>
              <a:t>, </a:t>
            </a:r>
            <a:r>
              <a:rPr lang="en-US" altLang="en-US" sz="2800" b="1"/>
              <a:t>r</a:t>
            </a:r>
            <a:r>
              <a:rPr lang="en-US" altLang="en-US" sz="2800"/>
              <a:t> tới địa chỉ của </a:t>
            </a:r>
            <a:r>
              <a:rPr lang="en-US" altLang="en-US" sz="2800" b="1"/>
              <a:t>x</a:t>
            </a:r>
            <a:r>
              <a:rPr lang="en-US" altLang="en-US" sz="2800"/>
              <a:t>, </a:t>
            </a:r>
            <a:r>
              <a:rPr lang="en-US" altLang="en-US" sz="2800" b="1"/>
              <a:t>y</a:t>
            </a:r>
            <a:r>
              <a:rPr lang="en-US" altLang="en-US" sz="2800"/>
              <a:t>, </a:t>
            </a:r>
            <a:r>
              <a:rPr lang="en-US" altLang="en-US" sz="2800" b="1"/>
              <a:t>z</a:t>
            </a:r>
            <a:r>
              <a:rPr lang="en-US" altLang="en-US" sz="2800"/>
              <a:t>.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800"/>
              <a:t>	</a:t>
            </a:r>
            <a:r>
              <a:rPr lang="en-US" altLang="en-US" sz="2400"/>
              <a:t>1) In ra giá trị của </a:t>
            </a:r>
            <a:r>
              <a:rPr lang="en-US" altLang="en-US" sz="2400" b="1"/>
              <a:t>x</a:t>
            </a:r>
            <a:r>
              <a:rPr lang="en-US" altLang="en-US" sz="2400"/>
              <a:t>, </a:t>
            </a:r>
            <a:r>
              <a:rPr lang="en-US" altLang="en-US" sz="2400" b="1"/>
              <a:t>y</a:t>
            </a:r>
            <a:r>
              <a:rPr lang="en-US" altLang="en-US" sz="2400"/>
              <a:t>, </a:t>
            </a:r>
            <a:r>
              <a:rPr lang="en-US" altLang="en-US" sz="2400" b="1"/>
              <a:t>z</a:t>
            </a:r>
            <a:r>
              <a:rPr lang="en-US" altLang="en-US" sz="2400"/>
              <a:t>, </a:t>
            </a:r>
            <a:r>
              <a:rPr lang="en-US" altLang="en-US" sz="2400" b="1"/>
              <a:t>p</a:t>
            </a:r>
            <a:r>
              <a:rPr lang="en-US" altLang="en-US" sz="2400"/>
              <a:t>, </a:t>
            </a:r>
            <a:r>
              <a:rPr lang="en-US" altLang="en-US" sz="2400" b="1"/>
              <a:t>q</a:t>
            </a:r>
            <a:r>
              <a:rPr lang="en-US" altLang="en-US" sz="2400"/>
              <a:t>, </a:t>
            </a:r>
            <a:r>
              <a:rPr lang="en-US" altLang="en-US" sz="2400" b="1"/>
              <a:t>r</a:t>
            </a:r>
            <a:r>
              <a:rPr lang="en-US" altLang="en-US" sz="2400"/>
              <a:t>, </a:t>
            </a:r>
            <a:r>
              <a:rPr lang="en-US" altLang="en-US" sz="2400" b="1"/>
              <a:t>*p</a:t>
            </a:r>
            <a:r>
              <a:rPr lang="en-US" altLang="en-US" sz="2400"/>
              <a:t>, </a:t>
            </a:r>
            <a:r>
              <a:rPr lang="en-US" altLang="en-US" sz="2400" b="1"/>
              <a:t>*q</a:t>
            </a:r>
            <a:r>
              <a:rPr lang="en-US" altLang="en-US" sz="2400"/>
              <a:t>, </a:t>
            </a:r>
            <a:r>
              <a:rPr lang="en-US" altLang="en-US" sz="2400" b="1"/>
              <a:t>*r</a:t>
            </a:r>
            <a:r>
              <a:rPr lang="en-US" altLang="en-US" sz="2400"/>
              <a:t>.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/>
              <a:t>	2) Đổi chỗ các giá trị x, y, z. In ra giá trị của </a:t>
            </a:r>
            <a:r>
              <a:rPr lang="en-US" altLang="en-US" sz="2400" b="1"/>
              <a:t>x</a:t>
            </a:r>
            <a:r>
              <a:rPr lang="en-US" altLang="en-US" sz="2400"/>
              <a:t>, </a:t>
            </a:r>
            <a:r>
              <a:rPr lang="en-US" altLang="en-US" sz="2400" b="1"/>
              <a:t>y</a:t>
            </a:r>
            <a:r>
              <a:rPr lang="en-US" altLang="en-US" sz="2400"/>
              <a:t>, </a:t>
            </a:r>
            <a:r>
              <a:rPr lang="en-US" altLang="en-US" sz="2400" b="1"/>
              <a:t>z</a:t>
            </a:r>
            <a:r>
              <a:rPr lang="en-US" altLang="en-US" sz="2400"/>
              <a:t>, </a:t>
            </a:r>
            <a:r>
              <a:rPr lang="en-US" altLang="en-US" sz="2400" b="1"/>
              <a:t>p</a:t>
            </a:r>
            <a:r>
              <a:rPr lang="en-US" altLang="en-US" sz="2400"/>
              <a:t>, </a:t>
            </a:r>
            <a:r>
              <a:rPr lang="en-US" altLang="en-US" sz="2400" b="1"/>
              <a:t>q</a:t>
            </a:r>
            <a:r>
              <a:rPr lang="en-US" altLang="en-US" sz="2400"/>
              <a:t>, </a:t>
            </a:r>
            <a:r>
              <a:rPr lang="en-US" altLang="en-US" sz="2400" b="1"/>
              <a:t>r</a:t>
            </a:r>
            <a:r>
              <a:rPr lang="en-US" altLang="en-US" sz="2400"/>
              <a:t>, </a:t>
            </a:r>
            <a:r>
              <a:rPr lang="en-US" altLang="en-US" sz="2400" b="1"/>
              <a:t>*p</a:t>
            </a:r>
            <a:r>
              <a:rPr lang="en-US" altLang="en-US" sz="2400"/>
              <a:t>, </a:t>
            </a:r>
            <a:r>
              <a:rPr lang="en-US" altLang="en-US" sz="2400" b="1"/>
              <a:t>*q</a:t>
            </a:r>
            <a:r>
              <a:rPr lang="en-US" altLang="en-US" sz="2400"/>
              <a:t>, </a:t>
            </a:r>
            <a:r>
              <a:rPr lang="en-US" altLang="en-US" sz="2400" b="1"/>
              <a:t>*r</a:t>
            </a:r>
            <a:r>
              <a:rPr lang="en-US" altLang="en-US" sz="2400"/>
              <a:t>.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/>
              <a:t>	3) Đổi chỗ giá trị p, q, r. In ra giá trị của </a:t>
            </a:r>
            <a:r>
              <a:rPr lang="en-US" altLang="en-US" sz="2400" b="1"/>
              <a:t>x</a:t>
            </a:r>
            <a:r>
              <a:rPr lang="en-US" altLang="en-US" sz="2400"/>
              <a:t>, </a:t>
            </a:r>
            <a:r>
              <a:rPr lang="en-US" altLang="en-US" sz="2400" b="1"/>
              <a:t>y</a:t>
            </a:r>
            <a:r>
              <a:rPr lang="en-US" altLang="en-US" sz="2400"/>
              <a:t>, </a:t>
            </a:r>
            <a:r>
              <a:rPr lang="en-US" altLang="en-US" sz="2400" b="1"/>
              <a:t>z</a:t>
            </a:r>
            <a:r>
              <a:rPr lang="en-US" altLang="en-US" sz="2400"/>
              <a:t>, </a:t>
            </a:r>
            <a:r>
              <a:rPr lang="en-US" altLang="en-US" sz="2400" b="1"/>
              <a:t>p</a:t>
            </a:r>
            <a:r>
              <a:rPr lang="en-US" altLang="en-US" sz="2400"/>
              <a:t>, </a:t>
            </a:r>
            <a:r>
              <a:rPr lang="en-US" altLang="en-US" sz="2400" b="1"/>
              <a:t>q</a:t>
            </a:r>
            <a:r>
              <a:rPr lang="en-US" altLang="en-US" sz="2400"/>
              <a:t>, </a:t>
            </a:r>
            <a:r>
              <a:rPr lang="en-US" altLang="en-US" sz="2400" b="1"/>
              <a:t>r</a:t>
            </a:r>
            <a:r>
              <a:rPr lang="en-US" altLang="en-US" sz="2400"/>
              <a:t>, </a:t>
            </a:r>
            <a:r>
              <a:rPr lang="en-US" altLang="en-US" sz="2400" b="1"/>
              <a:t>*p</a:t>
            </a:r>
            <a:r>
              <a:rPr lang="en-US" altLang="en-US" sz="2400"/>
              <a:t>, </a:t>
            </a:r>
            <a:r>
              <a:rPr lang="en-US" altLang="en-US" sz="2400" b="1"/>
              <a:t>*q</a:t>
            </a:r>
            <a:r>
              <a:rPr lang="en-US" altLang="en-US" sz="2400"/>
              <a:t>, </a:t>
            </a:r>
            <a:r>
              <a:rPr lang="en-US" altLang="en-US" sz="2400" b="1"/>
              <a:t>*r</a:t>
            </a:r>
            <a:r>
              <a:rPr lang="en-US" altLang="en-US" sz="2400"/>
              <a:t>.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26CA6399-AE03-4EDF-9631-CEF3151B2C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Bài tập 11.6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4DC1832D-63AC-43DF-98C9-63AF28661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Viết hàm </a:t>
            </a:r>
            <a:r>
              <a:rPr lang="fr-FR" altLang="en-US" i="1"/>
              <a:t>incomeplus </a:t>
            </a:r>
            <a:r>
              <a:rPr lang="fr-FR" altLang="en-US"/>
              <a:t>để nâng lương 300000 cho cho nhân viên với điều kiện số năm làm việc &gt; 3</a:t>
            </a:r>
          </a:p>
          <a:p>
            <a:pPr marL="339725" indent="-33655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void incomeplus(long *current, int year)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Kiểm tra hàm với một chương trình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50208394-1E45-44DA-AE58-3BBDC69DF0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8112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Lời giải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6C9956FB-6749-4D79-9711-0A9957062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  <a:ln/>
        </p:spPr>
        <p:txBody>
          <a:bodyPr/>
          <a:lstStyle/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#include &lt;stdio.h&gt;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void incomeplus(long *current, int year){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	if (year &gt;3) *current = *current + 300000;	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} 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void main(void)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long cursal; int year;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do {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printf("Enter your current salary:); scanf("%ld",&amp;cursal);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printf("Number of years passed:");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scanf("%d", &amp;year);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incomeplus(&amp;cursal,year);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printf("Your salary now: %ld", cursal);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}while(year!=-1);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altLang="en-US" sz="2000">
              <a:latin typeface="Courier New" panose="02070309020205020404" pitchFamily="49" charset="0"/>
            </a:endParaRP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}	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096B3D-C2D5-4D95-A93F-A7C0D9AAC94B}"/>
              </a:ext>
            </a:extLst>
          </p:cNvPr>
          <p:cNvSpPr txBox="1"/>
          <p:nvPr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Thank you for</a:t>
            </a:r>
            <a:r>
              <a:rPr lang="en-US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​</a:t>
            </a:r>
            <a:r>
              <a:rPr lang="vi-VN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 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your attentions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2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8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3CBDA0BD-3162-4871-8077-79044523F8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Địa chỉ bộ nhớ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551C390-03E5-4126-81A4-CE1F6C586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456113"/>
          </a:xfrm>
          <a:ln/>
        </p:spPr>
        <p:txBody>
          <a:bodyPr/>
          <a:lstStyle/>
          <a:p>
            <a:pPr marL="339725" indent="-339725">
              <a:buClr>
                <a:srgbClr val="F2DFFD"/>
              </a:buClr>
              <a:buSzPct val="60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Toán tử </a:t>
            </a:r>
            <a:r>
              <a:rPr lang="en-US" altLang="en-US" b="1">
                <a:solidFill>
                  <a:srgbClr val="3333FF"/>
                </a:solidFill>
              </a:rPr>
              <a:t>&amp;</a:t>
            </a:r>
            <a:r>
              <a:rPr lang="en-US" altLang="en-US"/>
              <a:t> cho địa chỉ của một biến</a:t>
            </a:r>
          </a:p>
          <a:p>
            <a:pPr marL="339725" indent="-336550">
              <a:spcBef>
                <a:spcPts val="500"/>
              </a:spcBef>
              <a:buClrTx/>
              <a:buSzPct val="60000"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#include &lt;stdio.h&gt;</a:t>
            </a:r>
          </a:p>
          <a:p>
            <a:pPr marL="339725" indent="-336550">
              <a:spcBef>
                <a:spcPts val="500"/>
              </a:spcBef>
              <a:buClrTx/>
              <a:buSzPct val="60000"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int main(){</a:t>
            </a:r>
          </a:p>
          <a:p>
            <a:pPr marL="339725" indent="-336550">
              <a:spcBef>
                <a:spcPts val="500"/>
              </a:spcBef>
              <a:buClrTx/>
              <a:buSzPct val="60000"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float fl=3.14;</a:t>
            </a:r>
          </a:p>
          <a:p>
            <a:pPr marL="339725" indent="-336550">
              <a:spcBef>
                <a:spcPts val="500"/>
              </a:spcBef>
              <a:buClrTx/>
              <a:buSzPct val="60000"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printf("fl's address=%u\n", (unsigned int) &amp;fl);</a:t>
            </a:r>
          </a:p>
          <a:p>
            <a:pPr marL="339725" indent="-336550">
              <a:spcBef>
                <a:spcPts val="500"/>
              </a:spcBef>
              <a:buClrTx/>
              <a:buSzPct val="60000"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return 0;</a:t>
            </a:r>
          </a:p>
          <a:p>
            <a:pPr marL="339725" indent="-336550">
              <a:spcBef>
                <a:spcPts val="500"/>
              </a:spcBef>
              <a:buClrTx/>
              <a:buSzPct val="60000"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marL="339725" indent="-336550"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sz="2000">
              <a:latin typeface="Courier New" panose="02070309020205020404" pitchFamily="49" charset="0"/>
            </a:endParaRP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94A75E8B-2480-4D63-B8D6-70AED1058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724400"/>
            <a:ext cx="6400800" cy="147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EDB5E5B2-AB9A-4598-A64E-E88E137216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Bài tập 11.1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1987B48-0D13-43DB-A4A3-F8779CCA1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Viết chương trình C sử dụng 3 biến để nhập 3 số nguyên. Với mỗi biến, sử dụng một con trỏ để chỉ đến các biến này sau đó hiển thị giá trị của biến được trỏ đến bởi con trỏ.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C2F5D162-5049-49A7-9B81-8C6A5FF25D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7350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Lời giải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CF1E9DCE-E979-4288-A9EE-FD9382EFDF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01000" cy="5562600"/>
          </a:xfrm>
          <a:ln/>
        </p:spPr>
        <p:txBody>
          <a:bodyPr/>
          <a:lstStyle/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#include &lt;stdio.h&gt;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altLang="en-US" sz="2000">
              <a:latin typeface="Courier New" panose="02070309020205020404" pitchFamily="49" charset="0"/>
            </a:endParaRP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int main(){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  	int x, y, z;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int* ptr;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printf("Enter three integers: ");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scanf("%d %d %d", &amp;x, &amp;y, &amp;z);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printf("\nThe three integers are:\n");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ptr = &amp;x;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printf("x = %d\n", *ptr);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ptr = &amp;y;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printf("y = %d\n", *ptr);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ptr = &amp;z;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printf("z = %d\n", *ptr);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	return 0;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000">
                <a:latin typeface="Courier New" panose="02070309020205020404" pitchFamily="49" charset="0"/>
              </a:rPr>
              <a:t>}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altLang="en-US" sz="2000">
              <a:latin typeface="Courier New" panose="02070309020205020404" pitchFamily="49" charset="0"/>
            </a:endParaRP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altLang="en-US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948D28E0-21C6-437F-8A8F-AC01FB183D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Bài tập 11.2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A1B03201-D346-42C3-AFB5-6B9CED4A8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Viết chương trình in ra địa chỉ của 5 phần tử đầu tiên của mảng dưới đây:</a:t>
            </a:r>
          </a:p>
          <a:p>
            <a:pPr marL="341313" indent="-339725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/>
          </a:p>
          <a:p>
            <a:pPr lvl="1" indent="-282575"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2400"/>
              <a:t>int a[7]= {13, -355, 235, 47, 67, 943, 1222} 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A4D456EA-7F93-4639-83FF-27A04D892A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6588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 sz="4000"/>
              <a:t>Lời giải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0ACA9E3-EB95-41A1-8E3F-2AACE59DD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229600" cy="5486400"/>
          </a:xfrm>
          <a:ln/>
        </p:spPr>
        <p:txBody>
          <a:bodyPr/>
          <a:lstStyle/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#include &lt;stdio.h&gt;</a:t>
            </a:r>
          </a:p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int main(){</a:t>
            </a:r>
          </a:p>
          <a:p>
            <a:pPr indent="-339725">
              <a:spcBef>
                <a:spcPts val="7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int a[7]= {13, -355, 235, 47, 67, 943, 1222};</a:t>
            </a:r>
            <a:r>
              <a:rPr lang="fr-FR" altLang="en-US" sz="2800"/>
              <a:t> </a:t>
            </a:r>
          </a:p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800"/>
              <a:t>	</a:t>
            </a:r>
            <a:r>
              <a:rPr lang="fr-FR" altLang="en-US" sz="2400">
                <a:latin typeface="Courier New" panose="02070309020205020404" pitchFamily="49" charset="0"/>
              </a:rPr>
              <a:t>int i;</a:t>
            </a:r>
          </a:p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printf("address of first five elements in memory.\n";</a:t>
            </a:r>
          </a:p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for (i=0; i&lt;5;i++)printf("\ta[%d]",i);</a:t>
            </a:r>
          </a:p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printf("\n");</a:t>
            </a:r>
          </a:p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for (i=0; i&lt;5;i++)printf("\t%p",&amp;a[i]);</a:t>
            </a:r>
          </a:p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	return 0;</a:t>
            </a:r>
          </a:p>
          <a:p>
            <a:pPr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4937A011-2EB8-40CC-A019-3E08D73A47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Khai báo một biến con trỏ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40AE6634-AD2D-490D-896E-9F913999D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8229600" cy="3465513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 trỏ được khai báo bằng cách thêm * trước tên biến.</a:t>
            </a:r>
          </a:p>
          <a:p>
            <a:pPr marL="339725" indent="-339725">
              <a:lnSpc>
                <a:spcPct val="90000"/>
              </a:lnSpc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 trỏ là một biến có giá trị là một địa chỉ trong bộ nhớ.</a:t>
            </a:r>
          </a:p>
          <a:p>
            <a:pPr marL="339725" indent="-339725">
              <a:lnSpc>
                <a:spcPct val="90000"/>
              </a:lnSpc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Địa chỉ của biến hoặc mảng được khai báo.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7BAD1F9-EC9B-465E-8783-FCC82D9FD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638" y="1905000"/>
            <a:ext cx="4448175" cy="520700"/>
          </a:xfrm>
          <a:prstGeom prst="rect">
            <a:avLst/>
          </a:prstGeom>
          <a:noFill/>
          <a:ln w="12600" cap="sq">
            <a:solidFill>
              <a:srgbClr val="006699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en-US" sz="28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variable_name;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398C514D-EBC7-46EF-9991-9AA6C32D17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Con trỏ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36D52A5F-9FDA-47F6-8137-A0AE72D9B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371600"/>
          </a:xfrm>
          <a:ln/>
        </p:spPr>
        <p:txBody>
          <a:bodyPr/>
          <a:lstStyle/>
          <a:p>
            <a:pPr marL="606425" indent="-6064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606425" algn="l"/>
                <a:tab pos="719138" algn="l"/>
                <a:tab pos="1176338" algn="l"/>
                <a:tab pos="1633538" algn="l"/>
                <a:tab pos="2090738" algn="l"/>
                <a:tab pos="2547938" algn="l"/>
                <a:tab pos="3005138" algn="l"/>
                <a:tab pos="3462338" algn="l"/>
                <a:tab pos="3919538" algn="l"/>
                <a:tab pos="4376738" algn="l"/>
                <a:tab pos="4833938" algn="l"/>
                <a:tab pos="5291138" algn="l"/>
                <a:tab pos="5748338" algn="l"/>
                <a:tab pos="6205538" algn="l"/>
                <a:tab pos="6662738" algn="l"/>
                <a:tab pos="7119938" algn="l"/>
                <a:tab pos="7577138" algn="l"/>
                <a:tab pos="8034338" algn="l"/>
                <a:tab pos="8491538" algn="l"/>
                <a:tab pos="8948738" algn="l"/>
                <a:tab pos="9405938" algn="l"/>
              </a:tabLst>
            </a:pPr>
            <a:r>
              <a:rPr lang="en-US" altLang="en-US">
                <a:solidFill>
                  <a:srgbClr val="3333FF"/>
                </a:solidFill>
              </a:rPr>
              <a:t>ptr</a:t>
            </a:r>
            <a:r>
              <a:rPr lang="en-US" altLang="en-US"/>
              <a:t> trỏ đến địa chỉ của biến </a:t>
            </a:r>
            <a:r>
              <a:rPr lang="en-US" altLang="en-US">
                <a:solidFill>
                  <a:srgbClr val="3333FF"/>
                </a:solidFill>
              </a:rPr>
              <a:t>c</a:t>
            </a:r>
          </a:p>
        </p:txBody>
      </p:sp>
      <p:grpSp>
        <p:nvGrpSpPr>
          <p:cNvPr id="12291" name="Group 3">
            <a:extLst>
              <a:ext uri="{FF2B5EF4-FFF2-40B4-BE49-F238E27FC236}">
                <a16:creationId xmlns:a16="http://schemas.microsoft.com/office/drawing/2014/main" id="{19554594-C508-4BCC-ABC8-9ED7015737A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124200"/>
            <a:ext cx="6854825" cy="2530475"/>
            <a:chOff x="864" y="1968"/>
            <a:chExt cx="4318" cy="1594"/>
          </a:xfrm>
        </p:grpSpPr>
        <p:sp>
          <p:nvSpPr>
            <p:cNvPr id="12292" name="Text Box 4">
              <a:extLst>
                <a:ext uri="{FF2B5EF4-FFF2-40B4-BE49-F238E27FC236}">
                  <a16:creationId xmlns:a16="http://schemas.microsoft.com/office/drawing/2014/main" id="{F4AF43FC-C233-4193-9776-D5150EBD1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968"/>
              <a:ext cx="1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>
                  <a:latin typeface="Tahoma" panose="020B060403050404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2293" name="Rectangle 5">
              <a:extLst>
                <a:ext uri="{FF2B5EF4-FFF2-40B4-BE49-F238E27FC236}">
                  <a16:creationId xmlns:a16="http://schemas.microsoft.com/office/drawing/2014/main" id="{7845F9E1-C7CB-4D25-8C9C-879A2BA83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208"/>
              <a:ext cx="286" cy="238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" name="Rectangle 6">
              <a:extLst>
                <a:ext uri="{FF2B5EF4-FFF2-40B4-BE49-F238E27FC236}">
                  <a16:creationId xmlns:a16="http://schemas.microsoft.com/office/drawing/2014/main" id="{B6C02F12-3620-45B5-9243-E774097F4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208"/>
              <a:ext cx="286" cy="238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>
                  <a:latin typeface="Tahoma" panose="020B060403050404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295" name="Rectangle 7">
              <a:extLst>
                <a:ext uri="{FF2B5EF4-FFF2-40B4-BE49-F238E27FC236}">
                  <a16:creationId xmlns:a16="http://schemas.microsoft.com/office/drawing/2014/main" id="{5AD69984-36EF-4443-9829-7D639C0C3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208"/>
              <a:ext cx="286" cy="238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Rectangle 8">
              <a:extLst>
                <a:ext uri="{FF2B5EF4-FFF2-40B4-BE49-F238E27FC236}">
                  <a16:creationId xmlns:a16="http://schemas.microsoft.com/office/drawing/2014/main" id="{73BFF01B-1D12-401E-933F-FD57E4172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208"/>
              <a:ext cx="286" cy="238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Rectangle 9">
              <a:extLst>
                <a:ext uri="{FF2B5EF4-FFF2-40B4-BE49-F238E27FC236}">
                  <a16:creationId xmlns:a16="http://schemas.microsoft.com/office/drawing/2014/main" id="{6D5607E5-29FD-4B37-AC54-0799A917E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208"/>
              <a:ext cx="286" cy="238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Rectangle 10">
              <a:extLst>
                <a:ext uri="{FF2B5EF4-FFF2-40B4-BE49-F238E27FC236}">
                  <a16:creationId xmlns:a16="http://schemas.microsoft.com/office/drawing/2014/main" id="{93A8DD66-BEED-476E-BA96-EA38F0A53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208"/>
              <a:ext cx="286" cy="238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Rectangle 11">
              <a:extLst>
                <a:ext uri="{FF2B5EF4-FFF2-40B4-BE49-F238E27FC236}">
                  <a16:creationId xmlns:a16="http://schemas.microsoft.com/office/drawing/2014/main" id="{F32E3C70-230F-4DD9-BC6B-8A4B2BC02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208"/>
              <a:ext cx="286" cy="238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Text Box 12">
              <a:extLst>
                <a:ext uri="{FF2B5EF4-FFF2-40B4-BE49-F238E27FC236}">
                  <a16:creationId xmlns:a16="http://schemas.microsoft.com/office/drawing/2014/main" id="{B38015EC-9012-4431-B972-7D5EBAE6B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208"/>
              <a:ext cx="1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>
                  <a:latin typeface="Tahoma" panose="020B060403050404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2301" name="Text Box 13">
              <a:extLst>
                <a:ext uri="{FF2B5EF4-FFF2-40B4-BE49-F238E27FC236}">
                  <a16:creationId xmlns:a16="http://schemas.microsoft.com/office/drawing/2014/main" id="{200C8B3C-1B39-480F-BC34-D2169C43B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208"/>
              <a:ext cx="1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>
                  <a:latin typeface="Tahoma" panose="020B060403050404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302" name="Rectangle 14">
              <a:extLst>
                <a:ext uri="{FF2B5EF4-FFF2-40B4-BE49-F238E27FC236}">
                  <a16:creationId xmlns:a16="http://schemas.microsoft.com/office/drawing/2014/main" id="{9921C4E1-F9EE-474A-B8F1-12202A80C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208"/>
              <a:ext cx="286" cy="238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Rectangle 15">
              <a:extLst>
                <a:ext uri="{FF2B5EF4-FFF2-40B4-BE49-F238E27FC236}">
                  <a16:creationId xmlns:a16="http://schemas.microsoft.com/office/drawing/2014/main" id="{C8BF47B6-6393-4F9F-8C54-6D5C41E0B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208"/>
              <a:ext cx="286" cy="238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Rectangle 16">
              <a:extLst>
                <a:ext uri="{FF2B5EF4-FFF2-40B4-BE49-F238E27FC236}">
                  <a16:creationId xmlns:a16="http://schemas.microsoft.com/office/drawing/2014/main" id="{1AC397D9-B474-468E-BFCC-FE698CEB4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208"/>
              <a:ext cx="286" cy="238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Rectangle 17">
              <a:extLst>
                <a:ext uri="{FF2B5EF4-FFF2-40B4-BE49-F238E27FC236}">
                  <a16:creationId xmlns:a16="http://schemas.microsoft.com/office/drawing/2014/main" id="{D985CBA9-6499-44E7-93E5-D6A50B3AE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208"/>
              <a:ext cx="286" cy="238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Rectangle 18">
              <a:extLst>
                <a:ext uri="{FF2B5EF4-FFF2-40B4-BE49-F238E27FC236}">
                  <a16:creationId xmlns:a16="http://schemas.microsoft.com/office/drawing/2014/main" id="{7E8F47B7-E6B5-40FC-86AE-5DED35241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208"/>
              <a:ext cx="286" cy="238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Text Box 19">
              <a:extLst>
                <a:ext uri="{FF2B5EF4-FFF2-40B4-BE49-F238E27FC236}">
                  <a16:creationId xmlns:a16="http://schemas.microsoft.com/office/drawing/2014/main" id="{03D3757F-2CCC-491D-A70C-A242B6394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208"/>
              <a:ext cx="1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>
                  <a:latin typeface="Tahoma" panose="020B060403050404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308" name="Text Box 20">
              <a:extLst>
                <a:ext uri="{FF2B5EF4-FFF2-40B4-BE49-F238E27FC236}">
                  <a16:creationId xmlns:a16="http://schemas.microsoft.com/office/drawing/2014/main" id="{4620A31F-4EEF-4A48-BA2A-A6945FF63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208"/>
              <a:ext cx="1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>
                  <a:latin typeface="Tahoma" panose="020B060403050404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309" name="Text Box 21">
              <a:extLst>
                <a:ext uri="{FF2B5EF4-FFF2-40B4-BE49-F238E27FC236}">
                  <a16:creationId xmlns:a16="http://schemas.microsoft.com/office/drawing/2014/main" id="{3F61D693-0B99-47D7-BB06-36ABCDD17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496"/>
              <a:ext cx="28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  <a:cs typeface="Arial" panose="020B0604020202020204" pitchFamily="34" charset="0"/>
                </a:rPr>
                <a:t>173</a:t>
              </a:r>
            </a:p>
          </p:txBody>
        </p:sp>
        <p:sp>
          <p:nvSpPr>
            <p:cNvPr id="12310" name="Text Box 22">
              <a:extLst>
                <a:ext uri="{FF2B5EF4-FFF2-40B4-BE49-F238E27FC236}">
                  <a16:creationId xmlns:a16="http://schemas.microsoft.com/office/drawing/2014/main" id="{7D79042A-ADB5-4D63-8FED-4F4D67C9F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96"/>
              <a:ext cx="28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  <a:cs typeface="Arial" panose="020B0604020202020204" pitchFamily="34" charset="0"/>
                </a:rPr>
                <a:t>172</a:t>
              </a:r>
            </a:p>
          </p:txBody>
        </p:sp>
        <p:sp>
          <p:nvSpPr>
            <p:cNvPr id="12311" name="Text Box 23">
              <a:extLst>
                <a:ext uri="{FF2B5EF4-FFF2-40B4-BE49-F238E27FC236}">
                  <a16:creationId xmlns:a16="http://schemas.microsoft.com/office/drawing/2014/main" id="{7CD953F0-0F4C-445B-AD77-A5E31EC28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496"/>
              <a:ext cx="28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  <a:cs typeface="Arial" panose="020B0604020202020204" pitchFamily="34" charset="0"/>
                </a:rPr>
                <a:t>174</a:t>
              </a:r>
            </a:p>
          </p:txBody>
        </p:sp>
        <p:sp>
          <p:nvSpPr>
            <p:cNvPr id="12312" name="Text Box 24">
              <a:extLst>
                <a:ext uri="{FF2B5EF4-FFF2-40B4-BE49-F238E27FC236}">
                  <a16:creationId xmlns:a16="http://schemas.microsoft.com/office/drawing/2014/main" id="{0B229A58-2B89-456B-B576-72E3D4027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496"/>
              <a:ext cx="28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  <a:cs typeface="Arial" panose="020B0604020202020204" pitchFamily="34" charset="0"/>
                </a:rPr>
                <a:t>175</a:t>
              </a:r>
            </a:p>
          </p:txBody>
        </p:sp>
        <p:sp>
          <p:nvSpPr>
            <p:cNvPr id="12313" name="Text Box 25">
              <a:extLst>
                <a:ext uri="{FF2B5EF4-FFF2-40B4-BE49-F238E27FC236}">
                  <a16:creationId xmlns:a16="http://schemas.microsoft.com/office/drawing/2014/main" id="{7F764051-2B1D-4E42-958F-FCBCCF041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496"/>
              <a:ext cx="28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  <a:cs typeface="Arial" panose="020B0604020202020204" pitchFamily="34" charset="0"/>
                </a:rPr>
                <a:t>176</a:t>
              </a:r>
            </a:p>
          </p:txBody>
        </p:sp>
        <p:sp>
          <p:nvSpPr>
            <p:cNvPr id="12314" name="Text Box 26">
              <a:extLst>
                <a:ext uri="{FF2B5EF4-FFF2-40B4-BE49-F238E27FC236}">
                  <a16:creationId xmlns:a16="http://schemas.microsoft.com/office/drawing/2014/main" id="{AD9E38F9-2274-4EF5-8034-99F961FB4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496"/>
              <a:ext cx="28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  <a:cs typeface="Arial" panose="020B0604020202020204" pitchFamily="34" charset="0"/>
                </a:rPr>
                <a:t>177</a:t>
              </a:r>
            </a:p>
          </p:txBody>
        </p:sp>
        <p:sp>
          <p:nvSpPr>
            <p:cNvPr id="12315" name="Text Box 27">
              <a:extLst>
                <a:ext uri="{FF2B5EF4-FFF2-40B4-BE49-F238E27FC236}">
                  <a16:creationId xmlns:a16="http://schemas.microsoft.com/office/drawing/2014/main" id="{6881EFF7-C71D-4ED7-887D-2DA55B74E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496"/>
              <a:ext cx="28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  <a:cs typeface="Arial" panose="020B0604020202020204" pitchFamily="34" charset="0"/>
                </a:rPr>
                <a:t>178</a:t>
              </a:r>
            </a:p>
          </p:txBody>
        </p:sp>
        <p:sp>
          <p:nvSpPr>
            <p:cNvPr id="12316" name="Text Box 28">
              <a:extLst>
                <a:ext uri="{FF2B5EF4-FFF2-40B4-BE49-F238E27FC236}">
                  <a16:creationId xmlns:a16="http://schemas.microsoft.com/office/drawing/2014/main" id="{803632B9-B44D-4D78-93B6-895BAA07B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496"/>
              <a:ext cx="28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  <a:cs typeface="Arial" panose="020B0604020202020204" pitchFamily="34" charset="0"/>
                </a:rPr>
                <a:t>179</a:t>
              </a:r>
            </a:p>
          </p:txBody>
        </p:sp>
        <p:sp>
          <p:nvSpPr>
            <p:cNvPr id="12317" name="Text Box 29">
              <a:extLst>
                <a:ext uri="{FF2B5EF4-FFF2-40B4-BE49-F238E27FC236}">
                  <a16:creationId xmlns:a16="http://schemas.microsoft.com/office/drawing/2014/main" id="{9C95E6A9-21E1-4CC0-B3A7-22251D3AA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96"/>
              <a:ext cx="28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  <a:cs typeface="Arial" panose="020B0604020202020204" pitchFamily="34" charset="0"/>
                </a:rPr>
                <a:t>180</a:t>
              </a:r>
            </a:p>
          </p:txBody>
        </p:sp>
        <p:sp>
          <p:nvSpPr>
            <p:cNvPr id="12318" name="Text Box 30">
              <a:extLst>
                <a:ext uri="{FF2B5EF4-FFF2-40B4-BE49-F238E27FC236}">
                  <a16:creationId xmlns:a16="http://schemas.microsoft.com/office/drawing/2014/main" id="{F0AB3CFA-090A-439A-9910-C94CEEA73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496"/>
              <a:ext cx="28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  <a:cs typeface="Arial" panose="020B0604020202020204" pitchFamily="34" charset="0"/>
                </a:rPr>
                <a:t>181</a:t>
              </a:r>
            </a:p>
          </p:txBody>
        </p:sp>
        <p:sp>
          <p:nvSpPr>
            <p:cNvPr id="12319" name="Rectangle 31">
              <a:extLst>
                <a:ext uri="{FF2B5EF4-FFF2-40B4-BE49-F238E27FC236}">
                  <a16:creationId xmlns:a16="http://schemas.microsoft.com/office/drawing/2014/main" id="{B2B20428-0B1C-45A3-8D31-CD439F000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20"/>
              <a:ext cx="286" cy="238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Rectangle 32">
              <a:extLst>
                <a:ext uri="{FF2B5EF4-FFF2-40B4-BE49-F238E27FC236}">
                  <a16:creationId xmlns:a16="http://schemas.microsoft.com/office/drawing/2014/main" id="{0A3A8DF5-8BC7-4274-BFB9-44826BA04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120"/>
              <a:ext cx="286" cy="238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>
                  <a:latin typeface="Tahoma" panose="020B0604030504040204" pitchFamily="34" charset="0"/>
                  <a:cs typeface="Arial" panose="020B0604020202020204" pitchFamily="34" charset="0"/>
                </a:rPr>
                <a:t>174</a:t>
              </a:r>
            </a:p>
          </p:txBody>
        </p:sp>
        <p:sp>
          <p:nvSpPr>
            <p:cNvPr id="12321" name="Rectangle 33">
              <a:extLst>
                <a:ext uri="{FF2B5EF4-FFF2-40B4-BE49-F238E27FC236}">
                  <a16:creationId xmlns:a16="http://schemas.microsoft.com/office/drawing/2014/main" id="{C68050BD-F0D3-4202-BDCD-014A55F5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20"/>
              <a:ext cx="286" cy="238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2" name="Rectangle 34">
              <a:extLst>
                <a:ext uri="{FF2B5EF4-FFF2-40B4-BE49-F238E27FC236}">
                  <a16:creationId xmlns:a16="http://schemas.microsoft.com/office/drawing/2014/main" id="{A72153A0-B566-4FE5-869F-6DB2C617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120"/>
              <a:ext cx="286" cy="238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35">
              <a:extLst>
                <a:ext uri="{FF2B5EF4-FFF2-40B4-BE49-F238E27FC236}">
                  <a16:creationId xmlns:a16="http://schemas.microsoft.com/office/drawing/2014/main" id="{4E01809A-55F9-44BE-87A7-E32CC4CCD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120"/>
              <a:ext cx="286" cy="238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36">
              <a:extLst>
                <a:ext uri="{FF2B5EF4-FFF2-40B4-BE49-F238E27FC236}">
                  <a16:creationId xmlns:a16="http://schemas.microsoft.com/office/drawing/2014/main" id="{D0E5A43D-064F-4345-AEF6-E55D133C3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120"/>
              <a:ext cx="286" cy="238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37">
              <a:extLst>
                <a:ext uri="{FF2B5EF4-FFF2-40B4-BE49-F238E27FC236}">
                  <a16:creationId xmlns:a16="http://schemas.microsoft.com/office/drawing/2014/main" id="{7740C871-1124-42B8-A131-3A696F264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20"/>
              <a:ext cx="286" cy="238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Text Box 38">
              <a:extLst>
                <a:ext uri="{FF2B5EF4-FFF2-40B4-BE49-F238E27FC236}">
                  <a16:creationId xmlns:a16="http://schemas.microsoft.com/office/drawing/2014/main" id="{F17B40E3-6548-49CD-9436-D61CBBC23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120"/>
              <a:ext cx="1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>
                  <a:latin typeface="Tahoma" panose="020B060403050404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2327" name="Text Box 39">
              <a:extLst>
                <a:ext uri="{FF2B5EF4-FFF2-40B4-BE49-F238E27FC236}">
                  <a16:creationId xmlns:a16="http://schemas.microsoft.com/office/drawing/2014/main" id="{E500B85C-0E9E-42BB-B7FF-2384E970E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120"/>
              <a:ext cx="1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>
                  <a:latin typeface="Tahoma" panose="020B060403050404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328" name="Rectangle 40">
              <a:extLst>
                <a:ext uri="{FF2B5EF4-FFF2-40B4-BE49-F238E27FC236}">
                  <a16:creationId xmlns:a16="http://schemas.microsoft.com/office/drawing/2014/main" id="{A405B820-AC10-44CE-AF01-A096356C2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120"/>
              <a:ext cx="286" cy="238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41">
              <a:extLst>
                <a:ext uri="{FF2B5EF4-FFF2-40B4-BE49-F238E27FC236}">
                  <a16:creationId xmlns:a16="http://schemas.microsoft.com/office/drawing/2014/main" id="{1771B5CA-CA73-43DA-A3C3-C64E34A5F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120"/>
              <a:ext cx="286" cy="238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42">
              <a:extLst>
                <a:ext uri="{FF2B5EF4-FFF2-40B4-BE49-F238E27FC236}">
                  <a16:creationId xmlns:a16="http://schemas.microsoft.com/office/drawing/2014/main" id="{B1AE00D5-9165-42FE-99F2-D17D0686A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20"/>
              <a:ext cx="286" cy="238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Rectangle 43">
              <a:extLst>
                <a:ext uri="{FF2B5EF4-FFF2-40B4-BE49-F238E27FC236}">
                  <a16:creationId xmlns:a16="http://schemas.microsoft.com/office/drawing/2014/main" id="{E114F561-138C-4011-8C4C-0962F99C1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120"/>
              <a:ext cx="286" cy="238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Rectangle 44">
              <a:extLst>
                <a:ext uri="{FF2B5EF4-FFF2-40B4-BE49-F238E27FC236}">
                  <a16:creationId xmlns:a16="http://schemas.microsoft.com/office/drawing/2014/main" id="{A4BB5B88-5D39-4DA1-BA7A-9018194A1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20"/>
              <a:ext cx="286" cy="238"/>
            </a:xfrm>
            <a:prstGeom prst="rect">
              <a:avLst/>
            </a:prstGeom>
            <a:solidFill>
              <a:srgbClr val="EDFAD2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Text Box 45">
              <a:extLst>
                <a:ext uri="{FF2B5EF4-FFF2-40B4-BE49-F238E27FC236}">
                  <a16:creationId xmlns:a16="http://schemas.microsoft.com/office/drawing/2014/main" id="{DFC0D64E-7AC7-43ED-BBA9-07CFAD7BF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120"/>
              <a:ext cx="1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>
                  <a:latin typeface="Tahoma" panose="020B060403050404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334" name="Text Box 46">
              <a:extLst>
                <a:ext uri="{FF2B5EF4-FFF2-40B4-BE49-F238E27FC236}">
                  <a16:creationId xmlns:a16="http://schemas.microsoft.com/office/drawing/2014/main" id="{B4AE5F80-53A8-4AE9-9187-7734DBB4E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120"/>
              <a:ext cx="1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>
                  <a:latin typeface="Tahoma" panose="020B060403050404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335" name="Text Box 47">
              <a:extLst>
                <a:ext uri="{FF2B5EF4-FFF2-40B4-BE49-F238E27FC236}">
                  <a16:creationId xmlns:a16="http://schemas.microsoft.com/office/drawing/2014/main" id="{0AE154AE-F980-40A6-8AF8-080AC4095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880"/>
              <a:ext cx="1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>
                  <a:latin typeface="Tahoma" panose="020B0604030504040204" pitchFamily="34" charset="0"/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12336" name="Text Box 48">
              <a:extLst>
                <a:ext uri="{FF2B5EF4-FFF2-40B4-BE49-F238E27FC236}">
                  <a16:creationId xmlns:a16="http://schemas.microsoft.com/office/drawing/2014/main" id="{3985AED5-BDD4-4835-8D0E-A8A49C725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408"/>
              <a:ext cx="28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  <a:cs typeface="Arial" panose="020B0604020202020204" pitchFamily="34" charset="0"/>
                </a:rPr>
                <a:t>833</a:t>
              </a:r>
            </a:p>
          </p:txBody>
        </p:sp>
        <p:sp>
          <p:nvSpPr>
            <p:cNvPr id="12337" name="Text Box 49">
              <a:extLst>
                <a:ext uri="{FF2B5EF4-FFF2-40B4-BE49-F238E27FC236}">
                  <a16:creationId xmlns:a16="http://schemas.microsoft.com/office/drawing/2014/main" id="{92619E14-FB02-4AED-A218-39817A6BE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408"/>
              <a:ext cx="28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  <a:cs typeface="Arial" panose="020B0604020202020204" pitchFamily="34" charset="0"/>
                </a:rPr>
                <a:t>832</a:t>
              </a:r>
            </a:p>
          </p:txBody>
        </p:sp>
        <p:sp>
          <p:nvSpPr>
            <p:cNvPr id="12338" name="Text Box 50">
              <a:extLst>
                <a:ext uri="{FF2B5EF4-FFF2-40B4-BE49-F238E27FC236}">
                  <a16:creationId xmlns:a16="http://schemas.microsoft.com/office/drawing/2014/main" id="{7BD4AFA7-4CD4-4827-85BA-A9B66EA56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408"/>
              <a:ext cx="28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  <a:cs typeface="Arial" panose="020B0604020202020204" pitchFamily="34" charset="0"/>
                </a:rPr>
                <a:t>834</a:t>
              </a:r>
            </a:p>
          </p:txBody>
        </p:sp>
        <p:sp>
          <p:nvSpPr>
            <p:cNvPr id="12339" name="Text Box 51">
              <a:extLst>
                <a:ext uri="{FF2B5EF4-FFF2-40B4-BE49-F238E27FC236}">
                  <a16:creationId xmlns:a16="http://schemas.microsoft.com/office/drawing/2014/main" id="{1B44774A-E7D4-4DBF-B0A1-9009D3ACA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408"/>
              <a:ext cx="28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  <a:cs typeface="Arial" panose="020B0604020202020204" pitchFamily="34" charset="0"/>
                </a:rPr>
                <a:t>835</a:t>
              </a:r>
            </a:p>
          </p:txBody>
        </p:sp>
        <p:sp>
          <p:nvSpPr>
            <p:cNvPr id="12340" name="Text Box 52">
              <a:extLst>
                <a:ext uri="{FF2B5EF4-FFF2-40B4-BE49-F238E27FC236}">
                  <a16:creationId xmlns:a16="http://schemas.microsoft.com/office/drawing/2014/main" id="{3FBC4BFA-A6A1-4467-8B13-F6192CFAC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408"/>
              <a:ext cx="28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  <a:cs typeface="Arial" panose="020B0604020202020204" pitchFamily="34" charset="0"/>
                </a:rPr>
                <a:t>836</a:t>
              </a:r>
            </a:p>
          </p:txBody>
        </p:sp>
        <p:sp>
          <p:nvSpPr>
            <p:cNvPr id="12341" name="Text Box 53">
              <a:extLst>
                <a:ext uri="{FF2B5EF4-FFF2-40B4-BE49-F238E27FC236}">
                  <a16:creationId xmlns:a16="http://schemas.microsoft.com/office/drawing/2014/main" id="{5B56F6A7-6293-4CC9-80D4-BA95E3235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408"/>
              <a:ext cx="28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  <a:cs typeface="Arial" panose="020B0604020202020204" pitchFamily="34" charset="0"/>
                </a:rPr>
                <a:t>837</a:t>
              </a:r>
            </a:p>
          </p:txBody>
        </p:sp>
        <p:sp>
          <p:nvSpPr>
            <p:cNvPr id="12342" name="Text Box 54">
              <a:extLst>
                <a:ext uri="{FF2B5EF4-FFF2-40B4-BE49-F238E27FC236}">
                  <a16:creationId xmlns:a16="http://schemas.microsoft.com/office/drawing/2014/main" id="{609F5E7B-7418-489B-8E28-C404F8851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408"/>
              <a:ext cx="28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  <a:cs typeface="Arial" panose="020B0604020202020204" pitchFamily="34" charset="0"/>
                </a:rPr>
                <a:t>838</a:t>
              </a:r>
            </a:p>
          </p:txBody>
        </p:sp>
        <p:sp>
          <p:nvSpPr>
            <p:cNvPr id="12343" name="Text Box 55">
              <a:extLst>
                <a:ext uri="{FF2B5EF4-FFF2-40B4-BE49-F238E27FC236}">
                  <a16:creationId xmlns:a16="http://schemas.microsoft.com/office/drawing/2014/main" id="{44798B38-1A0C-4158-8605-0A33FAAB2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408"/>
              <a:ext cx="28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  <a:cs typeface="Arial" panose="020B0604020202020204" pitchFamily="34" charset="0"/>
                </a:rPr>
                <a:t>839</a:t>
              </a:r>
            </a:p>
          </p:txBody>
        </p:sp>
        <p:sp>
          <p:nvSpPr>
            <p:cNvPr id="12344" name="Text Box 56">
              <a:extLst>
                <a:ext uri="{FF2B5EF4-FFF2-40B4-BE49-F238E27FC236}">
                  <a16:creationId xmlns:a16="http://schemas.microsoft.com/office/drawing/2014/main" id="{03AB56E7-DE3B-48E1-B096-6D8BC2118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408"/>
              <a:ext cx="28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  <a:cs typeface="Arial" panose="020B0604020202020204" pitchFamily="34" charset="0"/>
                </a:rPr>
                <a:t>840</a:t>
              </a:r>
            </a:p>
          </p:txBody>
        </p:sp>
        <p:sp>
          <p:nvSpPr>
            <p:cNvPr id="12345" name="Text Box 57">
              <a:extLst>
                <a:ext uri="{FF2B5EF4-FFF2-40B4-BE49-F238E27FC236}">
                  <a16:creationId xmlns:a16="http://schemas.microsoft.com/office/drawing/2014/main" id="{B8C4D9D3-6072-4C21-82E4-E076EB452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408"/>
              <a:ext cx="28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6699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  <a:cs typeface="Arial" panose="020B0604020202020204" pitchFamily="34" charset="0"/>
                </a:rPr>
                <a:t>841</a:t>
              </a:r>
            </a:p>
          </p:txBody>
        </p:sp>
        <p:sp>
          <p:nvSpPr>
            <p:cNvPr id="12346" name="Line 58">
              <a:extLst>
                <a:ext uri="{FF2B5EF4-FFF2-40B4-BE49-F238E27FC236}">
                  <a16:creationId xmlns:a16="http://schemas.microsoft.com/office/drawing/2014/main" id="{9152C98B-4791-4645-9449-456DAEC8B9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18" y="2446"/>
              <a:ext cx="770" cy="674"/>
            </a:xfrm>
            <a:prstGeom prst="line">
              <a:avLst/>
            </a:prstGeom>
            <a:noFill/>
            <a:ln w="38160" cap="sq">
              <a:solidFill>
                <a:srgbClr val="006699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6F2BB13DADB345882905426723F21F" ma:contentTypeVersion="0" ma:contentTypeDescription="Create a new document." ma:contentTypeScope="" ma:versionID="a5c8d04a787cd1cef320df2116c7937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EC9AFD-3183-4F3E-9337-62BDF2C15BD7}"/>
</file>

<file path=customXml/itemProps2.xml><?xml version="1.0" encoding="utf-8"?>
<ds:datastoreItem xmlns:ds="http://schemas.openxmlformats.org/officeDocument/2006/customXml" ds:itemID="{ED959BB4-A291-4B5C-AE53-BB0B27707965}"/>
</file>

<file path=customXml/itemProps3.xml><?xml version="1.0" encoding="utf-8"?>
<ds:datastoreItem xmlns:ds="http://schemas.openxmlformats.org/officeDocument/2006/customXml" ds:itemID="{AE4AC98D-5707-4069-81E7-ED0C9A8159F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740</Words>
  <Application>Microsoft Office PowerPoint</Application>
  <PresentationFormat>On-screen Show (4:3)</PresentationFormat>
  <Paragraphs>248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Courier New</vt:lpstr>
      <vt:lpstr>Linh AvantGarde</vt:lpstr>
      <vt:lpstr>Segoe UI</vt:lpstr>
      <vt:lpstr>Tahoma</vt:lpstr>
      <vt:lpstr>Times New Roman</vt:lpstr>
      <vt:lpstr>Verdana</vt:lpstr>
      <vt:lpstr>Wingdings</vt:lpstr>
      <vt:lpstr>Office Theme</vt:lpstr>
      <vt:lpstr>PowerPoint Presentation</vt:lpstr>
      <vt:lpstr>Địa chỉ bộ nhớ</vt:lpstr>
      <vt:lpstr>Địa chỉ bộ nhớ</vt:lpstr>
      <vt:lpstr>Bài tập 11.1</vt:lpstr>
      <vt:lpstr>Lời giải</vt:lpstr>
      <vt:lpstr>Bài tập 11.2</vt:lpstr>
      <vt:lpstr>Lời giải</vt:lpstr>
      <vt:lpstr>Khai báo một biến con trỏ</vt:lpstr>
      <vt:lpstr>Con trỏ</vt:lpstr>
      <vt:lpstr>Tham chiếu</vt:lpstr>
      <vt:lpstr>Tham chiếu</vt:lpstr>
      <vt:lpstr>Khử tham chiếu</vt:lpstr>
      <vt:lpstr>Bài tập 11.3</vt:lpstr>
      <vt:lpstr>Lời giải</vt:lpstr>
      <vt:lpstr>Truyền tham số bởi giá trị</vt:lpstr>
      <vt:lpstr>Hàm swap lỗi</vt:lpstr>
      <vt:lpstr>Sửa lỗi</vt:lpstr>
      <vt:lpstr>PowerPoint Presentation</vt:lpstr>
      <vt:lpstr>Bài tập 11.4</vt:lpstr>
      <vt:lpstr>Lời giải</vt:lpstr>
      <vt:lpstr>Bài tập 11.5</vt:lpstr>
      <vt:lpstr>Bài tập 11.6</vt:lpstr>
      <vt:lpstr>Lời giải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lastModifiedBy>Nguyen Kiem Hieu</cp:lastModifiedBy>
  <cp:revision>24</cp:revision>
  <dcterms:created xsi:type="dcterms:W3CDTF">2020-04-20T02:25:53Z</dcterms:created>
  <dcterms:modified xsi:type="dcterms:W3CDTF">2021-01-10T20:05:14Z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0x010100CD6F2BB13DADB345882905426723F21F</vt:lpwstr>
  </property>
</Properties>
</file>