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2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4C56D-F37B-8A93-8258-4BF24177998C}" v="17" dt="2020-04-21T01:07:19.938"/>
    <p1510:client id="{911AC38F-A83B-4353-B036-3C5696465EEF}" v="1" dt="2020-12-02T05:18:45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9D21E-57BC-4AB4-A951-C955B2B55D5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D44B2-E39D-41B2-9186-672E572B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5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BF6A8A46-97CB-47EA-B100-39F7A4F874A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59F90F-1DEB-4751-980C-1007C1AA403E}" type="slidenum">
              <a:rPr lang="fr-FR" altLang="en-US"/>
              <a:pPr/>
              <a:t>2</a:t>
            </a:fld>
            <a:endParaRPr lang="fr-FR" altLang="en-US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2A8C0F9B-CEDC-408E-8A31-434929D24A8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4216E3B3-6804-4EF2-8AD8-C63474874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99822B9-BDCF-4E25-BA1E-B60A9E5EEDD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2429D5-5C8A-4DDE-A54F-B6760B0B4724}" type="slidenum">
              <a:rPr lang="fr-FR" altLang="en-US"/>
              <a:pPr/>
              <a:t>11</a:t>
            </a:fld>
            <a:endParaRPr lang="fr-FR" altLang="en-US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66641A5B-C4BD-4FE5-A74C-8FD9A0FCF45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FC6C4CE1-8CA8-430F-A4DF-08574CEE1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902F5FE6-108B-431D-A3D5-DE0D7C895DE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8B347F-7D2C-4A3E-A1E2-D67DDC09DA1B}" type="slidenum">
              <a:rPr lang="fr-FR" altLang="en-US"/>
              <a:pPr/>
              <a:t>12</a:t>
            </a:fld>
            <a:endParaRPr lang="fr-FR" altLang="en-US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5BAD2264-5FAA-4759-A41D-C7FE171EC79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85257E6C-D7CA-4510-B3D2-7CEBB89BF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B38C7A7B-DE36-48F5-9C85-C83BBCB1B3A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FE7505-E9CF-4F70-8B39-62B6FF8710A0}" type="slidenum">
              <a:rPr lang="fr-FR" altLang="en-US"/>
              <a:pPr/>
              <a:t>13</a:t>
            </a:fld>
            <a:endParaRPr lang="fr-FR" alt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D5ADB6AB-97A8-4623-B01F-F2C3B6940FE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68DCF457-AF09-49D1-9FB6-036BDBF2A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FD7E44BD-5B61-437C-A546-64362CF72C9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27303D-2B6F-41F3-9388-932D7B21A031}" type="slidenum">
              <a:rPr lang="fr-FR" altLang="en-US"/>
              <a:pPr/>
              <a:t>14</a:t>
            </a:fld>
            <a:endParaRPr lang="fr-FR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81B65D9C-03A0-4B09-9E5A-AAD71F94977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Text Box 2">
            <a:extLst>
              <a:ext uri="{FF2B5EF4-FFF2-40B4-BE49-F238E27FC236}">
                <a16:creationId xmlns:a16="http://schemas.microsoft.com/office/drawing/2014/main" id="{0E1EBBDF-9CFA-435C-8EB9-22A3E6ABA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07373336-F60A-4901-B530-13E8401A5B5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CDE499-4123-4427-B0BA-1E495FEA2B9E}" type="slidenum">
              <a:rPr lang="fr-FR" altLang="en-US"/>
              <a:pPr/>
              <a:t>15</a:t>
            </a:fld>
            <a:endParaRPr lang="fr-FR" altLang="en-US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E001FA83-4CDD-45C5-ACF6-8DA707E6BB9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Text Box 2">
            <a:extLst>
              <a:ext uri="{FF2B5EF4-FFF2-40B4-BE49-F238E27FC236}">
                <a16:creationId xmlns:a16="http://schemas.microsoft.com/office/drawing/2014/main" id="{268C7C0D-531C-44CE-A05B-DE591A95D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BFAB79C5-0050-4885-B89A-087D9047B90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C4DFE5-CB03-4B57-B2AA-19EDA5344232}" type="slidenum">
              <a:rPr lang="fr-FR" altLang="en-US"/>
              <a:pPr/>
              <a:t>16</a:t>
            </a:fld>
            <a:endParaRPr lang="fr-FR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BB5DA0C6-0D0C-4885-A370-1FA301A4DF2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Text Box 2">
            <a:extLst>
              <a:ext uri="{FF2B5EF4-FFF2-40B4-BE49-F238E27FC236}">
                <a16:creationId xmlns:a16="http://schemas.microsoft.com/office/drawing/2014/main" id="{5A1410C9-AE8B-4904-A86F-0D9B54399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B283E473-826E-49D8-ADFA-715B92B8336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1EA0C7-2849-42A9-8028-A688A9547994}" type="slidenum">
              <a:rPr lang="fr-FR" altLang="en-US"/>
              <a:pPr/>
              <a:t>17</a:t>
            </a:fld>
            <a:endParaRPr lang="fr-FR" altLang="en-US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79219A34-F375-49BB-A818-8F0239026D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Text Box 2">
            <a:extLst>
              <a:ext uri="{FF2B5EF4-FFF2-40B4-BE49-F238E27FC236}">
                <a16:creationId xmlns:a16="http://schemas.microsoft.com/office/drawing/2014/main" id="{E7575383-85C2-4022-B867-C7F894558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5476D0B9-983F-42D9-8722-E30E4BCDF06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025D53-4DB5-40E0-B48F-6A061519D9A5}" type="slidenum">
              <a:rPr lang="fr-FR" altLang="en-US"/>
              <a:pPr/>
              <a:t>18</a:t>
            </a:fld>
            <a:endParaRPr lang="fr-FR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3C210966-09C2-4DA4-90BE-10B70B7A5B4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Text Box 2">
            <a:extLst>
              <a:ext uri="{FF2B5EF4-FFF2-40B4-BE49-F238E27FC236}">
                <a16:creationId xmlns:a16="http://schemas.microsoft.com/office/drawing/2014/main" id="{AA2ACB55-10CF-4964-ABF0-9E01F1F78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19A01901-14AC-40E1-BBA8-6A38694E72F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3AA34B-CA0A-4494-8007-331FC568753D}" type="slidenum">
              <a:rPr lang="fr-FR" altLang="en-US"/>
              <a:pPr/>
              <a:t>19</a:t>
            </a:fld>
            <a:endParaRPr lang="fr-FR" altLang="en-US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6102F9F1-BDA9-4441-8964-345E645379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Text Box 2">
            <a:extLst>
              <a:ext uri="{FF2B5EF4-FFF2-40B4-BE49-F238E27FC236}">
                <a16:creationId xmlns:a16="http://schemas.microsoft.com/office/drawing/2014/main" id="{9FC85C47-E3AB-4C0B-AAD6-387FFE537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82719A1E-89A9-49F0-8A25-525984884CA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3A1AFC-7108-4623-8070-C271F7BB94E2}" type="slidenum">
              <a:rPr lang="fr-FR" altLang="en-US"/>
              <a:pPr/>
              <a:t>3</a:t>
            </a:fld>
            <a:endParaRPr lang="fr-FR" altLang="en-US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0549BDE0-8FE1-4117-BAF3-C82215C4CC6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27F15900-840D-49D4-86F3-2C75C2D28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670E30E1-7AF1-4D59-9573-92844C8E3A1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8C0EA4-EC3F-4163-B4B2-5F4BDA8B2D78}" type="slidenum">
              <a:rPr lang="fr-FR" altLang="en-US"/>
              <a:pPr/>
              <a:t>4</a:t>
            </a:fld>
            <a:endParaRPr lang="fr-FR" altLang="en-US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926D0543-346A-42F7-9151-BABF6A2573B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1ECFEBDE-9994-434B-A6EC-5B774D79C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D1C2D2CC-2087-4E76-8400-BFE9BB236C7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9F9235-8E8C-4977-810E-0F643E475D71}" type="slidenum">
              <a:rPr lang="fr-FR" altLang="en-US"/>
              <a:pPr/>
              <a:t>5</a:t>
            </a:fld>
            <a:endParaRPr lang="fr-FR" altLang="en-US"/>
          </a:p>
        </p:txBody>
      </p:sp>
      <p:sp>
        <p:nvSpPr>
          <p:cNvPr id="27649" name="Rectangle 1">
            <a:extLst>
              <a:ext uri="{FF2B5EF4-FFF2-40B4-BE49-F238E27FC236}">
                <a16:creationId xmlns:a16="http://schemas.microsoft.com/office/drawing/2014/main" id="{B917D215-935C-4822-A584-1B89D3AD616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07B2F809-5619-478A-9054-AA4C4075F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B14B674E-4AF5-4E37-B73C-C01BFEC19C2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E14AC3-5141-4FEA-A7A5-D22216F3643E}" type="slidenum">
              <a:rPr lang="fr-FR" altLang="en-US"/>
              <a:pPr/>
              <a:t>6</a:t>
            </a:fld>
            <a:endParaRPr lang="fr-FR" altLang="en-US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F4A4CD7D-A103-41DB-88AB-9934E82BFAB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3A99D60C-2390-4854-A6BC-B8B9327D1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674E4166-41C8-48B6-A3B7-383F7BC582F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129C53-480E-4D7B-896C-C6896EF5EB9E}" type="slidenum">
              <a:rPr lang="fr-FR" altLang="en-US"/>
              <a:pPr/>
              <a:t>7</a:t>
            </a:fld>
            <a:endParaRPr lang="fr-FR" altLang="en-US"/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CB4E8848-6774-4094-A5B5-951B22C8122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60836402-2BE5-4969-A3F6-C87B3D6D1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59439B87-D7BF-43A3-8582-3B2DA8C390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17A3A6-3E50-4B10-BE1A-F283F309ACF6}" type="slidenum">
              <a:rPr lang="fr-FR" altLang="en-US"/>
              <a:pPr/>
              <a:t>8</a:t>
            </a:fld>
            <a:endParaRPr lang="fr-FR" altLang="en-US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C5ABC7E0-104F-46D9-A671-88B69E20666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D137F56A-F2D6-42DF-A4C1-50936EC45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1656DCE3-95C8-4387-9CE5-01BC24D2E1C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AB31B68-8311-49E1-B5F6-ED5C1A508673}" type="slidenum">
              <a:rPr lang="fr-FR" altLang="en-US"/>
              <a:pPr/>
              <a:t>9</a:t>
            </a:fld>
            <a:endParaRPr lang="fr-FR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2F0EF1E9-9EEE-4E92-A9C0-C89DAF4F763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798735A4-9F29-4592-A990-D90F12E95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0713F8E6-EA87-46F0-AC4B-433973BB206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AC5B12-6330-4A19-A6B0-5022E506A460}" type="slidenum">
              <a:rPr lang="fr-FR" altLang="en-US"/>
              <a:pPr/>
              <a:t>10</a:t>
            </a:fld>
            <a:endParaRPr lang="fr-FR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5B346AA1-95DF-4E36-9EA4-AB2F0FA694E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B6705349-84AE-432E-AA28-35309086F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FE6C9D9-BBD6-4D47-BAD9-8F0E18C0FE3C}" type="datetimeFigureOut">
              <a:rPr lang="zh-CN" altLang="en-US" smtClean="0"/>
              <a:pPr/>
              <a:t>2021/1/11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74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69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24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2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87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74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4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1325563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3851"/>
            <a:ext cx="7886700" cy="4483100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7950" y="614124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fld id="{9FE6C9D9-BBD6-4D47-BAD9-8F0E18C0FE3C}" type="datetimeFigureOut">
              <a:rPr lang="zh-CN" altLang="en-US" smtClean="0"/>
              <a:pPr/>
              <a:t>2021/1/11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6413501"/>
            <a:ext cx="11430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0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23966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227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5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5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4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5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781176"/>
            <a:ext cx="2711450" cy="424497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1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6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5600"/>
            <a:ext cx="7886700" cy="4460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FE6C9D9-BBD6-4D47-BAD9-8F0E18C0FE3C}" type="datetimeFigureOut">
              <a:rPr lang="zh-CN" altLang="en-US" smtClean="0"/>
              <a:pPr/>
              <a:t>2021/1/11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34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3" r:id="rId7"/>
    <p:sldLayoutId id="2147483672" r:id="rId8"/>
    <p:sldLayoutId id="2147483667" r:id="rId9"/>
    <p:sldLayoutId id="2147483675" r:id="rId10"/>
    <p:sldLayoutId id="2147483674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8F74-C3F4-40F2-86CC-D1DEF9C4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38359"/>
            <a:ext cx="7886700" cy="34102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b="1" dirty="0">
                <a:solidFill>
                  <a:schemeClr val="bg1"/>
                </a:solidFill>
                <a:latin typeface="Linh AvantGarde" panose="02000603030000020004" pitchFamily="2" charset="0"/>
              </a:rPr>
              <a:t>C PROGRAMMING INTRODUCTION</a:t>
            </a:r>
          </a:p>
          <a:p>
            <a:pPr marL="0" indent="0" algn="ctr"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Linh AvantGarde" panose="02000603030000020004" pitchFamily="2" charset="0"/>
              </a:rPr>
              <a:t>TUẦN 12: MẢNG VÀ CON TRỎ</a:t>
            </a:r>
            <a:endParaRPr lang="zh-CN" altLang="en-US" sz="3600" b="1" dirty="0">
              <a:solidFill>
                <a:schemeClr val="bg1"/>
              </a:solidFill>
              <a:latin typeface="Linh AvantGarde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5F6E34CF-E147-4B9E-98D5-D7AF347073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/>
              <a:t>Bài tập 12.2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7C35F3CA-4014-4400-BA98-20ED75DA00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/>
              <a:t>Viết hàm trả về con trỏ trỏ đến số lớn nhất trong một mảng double.  Nếu mảng rỗng, trả về NULL. </a:t>
            </a:r>
          </a:p>
          <a:p>
            <a:pPr marL="339725" indent="-336550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/>
              <a:t>	double* maximum(double* a, int size);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361A7DFA-BD14-43D4-844C-F8D903942B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9636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/>
              <a:t>Lời giải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C567490C-2688-4350-A2A2-2B3D88508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indent="-339725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double* maximum(double* a, int size){</a:t>
            </a:r>
          </a:p>
          <a:p>
            <a:pPr indent="-339725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	double *max;</a:t>
            </a:r>
          </a:p>
          <a:p>
            <a:pPr indent="-339725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	double *p; </a:t>
            </a:r>
          </a:p>
          <a:p>
            <a:pPr indent="-339725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	int i;</a:t>
            </a:r>
          </a:p>
          <a:p>
            <a:pPr indent="-339725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	max=a;</a:t>
            </a:r>
          </a:p>
          <a:p>
            <a:pPr indent="-339725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	if a==NULL return NULL;</a:t>
            </a:r>
          </a:p>
          <a:p>
            <a:pPr indent="-339725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	for(p=a+1; p&lt;a+size; p++) </a:t>
            </a:r>
          </a:p>
          <a:p>
            <a:pPr indent="-339725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		if (*p &gt; *max){</a:t>
            </a:r>
          </a:p>
          <a:p>
            <a:pPr indent="-339725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			max = p;</a:t>
            </a:r>
          </a:p>
          <a:p>
            <a:pPr indent="-339725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		}</a:t>
            </a:r>
          </a:p>
          <a:p>
            <a:pPr indent="-339725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	return max;</a:t>
            </a:r>
          </a:p>
          <a:p>
            <a:pPr indent="-339725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88615A0D-CAC8-48C5-A5B4-B5E78882F3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/>
              <a:t>Bài tập 12.3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7FA22E6E-DF87-4DB7-A129-DB77C9AF1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indent="-339725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Viết hàm getSale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 nhận vào tham số là một mảng và số phần tử của mảng là số quý trong năm và yêu cầu người dùng nhập vào doanh số mỗi quý</a:t>
            </a:r>
          </a:p>
          <a:p>
            <a:pPr indent="-339725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Viết hàm totalSale trả về doanh số trong cả năm</a:t>
            </a:r>
          </a:p>
          <a:p>
            <a:pPr indent="-339725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Sử dụng hai hàm này trong chương trình. Sử dụng con trỏ để truyền tham số vào cho hàm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C53C6400-7C4E-4605-805A-1F9CB000C5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430212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 sz="2800">
                <a:latin typeface="Courier New" panose="02070309020205020404" pitchFamily="49" charset="0"/>
              </a:rPr>
              <a:t>Lời giải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EE3052D5-DC0C-4D83-BC7F-5A5AED5F0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867400"/>
          </a:xfrm>
          <a:ln/>
        </p:spPr>
        <p:txBody>
          <a:bodyPr/>
          <a:lstStyle/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void getSales(</a:t>
            </a: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float *array, int size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int i;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for(i=0; i&lt;size; i++){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	printf("Enter the sale figure for quarter %d:", i+1);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	scanf("%f",array+i);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float totalSales(float *</a:t>
            </a: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array, int size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double sum;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int i; sum =0;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for(i=0; i&lt;size; i++){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	sum +=*array;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	array++;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return sum;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5DFD0296-FE30-4BE3-A8F0-F0A64A26FE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430212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 sz="2800">
                <a:latin typeface="Courier New" panose="02070309020205020404" pitchFamily="49" charset="0"/>
              </a:rPr>
              <a:t>Lời giải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D0596431-AAD4-4969-B969-097435EE55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8674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int main()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	float sales[</a:t>
            </a:r>
            <a:r>
              <a:rPr lang="fr-FR" altLang="en-US">
                <a:solidFill>
                  <a:srgbClr val="000000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	getSales(sales</a:t>
            </a:r>
            <a:r>
              <a:rPr lang="fr-FR" altLang="en-US">
                <a:solidFill>
                  <a:srgbClr val="000000"/>
                </a:solidFill>
                <a:latin typeface="Courier New" panose="02070309020205020404" pitchFamily="49" charset="0"/>
              </a:rPr>
              <a:t>,4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>
                <a:solidFill>
                  <a:srgbClr val="000000"/>
                </a:solidFill>
                <a:latin typeface="Courier New" panose="02070309020205020404" pitchFamily="49" charset="0"/>
              </a:rPr>
              <a:t>	printf("The total sales for the year are:  %0.1f\n",totalSales(sales,4));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>
                <a:solidFill>
                  <a:srgbClr val="000000"/>
                </a:solidFill>
                <a:latin typeface="Courier New" panose="02070309020205020404" pitchFamily="49" charset="0"/>
              </a:rPr>
              <a:t>	return 0;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341313"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altLang="en-US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A571E446-0BC6-4FFA-924E-1B002B2538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/>
              <a:t>Bài tập 12.4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C8F45C6-3BB0-4E29-9CEA-7C6263764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2800"/>
              <a:t>Viết chương trình liệt kê tất cả các mảng con của một mảng. Vd: mảng con của 1 3 4 2 bao gồm:</a:t>
            </a:r>
          </a:p>
          <a:p>
            <a:pPr marL="339725" indent="-336550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	1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1 3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1 3 4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1 3 4 2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3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3 4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3 4 2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4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4 2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45715C97-298B-49D6-B721-24B0D82AF93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582612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 sz="4000"/>
              <a:t>Lời giải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44B33989-8047-4DDF-AC2F-C5C86C903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867400"/>
          </a:xfrm>
          <a:ln/>
        </p:spPr>
        <p:txBody>
          <a:bodyPr>
            <a:normAutofit lnSpcReduction="10000"/>
          </a:bodyPr>
          <a:lstStyle/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>
                <a:latin typeface="Courier New" panose="02070309020205020404" pitchFamily="49" charset="0"/>
              </a:rPr>
              <a:t>#include&lt;stdio.h&gt;</a:t>
            </a:r>
          </a:p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altLang="en-US" sz="1800">
              <a:latin typeface="Courier New" panose="02070309020205020404" pitchFamily="49" charset="0"/>
            </a:endParaRPr>
          </a:p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>
                <a:latin typeface="Courier New" panose="02070309020205020404" pitchFamily="49" charset="0"/>
              </a:rPr>
              <a:t>void main()</a:t>
            </a:r>
          </a:p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>
                <a:latin typeface="Courier New" panose="02070309020205020404" pitchFamily="49" charset="0"/>
              </a:rPr>
              <a:t>{</a:t>
            </a:r>
          </a:p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>
                <a:latin typeface="Courier New" panose="02070309020205020404" pitchFamily="49" charset="0"/>
              </a:rPr>
              <a:t>	int a[100],n;</a:t>
            </a:r>
          </a:p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>
                <a:latin typeface="Courier New" panose="02070309020205020404" pitchFamily="49" charset="0"/>
              </a:rPr>
              <a:t>	printf("n = "); scanf("%d",&amp;n);</a:t>
            </a:r>
          </a:p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>
                <a:latin typeface="Courier New" panose="02070309020205020404" pitchFamily="49" charset="0"/>
              </a:rPr>
              <a:t>	for(int i=0;i&lt;n;i++)</a:t>
            </a:r>
          </a:p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>
                <a:latin typeface="Courier New" panose="02070309020205020404" pitchFamily="49" charset="0"/>
              </a:rPr>
              <a:t>	{</a:t>
            </a:r>
          </a:p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>
                <a:latin typeface="Courier New" panose="02070309020205020404" pitchFamily="49" charset="0"/>
              </a:rPr>
              <a:t>		printf("\na[%d] = ",i);</a:t>
            </a:r>
            <a:r>
              <a:rPr lang="it-IT" altLang="en-US" sz="1800">
                <a:latin typeface="Courier New" panose="02070309020205020404" pitchFamily="49" charset="0"/>
              </a:rPr>
              <a:t>scanf("%d",&amp;a[i]);</a:t>
            </a:r>
          </a:p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altLang="en-US" sz="1800">
                <a:latin typeface="Courier New" panose="02070309020205020404" pitchFamily="49" charset="0"/>
              </a:rPr>
              <a:t>	}</a:t>
            </a:r>
          </a:p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altLang="en-US" sz="1800">
                <a:latin typeface="Courier New" panose="02070309020205020404" pitchFamily="49" charset="0"/>
              </a:rPr>
              <a:t>	for(i=0;i&lt;n-1;i++)</a:t>
            </a:r>
          </a:p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altLang="en-US" sz="1800">
                <a:latin typeface="Courier New" panose="02070309020205020404" pitchFamily="49" charset="0"/>
              </a:rPr>
              <a:t>	{</a:t>
            </a:r>
          </a:p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altLang="en-US" sz="1800">
                <a:latin typeface="Courier New" panose="02070309020205020404" pitchFamily="49" charset="0"/>
              </a:rPr>
              <a:t>		printf("\n%d",a[i]);</a:t>
            </a:r>
          </a:p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altLang="en-US" sz="1800">
                <a:latin typeface="Courier New" panose="02070309020205020404" pitchFamily="49" charset="0"/>
              </a:rPr>
              <a:t>		</a:t>
            </a:r>
            <a:r>
              <a:rPr lang="nb-NO" altLang="en-US" sz="1800">
                <a:latin typeface="Courier New" panose="02070309020205020404" pitchFamily="49" charset="0"/>
              </a:rPr>
              <a:t>for(int j=i;j&lt;n-1;j++)</a:t>
            </a:r>
          </a:p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nb-NO" altLang="en-US" sz="1800">
                <a:latin typeface="Courier New" panose="02070309020205020404" pitchFamily="49" charset="0"/>
              </a:rPr>
              <a:t>		{</a:t>
            </a:r>
          </a:p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nb-NO" altLang="en-US" sz="1800">
                <a:latin typeface="Courier New" panose="02070309020205020404" pitchFamily="49" charset="0"/>
              </a:rPr>
              <a:t>			printf("\n");</a:t>
            </a:r>
          </a:p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nb-NO" altLang="en-US" sz="1800">
                <a:latin typeface="Courier New" panose="02070309020205020404" pitchFamily="49" charset="0"/>
              </a:rPr>
              <a:t>			for(int k=i;k&lt;=j+1;k++)</a:t>
            </a:r>
          </a:p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nb-NO" altLang="en-US" sz="1800">
                <a:latin typeface="Courier New" panose="02070309020205020404" pitchFamily="49" charset="0"/>
              </a:rPr>
              <a:t>				</a:t>
            </a:r>
            <a:r>
              <a:rPr lang="fr-FR" altLang="en-US" sz="1800">
                <a:latin typeface="Courier New" panose="02070309020205020404" pitchFamily="49" charset="0"/>
              </a:rPr>
              <a:t>printf("%d\t",a[k]);</a:t>
            </a:r>
          </a:p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1800">
                <a:latin typeface="Courier New" panose="02070309020205020404" pitchFamily="49" charset="0"/>
              </a:rPr>
              <a:t>		}</a:t>
            </a:r>
          </a:p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1800">
                <a:latin typeface="Courier New" panose="02070309020205020404" pitchFamily="49" charset="0"/>
              </a:rPr>
              <a:t>	}</a:t>
            </a:r>
          </a:p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1800">
                <a:latin typeface="Courier New" panose="02070309020205020404" pitchFamily="49" charset="0"/>
              </a:rPr>
              <a:t>}</a:t>
            </a:r>
          </a:p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altLang="en-US" sz="1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96544F34-C11C-4EE0-B37D-4A362E89C0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/>
              <a:t>Bài tập 12.5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E371076-E0E0-4626-9AFD-7AF49F961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/>
              <a:t>Viết chương trình đảo ngược mảng sử dụng:</a:t>
            </a:r>
          </a:p>
          <a:p>
            <a:pPr marL="1484313" lvl="1" indent="-568325"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/>
              <a:t>Con trỏ</a:t>
            </a:r>
          </a:p>
          <a:p>
            <a:pPr marL="1484313" lvl="1" indent="-568325"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/>
              <a:t>Chỉ số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D5FC4435-3E85-49CA-98B8-F9E1CACB5F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/>
              <a:t>Lời giải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CB80CF55-1AA3-4839-899C-04BA50935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void reversearray(int arr[], int size){</a:t>
            </a:r>
          </a:p>
          <a:p>
            <a:pPr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	int i, j, tmp;</a:t>
            </a:r>
          </a:p>
          <a:p>
            <a:pPr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	i=0; j= size -1;</a:t>
            </a:r>
          </a:p>
          <a:p>
            <a:pPr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	while(i&lt;j){</a:t>
            </a:r>
          </a:p>
          <a:p>
            <a:pPr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		tmp=a[i];</a:t>
            </a:r>
          </a:p>
          <a:p>
            <a:pPr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		a[i]=a[j];</a:t>
            </a:r>
          </a:p>
          <a:p>
            <a:pPr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		a[j]= tmp;</a:t>
            </a:r>
          </a:p>
          <a:p>
            <a:pPr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		i++; j--;</a:t>
            </a:r>
          </a:p>
          <a:p>
            <a:pPr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	}</a:t>
            </a:r>
          </a:p>
          <a:p>
            <a:pPr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84A512E2-DC9B-4045-9972-6FDF097691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/>
              <a:t>Lời giải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ADE29DDE-DEB8-4DB5-891C-C757AE3876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void reversearray(int *arr, int size){</a:t>
            </a:r>
          </a:p>
          <a:p>
            <a:pPr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	int i, j, tmp;</a:t>
            </a:r>
          </a:p>
          <a:p>
            <a:pPr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	i=0; j= size -1;</a:t>
            </a:r>
          </a:p>
          <a:p>
            <a:pPr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	while(i&lt;j){</a:t>
            </a:r>
          </a:p>
          <a:p>
            <a:pPr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		tmp=*(a+i);</a:t>
            </a:r>
          </a:p>
          <a:p>
            <a:pPr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		*(a+i)=*(a+j);</a:t>
            </a:r>
          </a:p>
          <a:p>
            <a:pPr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		*(a+j)= tmp;</a:t>
            </a:r>
          </a:p>
          <a:p>
            <a:pPr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		i++; j--;</a:t>
            </a:r>
          </a:p>
          <a:p>
            <a:pPr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	}</a:t>
            </a:r>
          </a:p>
          <a:p>
            <a:pPr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2E116E2F-9C8D-4C06-A99E-E758543DF0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Mảng và con trỏ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9614554E-9ACF-47D8-AA3F-618FB2E942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/>
          </a:p>
          <a:p>
            <a:pPr marL="341313"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E492912-BF4E-4B9A-BBE9-C503CDD1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133600"/>
            <a:ext cx="8153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50838" indent="-350838">
              <a:tabLst>
                <a:tab pos="350838" algn="l"/>
                <a:tab pos="808038" algn="l"/>
                <a:tab pos="1265238" algn="l"/>
                <a:tab pos="1722438" algn="l"/>
                <a:tab pos="2179638" algn="l"/>
                <a:tab pos="2636838" algn="l"/>
                <a:tab pos="3094038" algn="l"/>
                <a:tab pos="3551238" algn="l"/>
                <a:tab pos="4008438" algn="l"/>
                <a:tab pos="4465638" algn="l"/>
                <a:tab pos="4922838" algn="l"/>
                <a:tab pos="5380038" algn="l"/>
                <a:tab pos="5837238" algn="l"/>
                <a:tab pos="6294438" algn="l"/>
                <a:tab pos="6751638" algn="l"/>
                <a:tab pos="7208838" algn="l"/>
                <a:tab pos="7666038" algn="l"/>
                <a:tab pos="8123238" algn="l"/>
                <a:tab pos="8580438" algn="l"/>
                <a:tab pos="9037638" algn="l"/>
                <a:tab pos="9494838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350838" algn="l"/>
                <a:tab pos="808038" algn="l"/>
                <a:tab pos="1265238" algn="l"/>
                <a:tab pos="1722438" algn="l"/>
                <a:tab pos="2179638" algn="l"/>
                <a:tab pos="2636838" algn="l"/>
                <a:tab pos="3094038" algn="l"/>
                <a:tab pos="3551238" algn="l"/>
                <a:tab pos="4008438" algn="l"/>
                <a:tab pos="4465638" algn="l"/>
                <a:tab pos="4922838" algn="l"/>
                <a:tab pos="5380038" algn="l"/>
                <a:tab pos="5837238" algn="l"/>
                <a:tab pos="6294438" algn="l"/>
                <a:tab pos="6751638" algn="l"/>
                <a:tab pos="7208838" algn="l"/>
                <a:tab pos="7666038" algn="l"/>
                <a:tab pos="8123238" algn="l"/>
                <a:tab pos="8580438" algn="l"/>
                <a:tab pos="9037638" algn="l"/>
                <a:tab pos="9494838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350838" algn="l"/>
                <a:tab pos="808038" algn="l"/>
                <a:tab pos="1265238" algn="l"/>
                <a:tab pos="1722438" algn="l"/>
                <a:tab pos="2179638" algn="l"/>
                <a:tab pos="2636838" algn="l"/>
                <a:tab pos="3094038" algn="l"/>
                <a:tab pos="3551238" algn="l"/>
                <a:tab pos="4008438" algn="l"/>
                <a:tab pos="4465638" algn="l"/>
                <a:tab pos="4922838" algn="l"/>
                <a:tab pos="5380038" algn="l"/>
                <a:tab pos="5837238" algn="l"/>
                <a:tab pos="6294438" algn="l"/>
                <a:tab pos="6751638" algn="l"/>
                <a:tab pos="7208838" algn="l"/>
                <a:tab pos="7666038" algn="l"/>
                <a:tab pos="8123238" algn="l"/>
                <a:tab pos="8580438" algn="l"/>
                <a:tab pos="9037638" algn="l"/>
                <a:tab pos="9494838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350838" algn="l"/>
                <a:tab pos="808038" algn="l"/>
                <a:tab pos="1265238" algn="l"/>
                <a:tab pos="1722438" algn="l"/>
                <a:tab pos="2179638" algn="l"/>
                <a:tab pos="2636838" algn="l"/>
                <a:tab pos="3094038" algn="l"/>
                <a:tab pos="3551238" algn="l"/>
                <a:tab pos="4008438" algn="l"/>
                <a:tab pos="4465638" algn="l"/>
                <a:tab pos="4922838" algn="l"/>
                <a:tab pos="5380038" algn="l"/>
                <a:tab pos="5837238" algn="l"/>
                <a:tab pos="6294438" algn="l"/>
                <a:tab pos="6751638" algn="l"/>
                <a:tab pos="7208838" algn="l"/>
                <a:tab pos="7666038" algn="l"/>
                <a:tab pos="8123238" algn="l"/>
                <a:tab pos="8580438" algn="l"/>
                <a:tab pos="9037638" algn="l"/>
                <a:tab pos="9494838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350838" algn="l"/>
                <a:tab pos="808038" algn="l"/>
                <a:tab pos="1265238" algn="l"/>
                <a:tab pos="1722438" algn="l"/>
                <a:tab pos="2179638" algn="l"/>
                <a:tab pos="2636838" algn="l"/>
                <a:tab pos="3094038" algn="l"/>
                <a:tab pos="3551238" algn="l"/>
                <a:tab pos="4008438" algn="l"/>
                <a:tab pos="4465638" algn="l"/>
                <a:tab pos="4922838" algn="l"/>
                <a:tab pos="5380038" algn="l"/>
                <a:tab pos="5837238" algn="l"/>
                <a:tab pos="6294438" algn="l"/>
                <a:tab pos="6751638" algn="l"/>
                <a:tab pos="7208838" algn="l"/>
                <a:tab pos="7666038" algn="l"/>
                <a:tab pos="8123238" algn="l"/>
                <a:tab pos="8580438" algn="l"/>
                <a:tab pos="9037638" algn="l"/>
                <a:tab pos="9494838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0838" algn="l"/>
                <a:tab pos="808038" algn="l"/>
                <a:tab pos="1265238" algn="l"/>
                <a:tab pos="1722438" algn="l"/>
                <a:tab pos="2179638" algn="l"/>
                <a:tab pos="2636838" algn="l"/>
                <a:tab pos="3094038" algn="l"/>
                <a:tab pos="3551238" algn="l"/>
                <a:tab pos="4008438" algn="l"/>
                <a:tab pos="4465638" algn="l"/>
                <a:tab pos="4922838" algn="l"/>
                <a:tab pos="5380038" algn="l"/>
                <a:tab pos="5837238" algn="l"/>
                <a:tab pos="6294438" algn="l"/>
                <a:tab pos="6751638" algn="l"/>
                <a:tab pos="7208838" algn="l"/>
                <a:tab pos="7666038" algn="l"/>
                <a:tab pos="8123238" algn="l"/>
                <a:tab pos="8580438" algn="l"/>
                <a:tab pos="9037638" algn="l"/>
                <a:tab pos="9494838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0838" algn="l"/>
                <a:tab pos="808038" algn="l"/>
                <a:tab pos="1265238" algn="l"/>
                <a:tab pos="1722438" algn="l"/>
                <a:tab pos="2179638" algn="l"/>
                <a:tab pos="2636838" algn="l"/>
                <a:tab pos="3094038" algn="l"/>
                <a:tab pos="3551238" algn="l"/>
                <a:tab pos="4008438" algn="l"/>
                <a:tab pos="4465638" algn="l"/>
                <a:tab pos="4922838" algn="l"/>
                <a:tab pos="5380038" algn="l"/>
                <a:tab pos="5837238" algn="l"/>
                <a:tab pos="6294438" algn="l"/>
                <a:tab pos="6751638" algn="l"/>
                <a:tab pos="7208838" algn="l"/>
                <a:tab pos="7666038" algn="l"/>
                <a:tab pos="8123238" algn="l"/>
                <a:tab pos="8580438" algn="l"/>
                <a:tab pos="9037638" algn="l"/>
                <a:tab pos="9494838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0838" algn="l"/>
                <a:tab pos="808038" algn="l"/>
                <a:tab pos="1265238" algn="l"/>
                <a:tab pos="1722438" algn="l"/>
                <a:tab pos="2179638" algn="l"/>
                <a:tab pos="2636838" algn="l"/>
                <a:tab pos="3094038" algn="l"/>
                <a:tab pos="3551238" algn="l"/>
                <a:tab pos="4008438" algn="l"/>
                <a:tab pos="4465638" algn="l"/>
                <a:tab pos="4922838" algn="l"/>
                <a:tab pos="5380038" algn="l"/>
                <a:tab pos="5837238" algn="l"/>
                <a:tab pos="6294438" algn="l"/>
                <a:tab pos="6751638" algn="l"/>
                <a:tab pos="7208838" algn="l"/>
                <a:tab pos="7666038" algn="l"/>
                <a:tab pos="8123238" algn="l"/>
                <a:tab pos="8580438" algn="l"/>
                <a:tab pos="9037638" algn="l"/>
                <a:tab pos="9494838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0838" algn="l"/>
                <a:tab pos="808038" algn="l"/>
                <a:tab pos="1265238" algn="l"/>
                <a:tab pos="1722438" algn="l"/>
                <a:tab pos="2179638" algn="l"/>
                <a:tab pos="2636838" algn="l"/>
                <a:tab pos="3094038" algn="l"/>
                <a:tab pos="3551238" algn="l"/>
                <a:tab pos="4008438" algn="l"/>
                <a:tab pos="4465638" algn="l"/>
                <a:tab pos="4922838" algn="l"/>
                <a:tab pos="5380038" algn="l"/>
                <a:tab pos="5837238" algn="l"/>
                <a:tab pos="6294438" algn="l"/>
                <a:tab pos="6751638" algn="l"/>
                <a:tab pos="7208838" algn="l"/>
                <a:tab pos="7666038" algn="l"/>
                <a:tab pos="8123238" algn="l"/>
                <a:tab pos="8580438" algn="l"/>
                <a:tab pos="9037638" algn="l"/>
                <a:tab pos="9494838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F2DFFD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3200">
                <a:cs typeface="Arial" panose="020B0604020202020204" pitchFamily="34" charset="0"/>
              </a:rPr>
              <a:t>Mảng </a:t>
            </a:r>
            <a:r>
              <a:rPr lang="en-US" alt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3200">
                <a:cs typeface="Arial" panose="020B0604020202020204" pitchFamily="34" charset="0"/>
              </a:rPr>
              <a:t> có địa chỉ là phần tử đầu tiên của mảng </a:t>
            </a:r>
            <a:r>
              <a:rPr lang="en-US" alt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S[0]</a:t>
            </a:r>
          </a:p>
          <a:p>
            <a:pPr>
              <a:spcBef>
                <a:spcPts val="500"/>
              </a:spcBef>
              <a:buClr>
                <a:srgbClr val="F2DFFD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3200">
                <a:cs typeface="Arial" panose="020B0604020202020204" pitchFamily="34" charset="0"/>
              </a:rPr>
              <a:t> là một con trỏ tới </a:t>
            </a:r>
            <a:r>
              <a:rPr lang="en-US" alt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S[0]</a:t>
            </a:r>
            <a:br>
              <a:rPr lang="en-US" alt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s[10];</a:t>
            </a:r>
            <a:b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*iptr;</a:t>
            </a:r>
            <a:b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iptr=s; </a:t>
            </a:r>
            <a:r>
              <a:rPr lang="en-US" altLang="en-US" sz="2000" b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From now iptr is equivalent to s  */</a:t>
            </a:r>
          </a:p>
          <a:p>
            <a:pPr>
              <a:spcBef>
                <a:spcPts val="800"/>
              </a:spcBef>
              <a:buClr>
                <a:srgbClr val="F2DFFD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3200">
                <a:cs typeface="Arial" panose="020B0604020202020204" pitchFamily="34" charset="0"/>
              </a:rPr>
              <a:t>Cả </a:t>
            </a:r>
            <a:r>
              <a:rPr lang="en-US" alt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iptr</a:t>
            </a:r>
            <a:r>
              <a:rPr lang="en-US" altLang="en-US" sz="3200">
                <a:cs typeface="Arial" panose="020B0604020202020204" pitchFamily="34" charset="0"/>
              </a:rPr>
              <a:t> và </a:t>
            </a:r>
            <a:r>
              <a:rPr lang="en-US" alt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đều trỏ tới</a:t>
            </a:r>
            <a:r>
              <a:rPr lang="en-US" altLang="en-US" sz="3200">
                <a:cs typeface="Arial" panose="020B0604020202020204" pitchFamily="34" charset="0"/>
              </a:rPr>
              <a:t> </a:t>
            </a:r>
            <a:r>
              <a:rPr lang="en-US" alt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s[0]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096B3D-C2D5-4D95-A93F-A7C0D9AAC94B}"/>
              </a:ext>
            </a:extLst>
          </p:cNvPr>
          <p:cNvSpPr txBox="1"/>
          <p:nvPr/>
        </p:nvSpPr>
        <p:spPr>
          <a:xfrm>
            <a:off x="432033" y="2290085"/>
            <a:ext cx="19588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Thank you for</a:t>
            </a:r>
            <a:r>
              <a:rPr lang="en-US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​</a:t>
            </a:r>
            <a:r>
              <a:rPr lang="vi-VN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 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your attentions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!</a:t>
            </a:r>
            <a:r>
              <a:rPr lang="en-US" sz="2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8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8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7DE36E42-D1B1-4DC9-8478-9829CD50D7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Con trỏ - mảng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35277398-FC95-4BC7-A8D6-E5BE1AA39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800"/>
              <a:t>Mảng là một loại con trỏ! 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800"/>
              <a:t>Khi mảng được khai báo, một vùng bộ nhớ xác định (có kích thước của mảng) được cấp phát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/>
              <a:t>Biến mảng được trỏ tới vị trí đầu tiên của vùng bộ nhớ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800"/>
              <a:t>Khi con trỏ được khai báo, nó chưa được khởi tạo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800"/>
              <a:t>Giá trị của một biến mảng không thể thay đổi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9B684AC1-9485-4141-A763-A513127DA1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Thao tác với con trỏ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34FC66E9-510D-48EA-93AC-3F226D9AC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Có thể tăng hoặc giảm con trỏ</a:t>
            </a:r>
          </a:p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Nếu </a:t>
            </a:r>
            <a:r>
              <a:rPr lang="en-US" altLang="en-US" b="1"/>
              <a:t>p</a:t>
            </a:r>
            <a:r>
              <a:rPr lang="en-US" altLang="en-US"/>
              <a:t> là một con trỏ có kiểu xác định, </a:t>
            </a:r>
            <a:r>
              <a:rPr lang="en-US" altLang="en-US" b="1"/>
              <a:t>p+1</a:t>
            </a:r>
            <a:r>
              <a:rPr lang="en-US" altLang="en-US"/>
              <a:t> trỏ tới địa chỉ của biến tiếp theo có cùng kiểu</a:t>
            </a:r>
          </a:p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b="1"/>
              <a:t>p++</a:t>
            </a:r>
            <a:r>
              <a:rPr lang="en-US" altLang="en-US"/>
              <a:t>, </a:t>
            </a:r>
            <a:r>
              <a:rPr lang="en-US" altLang="en-US" b="1"/>
              <a:t>p+i</a:t>
            </a:r>
            <a:r>
              <a:rPr lang="en-US" altLang="en-US"/>
              <a:t>, và </a:t>
            </a:r>
            <a:r>
              <a:rPr lang="en-US" altLang="en-US" b="1"/>
              <a:t>p +=</a:t>
            </a:r>
            <a:r>
              <a:rPr lang="en-US" altLang="en-US" b="1">
                <a:solidFill>
                  <a:srgbClr val="CC99FF"/>
                </a:solidFill>
              </a:rPr>
              <a:t> i</a:t>
            </a:r>
            <a:r>
              <a:rPr lang="en-US" altLang="en-US"/>
              <a:t> đều có thể được sử dụng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E5011897-0321-4D32-930F-20452D679E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Thao tác với con trỏ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8BFA4B4F-4EF1-4A12-91B4-1A9E5D757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Nếu </a:t>
            </a:r>
            <a:r>
              <a:rPr lang="en-US" altLang="en-US" b="1"/>
              <a:t>p</a:t>
            </a:r>
            <a:r>
              <a:rPr lang="en-US" altLang="en-US"/>
              <a:t> và </a:t>
            </a:r>
            <a:r>
              <a:rPr lang="en-US" altLang="en-US" b="1"/>
              <a:t>q</a:t>
            </a:r>
            <a:r>
              <a:rPr lang="en-US" altLang="en-US"/>
              <a:t> trỏ đến các phần tử trong mảng, </a:t>
            </a:r>
            <a:r>
              <a:rPr lang="en-US" altLang="en-US" b="1">
                <a:solidFill>
                  <a:srgbClr val="CC99FF"/>
                </a:solidFill>
              </a:rPr>
              <a:t>q-p</a:t>
            </a:r>
            <a:r>
              <a:rPr lang="en-US" altLang="en-US"/>
              <a:t> cho ra số phần tử nằm giữa </a:t>
            </a:r>
            <a:r>
              <a:rPr lang="en-US" altLang="en-US" b="1"/>
              <a:t>p</a:t>
            </a:r>
            <a:r>
              <a:rPr lang="en-US" altLang="en-US"/>
              <a:t> và </a:t>
            </a:r>
            <a:r>
              <a:rPr lang="en-US" altLang="en-US" b="1"/>
              <a:t>q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3356553F-1129-4E17-A611-2F3FCA2FA4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VD: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387E00EF-2479-46A4-90D6-AE00740B70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86800" cy="4114800"/>
          </a:xfrm>
          <a:ln/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a[3] = {17,289,4913}, *p, *q;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p = a;   </a:t>
            </a:r>
            <a:r>
              <a:rPr lang="en-US" altLang="en-US" sz="1600" b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p points to the beginning of a, that is &amp;a[0] */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q = p+2; </a:t>
            </a:r>
            <a:r>
              <a:rPr lang="en-US" altLang="en-US" sz="1600" b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q points to a[2]. Equivalent to q = &amp;a[2]     */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br>
              <a:rPr lang="en-US" altLang="en-US" sz="1600" b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printf(“a is %p\n", a);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printf("p is %p, q is %p\n", p, q);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printf("p points to %d and q points to %d\n", *p, *q);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printf("The pointer distance between p and q is %d\n", q-p);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printf("The integer distance between p and q is %d\n",</a:t>
            </a:r>
            <a:b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)q-(</a:t>
            </a: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)p);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6156AED-CE84-4012-AD9E-44D4E86DC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105400"/>
            <a:ext cx="6324600" cy="1524000"/>
          </a:xfrm>
          <a:prstGeom prst="rect">
            <a:avLst/>
          </a:prstGeom>
          <a:solidFill>
            <a:srgbClr val="006666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rtl="1"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 is 0012FECC</a:t>
            </a:r>
          </a:p>
          <a:p>
            <a:pPr rtl="1"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 is 0012FECC, q is 0012FED4</a:t>
            </a:r>
          </a:p>
          <a:p>
            <a:pPr rtl="1"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 points to 17 and q points to 4913</a:t>
            </a:r>
          </a:p>
          <a:p>
            <a:pPr rtl="1"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The pointer distance between p and q is 2</a:t>
            </a:r>
          </a:p>
          <a:p>
            <a:pPr rtl="1"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The integer distance between p and q is 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13DB3BCB-A010-4D5E-85F0-9B6A38CFC7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/>
              <a:t>Truyền mảng cho hàm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66F5F10-C344-416A-A1B6-532076E08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lnSpc>
                <a:spcPct val="80000"/>
              </a:lnSpc>
              <a:spcBef>
                <a:spcPts val="5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2000"/>
              <a:t>Có thể truyền mảng cho hàm bằng con trỏ </a:t>
            </a:r>
          </a:p>
          <a:p>
            <a:pPr marL="339725" indent="-339725">
              <a:lnSpc>
                <a:spcPct val="80000"/>
              </a:lnSpc>
              <a:spcBef>
                <a:spcPts val="5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2000"/>
              <a:t>VD: Hàm tỉnh tổng các phần tử của một mảng</a:t>
            </a:r>
          </a:p>
          <a:p>
            <a:pPr marL="341313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fr-FR" altLang="en-US" sz="2000"/>
          </a:p>
          <a:p>
            <a:pPr marL="341313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fr-FR" altLang="en-US" sz="2000"/>
          </a:p>
          <a:p>
            <a:pPr marL="339725" indent="-336550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#include &lt;stdio.h&gt;</a:t>
            </a:r>
          </a:p>
          <a:p>
            <a:pPr marL="339725" indent="-336550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int addNumbers(int *fiveNumber){</a:t>
            </a:r>
          </a:p>
          <a:p>
            <a:pPr marL="339725" indent="-336550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	int i,sum=0;</a:t>
            </a:r>
          </a:p>
          <a:p>
            <a:pPr marL="339725" indent="-336550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	for(i=0; i&lt;5; i++, fiveNumbers++){</a:t>
            </a:r>
          </a:p>
          <a:p>
            <a:pPr marL="339725" indent="-336550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		sum+= *fiveNumbers</a:t>
            </a:r>
          </a:p>
          <a:p>
            <a:pPr marL="339725" indent="-336550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	}</a:t>
            </a:r>
          </a:p>
          <a:p>
            <a:pPr marL="339725" indent="-336550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	return sum;</a:t>
            </a:r>
          </a:p>
          <a:p>
            <a:pPr marL="339725" indent="-336550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CC406B08-93EA-4C80-AE8B-06A2E0C450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/>
              <a:t>Bài tập 12.1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A69329F4-2C73-45C8-A22E-4C5B314056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/>
              <a:t>Viết hàm countEven(int*, int) nhận một mảng số nguyên và kích thước của nó và trả về số phần tử lẻ trong mảng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D7D9B5EB-295D-4043-A741-F9FAC71371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9636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/>
              <a:t>Lời giải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D7DDBA30-EF69-40A7-85D1-2D4F71B9E3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indent="-339725" eaLnBrk="0" hangingPunct="0">
              <a:spcBef>
                <a:spcPct val="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800">
                <a:latin typeface="Courier New" panose="02070309020205020404" pitchFamily="49" charset="0"/>
              </a:rPr>
              <a:t>int counteven(int* arr, int size){</a:t>
            </a:r>
          </a:p>
          <a:p>
            <a:pPr indent="-339725" eaLnBrk="0" hangingPunct="0">
              <a:spcBef>
                <a:spcPct val="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800">
                <a:latin typeface="Courier New" panose="02070309020205020404" pitchFamily="49" charset="0"/>
              </a:rPr>
              <a:t>	int i;</a:t>
            </a:r>
          </a:p>
          <a:p>
            <a:pPr indent="-339725" eaLnBrk="0" hangingPunct="0">
              <a:spcBef>
                <a:spcPct val="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800">
                <a:latin typeface="Courier New" panose="02070309020205020404" pitchFamily="49" charset="0"/>
              </a:rPr>
              <a:t>	int count =0;</a:t>
            </a:r>
          </a:p>
          <a:p>
            <a:pPr indent="-339725" eaLnBrk="0" hangingPunct="0">
              <a:spcBef>
                <a:spcPct val="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800">
                <a:latin typeface="Courier New" panose="02070309020205020404" pitchFamily="49" charset="0"/>
              </a:rPr>
              <a:t>	for (i=0; i&lt;size; i++)</a:t>
            </a:r>
          </a:p>
          <a:p>
            <a:pPr indent="-339725" eaLnBrk="0" hangingPunct="0">
              <a:spcBef>
                <a:spcPct val="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800">
                <a:latin typeface="Courier New" panose="02070309020205020404" pitchFamily="49" charset="0"/>
              </a:rPr>
              <a:t>		if (*(arr+i)%2==0) count++;</a:t>
            </a:r>
          </a:p>
          <a:p>
            <a:pPr indent="-339725" eaLnBrk="0" hangingPunct="0">
              <a:spcBef>
                <a:spcPct val="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800">
                <a:latin typeface="Courier New" panose="02070309020205020404" pitchFamily="49" charset="0"/>
              </a:rPr>
              <a:t>	return count;	</a:t>
            </a:r>
          </a:p>
          <a:p>
            <a:pPr indent="-339725" eaLnBrk="0" hangingPunct="0">
              <a:spcBef>
                <a:spcPct val="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8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6F2BB13DADB345882905426723F21F" ma:contentTypeVersion="0" ma:contentTypeDescription="Create a new document." ma:contentTypeScope="" ma:versionID="a5c8d04a787cd1cef320df2116c7937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3CF9CC-227C-4836-B3F4-5B29D26B8BFB}"/>
</file>

<file path=customXml/itemProps2.xml><?xml version="1.0" encoding="utf-8"?>
<ds:datastoreItem xmlns:ds="http://schemas.openxmlformats.org/officeDocument/2006/customXml" ds:itemID="{BFA573B4-B2DE-4031-AE62-AF11AB3C0845}"/>
</file>

<file path=customXml/itemProps3.xml><?xml version="1.0" encoding="utf-8"?>
<ds:datastoreItem xmlns:ds="http://schemas.openxmlformats.org/officeDocument/2006/customXml" ds:itemID="{8098A8EE-2118-4063-B676-D95A35E8F21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608</Words>
  <Application>Microsoft Office PowerPoint</Application>
  <PresentationFormat>On-screen Show (4:3)</PresentationFormat>
  <Paragraphs>177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Courier New</vt:lpstr>
      <vt:lpstr>Linh AvantGarde</vt:lpstr>
      <vt:lpstr>Lucida Console</vt:lpstr>
      <vt:lpstr>Segoe UI</vt:lpstr>
      <vt:lpstr>Times New Roman</vt:lpstr>
      <vt:lpstr>Verdana</vt:lpstr>
      <vt:lpstr>Wingdings</vt:lpstr>
      <vt:lpstr>Office Theme</vt:lpstr>
      <vt:lpstr>PowerPoint Presentation</vt:lpstr>
      <vt:lpstr>Mảng và con trỏ</vt:lpstr>
      <vt:lpstr>Con trỏ - mảng</vt:lpstr>
      <vt:lpstr>Thao tác với con trỏ</vt:lpstr>
      <vt:lpstr>Thao tác với con trỏ</vt:lpstr>
      <vt:lpstr>VD:</vt:lpstr>
      <vt:lpstr>Truyền mảng cho hàm</vt:lpstr>
      <vt:lpstr>Bài tập 12.1</vt:lpstr>
      <vt:lpstr>Lời giải</vt:lpstr>
      <vt:lpstr>Bài tập 12.2</vt:lpstr>
      <vt:lpstr>Lời giải</vt:lpstr>
      <vt:lpstr>Bài tập 12.3</vt:lpstr>
      <vt:lpstr>Lời giải</vt:lpstr>
      <vt:lpstr>Lời giải</vt:lpstr>
      <vt:lpstr>Bài tập 12.4</vt:lpstr>
      <vt:lpstr>Lời giải</vt:lpstr>
      <vt:lpstr>Bài tập 12.5</vt:lpstr>
      <vt:lpstr>Lời giải</vt:lpstr>
      <vt:lpstr>Lời giải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Long Long</dc:creator>
  <cp:lastModifiedBy>Nguyen Kiem Hieu</cp:lastModifiedBy>
  <cp:revision>24</cp:revision>
  <dcterms:created xsi:type="dcterms:W3CDTF">2020-04-20T02:25:53Z</dcterms:created>
  <dcterms:modified xsi:type="dcterms:W3CDTF">2021-01-10T20:06:19Z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0x010100CD6F2BB13DADB345882905426723F21F</vt:lpwstr>
  </property>
</Properties>
</file>