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30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  <p:sldId id="282" r:id="rId27"/>
    <p:sldId id="284" r:id="rId28"/>
    <p:sldId id="305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281" r:id="rId51"/>
    <p:sldId id="307" r:id="rId5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72361-3EBD-403B-A3CA-9DD590E08762}" v="137" dt="2022-03-25T06:28:53.904"/>
    <p1510:client id="{3E953D43-42B8-487F-83D4-464D84F32438}" v="2028" dt="2022-03-25T02:07:39.453"/>
    <p1510:client id="{58563AF4-E45D-4327-BA06-31912006BD2B}" v="16" dt="2022-03-24T11:23:36.673"/>
    <p1510:client id="{F6C62568-B5B3-4BFC-83B3-5AE240087225}" v="24" dt="2022-03-25T08:39:28.721"/>
    <p1510:client id="{F80E7F7D-CA33-4876-876B-B4EBDC53B394}" v="53" dt="2022-03-25T08:53:4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09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2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1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2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4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GhZQkoFbQ&amp;ab_channel=JSConf" TargetMode="External"/><Relationship Id="rId2" Type="http://schemas.openxmlformats.org/officeDocument/2006/relationships/hyperlink" Target="https://medium.com/@gaurav.pandvia/understanding-javascript-function-executions-tasks-event-loop-call-stack-more-part-1-5683dea1f5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docs/guides/event-loop-timers-and-nexttick/" TargetMode="External"/><Relationship Id="rId5" Type="http://schemas.openxmlformats.org/officeDocument/2006/relationships/hyperlink" Target="https://olinations.medium.com/the-javascript-runtime-environment-d58fa2e60dd0" TargetMode="External"/><Relationship Id="rId4" Type="http://schemas.openxmlformats.org/officeDocument/2006/relationships/hyperlink" Target="https://medium.com/@saravanaeswari22/microtasks-and-macro-tasks-in-event-loop-7b408b2949e0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F33C3A7-52FB-508A-FC2F-FE5D10A70066}"/>
              </a:ext>
            </a:extLst>
          </p:cNvPr>
          <p:cNvSpPr txBox="1"/>
          <p:nvPr/>
        </p:nvSpPr>
        <p:spPr>
          <a:xfrm>
            <a:off x="3397626" y="2241176"/>
            <a:ext cx="58360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4400" dirty="0" err="1">
                <a:latin typeface="Arial"/>
                <a:cs typeface="Arial"/>
              </a:rPr>
              <a:t>Call</a:t>
            </a:r>
            <a:r>
              <a:rPr lang="vi-VN" sz="4400" dirty="0">
                <a:latin typeface="Arial"/>
                <a:cs typeface="Arial"/>
              </a:rPr>
              <a:t> </a:t>
            </a:r>
            <a:r>
              <a:rPr lang="vi-VN" sz="4400" dirty="0" err="1">
                <a:latin typeface="Arial"/>
                <a:cs typeface="Arial"/>
              </a:rPr>
              <a:t>stack</a:t>
            </a:r>
            <a:r>
              <a:rPr lang="vi-VN" sz="4400" dirty="0">
                <a:latin typeface="Arial"/>
                <a:cs typeface="Arial"/>
              </a:rPr>
              <a:t> - </a:t>
            </a:r>
            <a:r>
              <a:rPr lang="vi-VN" sz="4400" dirty="0" err="1">
                <a:latin typeface="Arial"/>
                <a:cs typeface="Arial"/>
              </a:rPr>
              <a:t>Event</a:t>
            </a:r>
            <a:r>
              <a:rPr lang="vi-VN" sz="4400" dirty="0">
                <a:latin typeface="Arial"/>
                <a:cs typeface="Arial"/>
              </a:rPr>
              <a:t> </a:t>
            </a:r>
            <a:r>
              <a:rPr lang="vi-VN" sz="4400" dirty="0" err="1">
                <a:latin typeface="Arial"/>
                <a:cs typeface="Arial"/>
              </a:rPr>
              <a:t>loop</a:t>
            </a:r>
            <a:endParaRPr lang="vi-VN" sz="4400" dirty="0" err="1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4.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"foo"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8EF4F66-2713-F303-ACED-B61FEE657B7B}"/>
              </a:ext>
            </a:extLst>
          </p:cNvPr>
          <p:cNvGrpSpPr/>
          <p:nvPr/>
        </p:nvGrpSpPr>
        <p:grpSpPr>
          <a:xfrm>
            <a:off x="7205943" y="1813672"/>
            <a:ext cx="1775011" cy="1649505"/>
            <a:chOff x="7205943" y="1813672"/>
            <a:chExt cx="1775011" cy="1649505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DB1B0FD0-566A-3DBF-AAF6-DC638EE4BCBB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5BE32526-2D48-1F61-75DF-A1EE961A2AE2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2A3FD8EA-1C88-C902-AB92-8CD08BE117D2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24B1445B-DA16-2D62-85D3-649787A49AA9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E6B3695F-7942-4BBB-9E81-8DD9BADEF37E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10EE0BD9-D79F-72AC-34F3-29BA55052E8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AD9FBDA4-8749-589E-67CB-2BA16AB8B28C}"/>
              </a:ext>
            </a:extLst>
          </p:cNvPr>
          <p:cNvGrpSpPr/>
          <p:nvPr/>
        </p:nvGrpSpPr>
        <p:grpSpPr>
          <a:xfrm>
            <a:off x="7205943" y="3463178"/>
            <a:ext cx="1775011" cy="1649505"/>
            <a:chOff x="7205943" y="1813672"/>
            <a:chExt cx="1775011" cy="1649505"/>
          </a:xfrm>
        </p:grpSpPr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6C975DF0-C0CB-A594-044E-A2AAB0DFAA0D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4841D3F4-B965-F52F-1D84-9267B43DE439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 28">
                <a:extLst>
                  <a:ext uri="{FF2B5EF4-FFF2-40B4-BE49-F238E27FC236}">
                    <a16:creationId xmlns:a16="http://schemas.microsoft.com/office/drawing/2014/main" id="{5D6EE95E-EEDA-BDA1-5E07-45DE40403BF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foo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D8E8D91-C142-6C61-2C73-28E428679FFB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E9BD42E-F8BC-D904-399B-9F10FE4B6E6A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bar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37F91F6-87AE-448C-BCB5-8D0AB9CB4D83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far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</a:p>
            </p:txBody>
          </p:sp>
        </p:grpSp>
      </p:grp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15207563-BF87-CDE5-C945-39DF09E123A5}"/>
              </a:ext>
            </a:extLst>
          </p:cNvPr>
          <p:cNvSpPr/>
          <p:nvPr/>
        </p:nvSpPr>
        <p:spPr>
          <a:xfrm>
            <a:off x="7207624" y="5109882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>
                <a:latin typeface="Arial"/>
                <a:cs typeface="Arial"/>
              </a:rPr>
              <a:t>console.log()</a:t>
            </a:r>
            <a:endParaRPr lang="vi-VN" dirty="0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49F632D0-E343-64F3-4711-08937334EE35}"/>
              </a:ext>
            </a:extLst>
          </p:cNvPr>
          <p:cNvSpPr/>
          <p:nvPr/>
        </p:nvSpPr>
        <p:spPr>
          <a:xfrm>
            <a:off x="7207624" y="5522258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boo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1E1C011-FEFD-ADCB-703A-45F107E479EB}"/>
              </a:ext>
            </a:extLst>
          </p:cNvPr>
          <p:cNvSpPr/>
          <p:nvPr/>
        </p:nvSpPr>
        <p:spPr>
          <a:xfrm>
            <a:off x="7207624" y="5934635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30" name="Hộp Văn bản 1">
            <a:extLst>
              <a:ext uri="{FF2B5EF4-FFF2-40B4-BE49-F238E27FC236}">
                <a16:creationId xmlns:a16="http://schemas.microsoft.com/office/drawing/2014/main" id="{949CBC5E-85FF-E532-A546-085BD94599DA}"/>
              </a:ext>
            </a:extLst>
          </p:cNvPr>
          <p:cNvSpPr txBox="1"/>
          <p:nvPr/>
        </p:nvSpPr>
        <p:spPr>
          <a:xfrm>
            <a:off x="7484327" y="139762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7919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5.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trace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throw Error(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FiraCode-Retina"/>
              </a:rPr>
              <a:t>Ét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 Ô </a:t>
            </a:r>
            <a:r>
              <a:rPr lang="en-US" sz="1600" dirty="0" err="1">
                <a:solidFill>
                  <a:srgbClr val="CE9178"/>
                </a:solidFill>
                <a:latin typeface="FiraCode-Retina"/>
              </a:rPr>
              <a:t>Ét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")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pic>
        <p:nvPicPr>
          <p:cNvPr id="3" name="Hình ảnh 3" descr="Ảnh có chứa văn bản&#10;&#10;Mô tả được tự động tạo">
            <a:extLst>
              <a:ext uri="{FF2B5EF4-FFF2-40B4-BE49-F238E27FC236}">
                <a16:creationId xmlns:a16="http://schemas.microsoft.com/office/drawing/2014/main" id="{7E811026-6737-EB56-64AB-52F9B112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894" y="1916888"/>
            <a:ext cx="4249270" cy="15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6.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Stackoverflow</a:t>
            </a:r>
            <a:endParaRPr lang="vi-VN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funcA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funcA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funcA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B82DD7D5-171C-F0BC-BDF1-083490F4C382}"/>
              </a:ext>
            </a:extLst>
          </p:cNvPr>
          <p:cNvGrpSpPr/>
          <p:nvPr/>
        </p:nvGrpSpPr>
        <p:grpSpPr>
          <a:xfrm>
            <a:off x="6668061" y="1777813"/>
            <a:ext cx="1775011" cy="1649505"/>
            <a:chOff x="7205943" y="1813672"/>
            <a:chExt cx="1775011" cy="1649505"/>
          </a:xfrm>
        </p:grpSpPr>
        <p:grpSp>
          <p:nvGrpSpPr>
            <p:cNvPr id="8" name="Nhóm 7">
              <a:extLst>
                <a:ext uri="{FF2B5EF4-FFF2-40B4-BE49-F238E27FC236}">
                  <a16:creationId xmlns:a16="http://schemas.microsoft.com/office/drawing/2014/main" id="{B28211F1-49D8-1E98-34E5-61D0CF38723E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2EFB2F61-C158-5167-6F9C-9492D889B2FF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>
                  <a:ea typeface="+mn-lt"/>
                  <a:cs typeface="+mn-lt"/>
                </a:endParaRPr>
              </a:p>
            </p:txBody>
          </p:sp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1EDA5CBC-91EB-8FF3-861E-4054B2684458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</p:grpSp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816EBB23-58A9-28EB-9D83-94A19FEF38CD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FD30E526-3EAD-DE56-1913-6043DCCA9C8B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  <p:sp>
            <p:nvSpPr>
              <p:cNvPr id="11" name="Hình chữ nhật 10">
                <a:extLst>
                  <a:ext uri="{FF2B5EF4-FFF2-40B4-BE49-F238E27FC236}">
                    <a16:creationId xmlns:a16="http://schemas.microsoft.com/office/drawing/2014/main" id="{1F440D62-EB85-CBA7-2EAA-529B497D9BB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</p:grp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937B5965-7726-8AA2-A2AD-FC2BC55F0E15}"/>
              </a:ext>
            </a:extLst>
          </p:cNvPr>
          <p:cNvGrpSpPr/>
          <p:nvPr/>
        </p:nvGrpSpPr>
        <p:grpSpPr>
          <a:xfrm>
            <a:off x="6668061" y="3427319"/>
            <a:ext cx="1775011" cy="1649505"/>
            <a:chOff x="7205943" y="1813672"/>
            <a:chExt cx="1775011" cy="1649505"/>
          </a:xfrm>
        </p:grpSpPr>
        <p:grpSp>
          <p:nvGrpSpPr>
            <p:cNvPr id="15" name="Nhóm 14">
              <a:extLst>
                <a:ext uri="{FF2B5EF4-FFF2-40B4-BE49-F238E27FC236}">
                  <a16:creationId xmlns:a16="http://schemas.microsoft.com/office/drawing/2014/main" id="{78B4C290-62C3-3413-C191-62591497ED60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9" name="Hình chữ nhật 18">
                <a:extLst>
                  <a:ext uri="{FF2B5EF4-FFF2-40B4-BE49-F238E27FC236}">
                    <a16:creationId xmlns:a16="http://schemas.microsoft.com/office/drawing/2014/main" id="{EDFBA8CA-7BA7-7AD1-D8F0-7AF3DD4192DF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A5554BF1-64FD-7086-E205-39F7D9FD42DF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</p:grpSp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2070F063-19DB-FA65-67D4-31A9636B25EC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F7A74D6A-F1D6-A0EC-CF5D-3366324C50B8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  <p:sp>
            <p:nvSpPr>
              <p:cNvPr id="18" name="Hình chữ nhật 17">
                <a:extLst>
                  <a:ext uri="{FF2B5EF4-FFF2-40B4-BE49-F238E27FC236}">
                    <a16:creationId xmlns:a16="http://schemas.microsoft.com/office/drawing/2014/main" id="{3BEF6CD2-907F-F114-9848-8184D42047B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funcA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>
                  <a:ea typeface="+mn-lt"/>
                  <a:cs typeface="+mn-lt"/>
                </a:endParaRPr>
              </a:p>
            </p:txBody>
          </p:sp>
        </p:grpSp>
      </p:grp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4C804237-62B5-AF1E-D2D9-392FD9C71C74}"/>
              </a:ext>
            </a:extLst>
          </p:cNvPr>
          <p:cNvSpPr/>
          <p:nvPr/>
        </p:nvSpPr>
        <p:spPr>
          <a:xfrm>
            <a:off x="6669742" y="5074023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funcA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>
              <a:ea typeface="+mn-lt"/>
              <a:cs typeface="+mn-lt"/>
            </a:endParaRP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EE6800F0-A663-DBE4-307D-B51098C1FB8B}"/>
              </a:ext>
            </a:extLst>
          </p:cNvPr>
          <p:cNvSpPr/>
          <p:nvPr/>
        </p:nvSpPr>
        <p:spPr>
          <a:xfrm>
            <a:off x="6669742" y="5486399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funcA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3696F202-1A7D-0FF3-C6BD-BEE2AFFB86D3}"/>
              </a:ext>
            </a:extLst>
          </p:cNvPr>
          <p:cNvSpPr/>
          <p:nvPr/>
        </p:nvSpPr>
        <p:spPr>
          <a:xfrm>
            <a:off x="6669742" y="5898776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0387C3C-0361-D73A-F665-E30A3FD362A5}"/>
              </a:ext>
            </a:extLst>
          </p:cNvPr>
          <p:cNvSpPr txBox="1"/>
          <p:nvPr/>
        </p:nvSpPr>
        <p:spPr>
          <a:xfrm>
            <a:off x="6901621" y="140658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pic>
        <p:nvPicPr>
          <p:cNvPr id="14" name="Hình ảnh 20" descr="Ảnh có chứa văn bản&#10;&#10;Mô tả được tự động tạo">
            <a:extLst>
              <a:ext uri="{FF2B5EF4-FFF2-40B4-BE49-F238E27FC236}">
                <a16:creationId xmlns:a16="http://schemas.microsoft.com/office/drawing/2014/main" id="{D5D1B33B-362D-FD51-9369-D1808BB8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1812401"/>
            <a:ext cx="3558988" cy="12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7.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85FFC4-69F8-CD7E-77B4-814AB557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Vòng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mấy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trăm/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triệu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lần</a:t>
            </a:r>
            <a:endParaRPr lang="vi-VN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vi-V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API</a:t>
            </a:r>
          </a:p>
          <a:p>
            <a:br>
              <a:rPr lang="en-US" dirty="0"/>
            </a:b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Đọc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endParaRPr lang="vi-VN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26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15547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console.log(1)</a:t>
                  </a: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85899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setTimeout</a:t>
                  </a:r>
                  <a:r>
                    <a:rPr lang="vi-VN" dirty="0">
                      <a:latin typeface="Arial"/>
                      <a:cs typeface="Arial"/>
                    </a:rPr>
                    <a:t>()</a:t>
                  </a: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8813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timer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 =&gt; </a:t>
                  </a:r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27311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solidFill>
                        <a:srgbClr val="000000"/>
                      </a:solidFill>
                      <a:latin typeface="Arial"/>
                      <a:cs typeface="Arial"/>
                    </a:rPr>
                    <a:t>console.log(3)</a:t>
                  </a:r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timer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 =&gt; </a:t>
                  </a:r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35357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3008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E0428B-E4E8-5BC6-43DB-4C90FA6E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1.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Javascript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engine</a:t>
            </a:r>
            <a:endParaRPr lang="vi-VN" dirty="0" err="1">
              <a:solidFill>
                <a:srgbClr val="00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688706-42EC-15A0-F3ED-97C4E7FC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-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Wiki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: 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A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JavaScript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engine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is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a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program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or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interpreter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which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executes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JavaScript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code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.</a:t>
            </a:r>
            <a:endParaRPr lang="vi-VN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vi-VN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SpiderMonkey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 :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Firefox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viết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bằng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C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và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C++.</a:t>
            </a:r>
            <a:endParaRPr lang="vi-VN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-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Chakra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: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Internet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Explorer,  Microsoft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Edge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viết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bằng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C++.</a:t>
            </a:r>
            <a:endParaRPr lang="vi-VN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-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Rhino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: 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viết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hoàn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toàn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bằng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Java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hiện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tại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được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phát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triển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bởi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Mozilla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Foundation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.</a:t>
            </a:r>
            <a:endParaRPr lang="vi-VN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- V8: 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Chrome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V8,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được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phát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triển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bởi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Chromium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Project,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mục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đích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ban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đầu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là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dành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cho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Google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Chrome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và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Chromium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, sau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này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nodejs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cũng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dùng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thằng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này</a:t>
            </a:r>
            <a:endParaRPr lang="vi-VN" dirty="0" err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203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00358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60421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console.log(2)</a:t>
                  </a: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81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79696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04C7FA-C2D6-9C54-7B77-6C87A7D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-466432"/>
            <a:ext cx="10058400" cy="1450757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Asynchronous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– Non-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blocking</a:t>
            </a:r>
            <a:endParaRPr lang="vi-VN" dirty="0" err="1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6903E6F-4BF8-5B5E-B542-2505B5DEFE64}"/>
              </a:ext>
            </a:extLst>
          </p:cNvPr>
          <p:cNvSpPr/>
          <p:nvPr/>
        </p:nvSpPr>
        <p:spPr>
          <a:xfrm>
            <a:off x="0" y="1098177"/>
            <a:ext cx="12192000" cy="575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DFC62607-12F7-4EF6-53A6-8966C6619F15}"/>
              </a:ext>
            </a:extLst>
          </p:cNvPr>
          <p:cNvSpPr/>
          <p:nvPr/>
        </p:nvSpPr>
        <p:spPr>
          <a:xfrm>
            <a:off x="338582" y="1711603"/>
            <a:ext cx="3936599" cy="2414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86668AC-C38C-BF18-806E-F5130579496E}"/>
              </a:ext>
            </a:extLst>
          </p:cNvPr>
          <p:cNvSpPr txBox="1"/>
          <p:nvPr/>
        </p:nvSpPr>
        <p:spPr>
          <a:xfrm>
            <a:off x="407238" y="1824427"/>
            <a:ext cx="35603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console.log(1)</a:t>
            </a:r>
          </a:p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(function 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cb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br>
              <a:rPr lang="en-US" dirty="0"/>
            </a:br>
            <a:r>
              <a:rPr lang="en-US" sz="1600" dirty="0">
                <a:solidFill>
                  <a:srgbClr val="D4D4D4"/>
                </a:solidFill>
                <a:latin typeface="FiraCode-Retina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console.log(2)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}, 5000);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console.log(3)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F6DDC689-0276-0F35-4830-02D7CCAE1317}"/>
              </a:ext>
            </a:extLst>
          </p:cNvPr>
          <p:cNvGrpSpPr/>
          <p:nvPr/>
        </p:nvGrpSpPr>
        <p:grpSpPr>
          <a:xfrm>
            <a:off x="5251637" y="1822636"/>
            <a:ext cx="1775011" cy="3299012"/>
            <a:chOff x="5251637" y="1822636"/>
            <a:chExt cx="1775011" cy="3299012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1F524DBB-BA25-AF75-D443-EBE38D3AB572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10" name="Nhóm 9">
                <a:extLst>
                  <a:ext uri="{FF2B5EF4-FFF2-40B4-BE49-F238E27FC236}">
                    <a16:creationId xmlns:a16="http://schemas.microsoft.com/office/drawing/2014/main" id="{4DE39EF6-9F35-BDD7-25FF-55DCD43F6B7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4" name="Hình chữ nhật 13">
                  <a:extLst>
                    <a:ext uri="{FF2B5EF4-FFF2-40B4-BE49-F238E27FC236}">
                      <a16:creationId xmlns:a16="http://schemas.microsoft.com/office/drawing/2014/main" id="{CAD5F94A-7FA9-A916-1EFA-69D1196211B9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15" name="Hình chữ nhật 14">
                  <a:extLst>
                    <a:ext uri="{FF2B5EF4-FFF2-40B4-BE49-F238E27FC236}">
                      <a16:creationId xmlns:a16="http://schemas.microsoft.com/office/drawing/2014/main" id="{328BD4BF-29CD-79F9-0288-8E0BB41591C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1" name="Nhóm 10">
                <a:extLst>
                  <a:ext uri="{FF2B5EF4-FFF2-40B4-BE49-F238E27FC236}">
                    <a16:creationId xmlns:a16="http://schemas.microsoft.com/office/drawing/2014/main" id="{2AE91A4B-8BC3-ABDE-D07A-A947174B253E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2" name="Hình chữ nhật 11">
                  <a:extLst>
                    <a:ext uri="{FF2B5EF4-FFF2-40B4-BE49-F238E27FC236}">
                      <a16:creationId xmlns:a16="http://schemas.microsoft.com/office/drawing/2014/main" id="{628B458D-E100-84F5-80C5-340399403942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Hình chữ nhật 12">
                  <a:extLst>
                    <a:ext uri="{FF2B5EF4-FFF2-40B4-BE49-F238E27FC236}">
                      <a16:creationId xmlns:a16="http://schemas.microsoft.com/office/drawing/2014/main" id="{B86C8BE8-7B81-5B26-E9E6-D8D905F21F3D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3EB81651-40B9-BF3A-FE51-8DD861B3E28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8" name="Nhóm 17">
                <a:extLst>
                  <a:ext uri="{FF2B5EF4-FFF2-40B4-BE49-F238E27FC236}">
                    <a16:creationId xmlns:a16="http://schemas.microsoft.com/office/drawing/2014/main" id="{10C61B9D-CE8D-B174-DDA2-7BFB74E24A67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2" name="Hình chữ nhật 21">
                  <a:extLst>
                    <a:ext uri="{FF2B5EF4-FFF2-40B4-BE49-F238E27FC236}">
                      <a16:creationId xmlns:a16="http://schemas.microsoft.com/office/drawing/2014/main" id="{E5C2AA79-C621-DB25-4139-FA1410A0A9C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968E6BB7-8AB7-B416-6D83-D5B9773EEE05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9" name="Nhóm 18">
                <a:extLst>
                  <a:ext uri="{FF2B5EF4-FFF2-40B4-BE49-F238E27FC236}">
                    <a16:creationId xmlns:a16="http://schemas.microsoft.com/office/drawing/2014/main" id="{D480BE9D-1675-7025-12B3-686441726DD8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E3608B0B-A487-0448-4E47-F0476F95F575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1" name="Hình chữ nhật 20">
                  <a:extLst>
                    <a:ext uri="{FF2B5EF4-FFF2-40B4-BE49-F238E27FC236}">
                      <a16:creationId xmlns:a16="http://schemas.microsoft.com/office/drawing/2014/main" id="{99BC204E-A8ED-BB46-55AF-FCC0F421EEE8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21079F20-5905-04A9-0304-BBF3AB568C53}"/>
              </a:ext>
            </a:extLst>
          </p:cNvPr>
          <p:cNvGrpSpPr/>
          <p:nvPr/>
        </p:nvGrpSpPr>
        <p:grpSpPr>
          <a:xfrm>
            <a:off x="7985872" y="1822636"/>
            <a:ext cx="1775011" cy="3299012"/>
            <a:chOff x="5251637" y="1822636"/>
            <a:chExt cx="1775011" cy="3299012"/>
          </a:xfrm>
        </p:grpSpPr>
        <p:grpSp>
          <p:nvGrpSpPr>
            <p:cNvPr id="33" name="Nhóm 32">
              <a:extLst>
                <a:ext uri="{FF2B5EF4-FFF2-40B4-BE49-F238E27FC236}">
                  <a16:creationId xmlns:a16="http://schemas.microsoft.com/office/drawing/2014/main" id="{50E3B1AB-48FD-8DD2-8510-4F758E51E62D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41" name="Nhóm 40">
                <a:extLst>
                  <a:ext uri="{FF2B5EF4-FFF2-40B4-BE49-F238E27FC236}">
                    <a16:creationId xmlns:a16="http://schemas.microsoft.com/office/drawing/2014/main" id="{313608AA-C4C3-AAD5-8EAA-F628C0592019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5" name="Hình chữ nhật 44">
                  <a:extLst>
                    <a:ext uri="{FF2B5EF4-FFF2-40B4-BE49-F238E27FC236}">
                      <a16:creationId xmlns:a16="http://schemas.microsoft.com/office/drawing/2014/main" id="{4A981751-0291-0349-920B-4A8912A8AAD5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6" name="Hình chữ nhật 45">
                  <a:extLst>
                    <a:ext uri="{FF2B5EF4-FFF2-40B4-BE49-F238E27FC236}">
                      <a16:creationId xmlns:a16="http://schemas.microsoft.com/office/drawing/2014/main" id="{2F53ED69-DAED-8BA9-6212-CEDE853F2FE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42" name="Nhóm 41">
                <a:extLst>
                  <a:ext uri="{FF2B5EF4-FFF2-40B4-BE49-F238E27FC236}">
                    <a16:creationId xmlns:a16="http://schemas.microsoft.com/office/drawing/2014/main" id="{C8AF549A-2EA2-622D-521F-9B10CE0B875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3" name="Hình chữ nhật 42">
                  <a:extLst>
                    <a:ext uri="{FF2B5EF4-FFF2-40B4-BE49-F238E27FC236}">
                      <a16:creationId xmlns:a16="http://schemas.microsoft.com/office/drawing/2014/main" id="{EFB57DFC-E1F0-D280-28AB-0718E156572E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Hình chữ nhật 43">
                  <a:extLst>
                    <a:ext uri="{FF2B5EF4-FFF2-40B4-BE49-F238E27FC236}">
                      <a16:creationId xmlns:a16="http://schemas.microsoft.com/office/drawing/2014/main" id="{882C9736-1D3D-539C-A784-C3658DA40404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4" name="Nhóm 33">
              <a:extLst>
                <a:ext uri="{FF2B5EF4-FFF2-40B4-BE49-F238E27FC236}">
                  <a16:creationId xmlns:a16="http://schemas.microsoft.com/office/drawing/2014/main" id="{6BA5BEFC-0D3B-5E33-A23C-268469C4D364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5" name="Nhóm 34">
                <a:extLst>
                  <a:ext uri="{FF2B5EF4-FFF2-40B4-BE49-F238E27FC236}">
                    <a16:creationId xmlns:a16="http://schemas.microsoft.com/office/drawing/2014/main" id="{D55B5ED0-34B5-0130-6B9D-719031EB41FB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7F235B6A-17F4-619E-EFB0-323C965348B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004BD1A1-76A3-EC82-C085-A404283641E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" name="Nhóm 35">
                <a:extLst>
                  <a:ext uri="{FF2B5EF4-FFF2-40B4-BE49-F238E27FC236}">
                    <a16:creationId xmlns:a16="http://schemas.microsoft.com/office/drawing/2014/main" id="{8FB24AAA-DD73-1677-C1F3-05D31F3AD688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7" name="Hình chữ nhật 36">
                  <a:extLst>
                    <a:ext uri="{FF2B5EF4-FFF2-40B4-BE49-F238E27FC236}">
                      <a16:creationId xmlns:a16="http://schemas.microsoft.com/office/drawing/2014/main" id="{62BD35EC-0F6A-AF04-71D6-E43D61B22386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Hình chữ nhật 37">
                  <a:extLst>
                    <a:ext uri="{FF2B5EF4-FFF2-40B4-BE49-F238E27FC236}">
                      <a16:creationId xmlns:a16="http://schemas.microsoft.com/office/drawing/2014/main" id="{2EC5859E-5907-F202-A1D7-3814E60703C6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DF2BF72C-F5BD-DCE5-5880-027134313071}"/>
              </a:ext>
            </a:extLst>
          </p:cNvPr>
          <p:cNvSpPr txBox="1"/>
          <p:nvPr/>
        </p:nvSpPr>
        <p:spPr>
          <a:xfrm>
            <a:off x="5602941" y="1308847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0E44B355-DBFD-E824-20F0-BE7A47DD94FE}"/>
              </a:ext>
            </a:extLst>
          </p:cNvPr>
          <p:cNvSpPr txBox="1"/>
          <p:nvPr/>
        </p:nvSpPr>
        <p:spPr>
          <a:xfrm>
            <a:off x="8274423" y="1308847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62430CB5-67BC-F882-328D-63C546BFE948}"/>
              </a:ext>
            </a:extLst>
          </p:cNvPr>
          <p:cNvSpPr/>
          <p:nvPr/>
        </p:nvSpPr>
        <p:spPr>
          <a:xfrm>
            <a:off x="5252757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51C2B613-B530-4CFD-F9B2-BC8D795C74B8}"/>
              </a:ext>
            </a:extLst>
          </p:cNvPr>
          <p:cNvSpPr txBox="1"/>
          <p:nvPr/>
        </p:nvSpPr>
        <p:spPr>
          <a:xfrm>
            <a:off x="5163670" y="5486399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AB8D2B1A-7BB2-3C33-4A35-3E3332A24E7C}"/>
              </a:ext>
            </a:extLst>
          </p:cNvPr>
          <p:cNvSpPr/>
          <p:nvPr/>
        </p:nvSpPr>
        <p:spPr>
          <a:xfrm>
            <a:off x="6480921" y="5965450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E037574F-B5B5-8047-3F62-722B69C3E72D}"/>
              </a:ext>
            </a:extLst>
          </p:cNvPr>
          <p:cNvSpPr/>
          <p:nvPr/>
        </p:nvSpPr>
        <p:spPr>
          <a:xfrm>
            <a:off x="7709086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60783D38-2A21-393F-1152-51FD3C7DE879}"/>
              </a:ext>
            </a:extLst>
          </p:cNvPr>
          <p:cNvSpPr/>
          <p:nvPr/>
        </p:nvSpPr>
        <p:spPr>
          <a:xfrm>
            <a:off x="8937250" y="5965449"/>
            <a:ext cx="1228164" cy="77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2171D104-7879-0EB1-ABAB-F5AA3D5FF4E0}"/>
              </a:ext>
            </a:extLst>
          </p:cNvPr>
          <p:cNvGrpSpPr/>
          <p:nvPr/>
        </p:nvGrpSpPr>
        <p:grpSpPr>
          <a:xfrm rot="-5400000">
            <a:off x="4094179" y="5110847"/>
            <a:ext cx="761438" cy="780489"/>
            <a:chOff x="1642333" y="4909140"/>
            <a:chExt cx="761438" cy="484654"/>
          </a:xfrm>
        </p:grpSpPr>
        <p:sp>
          <p:nvSpPr>
            <p:cNvPr id="54" name="Mũi tên: Cong Phải 53">
              <a:extLst>
                <a:ext uri="{FF2B5EF4-FFF2-40B4-BE49-F238E27FC236}">
                  <a16:creationId xmlns:a16="http://schemas.microsoft.com/office/drawing/2014/main" id="{6FED71B3-3FC0-74E3-3B7F-21958ADE96DD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55" name="Mũi tên: Cong Trái 54">
              <a:extLst>
                <a:ext uri="{FF2B5EF4-FFF2-40B4-BE49-F238E27FC236}">
                  <a16:creationId xmlns:a16="http://schemas.microsoft.com/office/drawing/2014/main" id="{6EE42394-E4E5-BAE6-4DE7-F7AFF9A6AB74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FAC8B6BB-3127-B0D0-9718-269985E8E570}"/>
              </a:ext>
            </a:extLst>
          </p:cNvPr>
          <p:cNvSpPr txBox="1"/>
          <p:nvPr/>
        </p:nvSpPr>
        <p:spPr>
          <a:xfrm>
            <a:off x="2716306" y="5298141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47002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B0735200-6EA8-6DF5-A94F-82F9C388352D}"/>
              </a:ext>
            </a:extLst>
          </p:cNvPr>
          <p:cNvSpPr/>
          <p:nvPr/>
        </p:nvSpPr>
        <p:spPr>
          <a:xfrm>
            <a:off x="116541" y="67236"/>
            <a:ext cx="11833411" cy="58718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7FABCDA-0284-6798-5A56-EBB7736EAEC8}"/>
              </a:ext>
            </a:extLst>
          </p:cNvPr>
          <p:cNvSpPr txBox="1"/>
          <p:nvPr/>
        </p:nvSpPr>
        <p:spPr>
          <a:xfrm>
            <a:off x="626970" y="358027"/>
            <a:ext cx="966395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dirty="0">
                <a:latin typeface="Arial"/>
                <a:cs typeface="Arial"/>
              </a:rPr>
              <a:t>* </a:t>
            </a:r>
            <a:r>
              <a:rPr lang="vi-VN" sz="3200" dirty="0" err="1">
                <a:latin typeface="Arial"/>
                <a:cs typeface="Arial"/>
              </a:rPr>
              <a:t>Web</a:t>
            </a:r>
            <a:r>
              <a:rPr lang="vi-VN" sz="3200" dirty="0">
                <a:latin typeface="Arial"/>
                <a:cs typeface="Arial"/>
              </a:rPr>
              <a:t> </a:t>
            </a:r>
            <a:r>
              <a:rPr lang="vi-VN" sz="3200" dirty="0" err="1">
                <a:latin typeface="Arial"/>
                <a:cs typeface="Arial"/>
              </a:rPr>
              <a:t>APIs</a:t>
            </a:r>
            <a:endParaRPr lang="vi-VN" sz="3200" dirty="0">
              <a:latin typeface="Arial"/>
              <a:cs typeface="Arial"/>
            </a:endParaRP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- DOM </a:t>
            </a:r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click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mousedown</a:t>
            </a:r>
            <a:r>
              <a:rPr lang="vi-VN" dirty="0">
                <a:latin typeface="Arial"/>
                <a:cs typeface="Arial"/>
              </a:rPr>
              <a:t>,...)</a:t>
            </a: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Http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request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Ajax</a:t>
            </a:r>
            <a:r>
              <a:rPr lang="vi-VN" dirty="0">
                <a:latin typeface="Arial"/>
                <a:cs typeface="Arial"/>
              </a:rPr>
              <a:t>...)</a:t>
            </a:r>
          </a:p>
          <a:p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- </a:t>
            </a:r>
            <a:r>
              <a:rPr lang="vi-VN" dirty="0" err="1">
                <a:latin typeface="Arial"/>
                <a:cs typeface="Arial"/>
              </a:rPr>
              <a:t>Timers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SetTimeout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SetInterval</a:t>
            </a:r>
            <a:r>
              <a:rPr lang="vi-VN" dirty="0">
                <a:latin typeface="Arial"/>
                <a:cs typeface="Arial"/>
              </a:rPr>
              <a:t>,…)</a:t>
            </a:r>
          </a:p>
          <a:p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51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2829FA-46A8-0AC7-3496-6627E55D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8. 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Thứ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tự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khi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chạy</a:t>
            </a:r>
            <a:endParaRPr lang="vi-VN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B9D9D7-4AAD-F480-4348-21155505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-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Macrotasks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: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setTimeout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setInterval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setImmediate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requestAnimationFrame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, I / O </a:t>
            </a:r>
          </a:p>
          <a:p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-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Microtasks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: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process.nextTick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Promises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 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callback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async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function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queueMicrotask</a:t>
            </a:r>
            <a:r>
              <a:rPr lang="vi-VN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 , </a:t>
            </a:r>
            <a:r>
              <a:rPr lang="vi-VN" dirty="0" err="1">
                <a:solidFill>
                  <a:schemeClr val="tx1"/>
                </a:solidFill>
                <a:latin typeface="Arial"/>
                <a:ea typeface="+mn-lt"/>
                <a:cs typeface="Arial"/>
              </a:rPr>
              <a:t>MutationObserve</a:t>
            </a:r>
            <a:endParaRPr lang="vi-VN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06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17AD3A7-37D0-E617-F0B4-B38CC402613C}"/>
              </a:ext>
            </a:extLst>
          </p:cNvPr>
          <p:cNvSpPr/>
          <p:nvPr/>
        </p:nvSpPr>
        <p:spPr>
          <a:xfrm>
            <a:off x="3044284" y="44823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13AAE97-16B0-3BAA-6180-660295B9914C}"/>
              </a:ext>
            </a:extLst>
          </p:cNvPr>
          <p:cNvSpPr txBox="1"/>
          <p:nvPr/>
        </p:nvSpPr>
        <p:spPr>
          <a:xfrm>
            <a:off x="3102117" y="-112497"/>
            <a:ext cx="6203576" cy="37856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ECD139A-958C-B885-545D-B3AE1B41D874}"/>
              </a:ext>
            </a:extLst>
          </p:cNvPr>
          <p:cNvSpPr txBox="1"/>
          <p:nvPr/>
        </p:nvSpPr>
        <p:spPr>
          <a:xfrm>
            <a:off x="4966009" y="3665034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latin typeface="Arial"/>
                <a:cs typeface="Arial"/>
              </a:rPr>
              <a:t>A. </a:t>
            </a:r>
            <a:r>
              <a:rPr lang="vi-VN" sz="2400" dirty="0">
                <a:latin typeface="Arial"/>
                <a:ea typeface="+mn-lt"/>
                <a:cs typeface="Arial"/>
              </a:rPr>
              <a:t>8 6 2 4 3 1</a:t>
            </a:r>
          </a:p>
          <a:p>
            <a:endParaRPr lang="vi-VN" sz="2400" dirty="0">
              <a:latin typeface="Arial"/>
              <a:cs typeface="Arial"/>
            </a:endParaRPr>
          </a:p>
          <a:p>
            <a:r>
              <a:rPr lang="vi-VN" sz="2400" dirty="0">
                <a:latin typeface="Arial"/>
                <a:cs typeface="Arial"/>
              </a:rPr>
              <a:t>B. </a:t>
            </a:r>
            <a:r>
              <a:rPr lang="vi-VN" sz="2400" dirty="0">
                <a:latin typeface="Arial"/>
                <a:ea typeface="+mn-lt"/>
                <a:cs typeface="Arial"/>
              </a:rPr>
              <a:t>8 6 2 3 1 4</a:t>
            </a:r>
          </a:p>
          <a:p>
            <a:endParaRPr lang="vi-VN" sz="2400" dirty="0">
              <a:latin typeface="Arial"/>
              <a:ea typeface="+mn-lt"/>
              <a:cs typeface="Arial"/>
            </a:endParaRPr>
          </a:p>
          <a:p>
            <a:r>
              <a:rPr lang="vi-VN" sz="2400" dirty="0">
                <a:latin typeface="Arial"/>
                <a:ea typeface="+mn-lt"/>
                <a:cs typeface="Arial"/>
              </a:rPr>
              <a:t>C. 8 6 2 3 4 1</a:t>
            </a:r>
          </a:p>
          <a:p>
            <a:endParaRPr lang="vi-VN" sz="2400" dirty="0">
              <a:latin typeface="Arial"/>
              <a:ea typeface="+mn-lt"/>
              <a:cs typeface="Arial"/>
            </a:endParaRPr>
          </a:p>
          <a:p>
            <a:r>
              <a:rPr lang="vi-VN" sz="2400" dirty="0">
                <a:latin typeface="Arial"/>
                <a:ea typeface="+mn-lt"/>
                <a:cs typeface="Arial"/>
              </a:rPr>
              <a:t>D. 8 6 1 4 2 3</a:t>
            </a:r>
          </a:p>
        </p:txBody>
      </p:sp>
    </p:spTree>
    <p:extLst>
      <p:ext uri="{BB962C8B-B14F-4D97-AF65-F5344CB8AC3E}">
        <p14:creationId xmlns:p14="http://schemas.microsoft.com/office/powerpoint/2010/main" val="408150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917AD3A7-37D0-E617-F0B4-B38CC402613C}"/>
              </a:ext>
            </a:extLst>
          </p:cNvPr>
          <p:cNvSpPr/>
          <p:nvPr/>
        </p:nvSpPr>
        <p:spPr>
          <a:xfrm>
            <a:off x="3044284" y="44823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5" name="Hộp Văn bản 2">
            <a:extLst>
              <a:ext uri="{FF2B5EF4-FFF2-40B4-BE49-F238E27FC236}">
                <a16:creationId xmlns:a16="http://schemas.microsoft.com/office/drawing/2014/main" id="{F13AAE97-16B0-3BAA-6180-660295B9914C}"/>
              </a:ext>
            </a:extLst>
          </p:cNvPr>
          <p:cNvSpPr txBox="1"/>
          <p:nvPr/>
        </p:nvSpPr>
        <p:spPr>
          <a:xfrm>
            <a:off x="3102117" y="-112497"/>
            <a:ext cx="6203576" cy="37856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ECD139A-958C-B885-545D-B3AE1B41D874}"/>
              </a:ext>
            </a:extLst>
          </p:cNvPr>
          <p:cNvSpPr txBox="1"/>
          <p:nvPr/>
        </p:nvSpPr>
        <p:spPr>
          <a:xfrm>
            <a:off x="4966009" y="3665034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>
                <a:solidFill>
                  <a:srgbClr val="00B050"/>
                </a:solidFill>
                <a:latin typeface="Arial"/>
                <a:cs typeface="Arial"/>
              </a:rPr>
              <a:t>A. </a:t>
            </a:r>
            <a:r>
              <a:rPr lang="vi-VN" sz="2400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8 6 2 4 3 1</a:t>
            </a:r>
          </a:p>
          <a:p>
            <a:endParaRPr lang="vi-VN" sz="2400" dirty="0">
              <a:latin typeface="Arial"/>
              <a:cs typeface="Arial"/>
            </a:endParaRPr>
          </a:p>
          <a:p>
            <a:r>
              <a:rPr lang="vi-VN" sz="2400" dirty="0">
                <a:latin typeface="Arial"/>
                <a:cs typeface="Arial"/>
              </a:rPr>
              <a:t>B. </a:t>
            </a:r>
            <a:r>
              <a:rPr lang="vi-VN" sz="2400" dirty="0">
                <a:latin typeface="Arial"/>
                <a:ea typeface="+mn-lt"/>
                <a:cs typeface="Arial"/>
              </a:rPr>
              <a:t>8 6 2 3 1 4</a:t>
            </a:r>
          </a:p>
          <a:p>
            <a:endParaRPr lang="vi-VN" sz="2400" dirty="0">
              <a:latin typeface="Arial"/>
              <a:ea typeface="+mn-lt"/>
              <a:cs typeface="Arial"/>
            </a:endParaRPr>
          </a:p>
          <a:p>
            <a:r>
              <a:rPr lang="vi-VN" sz="2400" dirty="0">
                <a:latin typeface="Arial"/>
                <a:ea typeface="+mn-lt"/>
                <a:cs typeface="Arial"/>
              </a:rPr>
              <a:t>C. 8 6 2 3 4 1</a:t>
            </a:r>
          </a:p>
          <a:p>
            <a:endParaRPr lang="vi-VN" sz="2400" dirty="0">
              <a:latin typeface="Arial"/>
              <a:ea typeface="+mn-lt"/>
              <a:cs typeface="Arial"/>
            </a:endParaRPr>
          </a:p>
          <a:p>
            <a:r>
              <a:rPr lang="vi-VN" sz="2400" dirty="0">
                <a:latin typeface="Arial"/>
                <a:ea typeface="+mn-lt"/>
                <a:cs typeface="Arial"/>
              </a:rPr>
              <a:t>D. 8 6 1 4 2 3</a:t>
            </a:r>
          </a:p>
        </p:txBody>
      </p:sp>
    </p:spTree>
    <p:extLst>
      <p:ext uri="{BB962C8B-B14F-4D97-AF65-F5344CB8AC3E}">
        <p14:creationId xmlns:p14="http://schemas.microsoft.com/office/powerpoint/2010/main" val="114294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169933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2. </a:t>
            </a:r>
            <a:r>
              <a:rPr lang="vi-VN" dirty="0" err="1">
                <a:latin typeface="Arial"/>
                <a:ea typeface="+mj-lt"/>
                <a:cs typeface="Times New Roman"/>
              </a:rPr>
              <a:t>JavaScript</a:t>
            </a:r>
            <a:r>
              <a:rPr lang="vi-VN" dirty="0">
                <a:latin typeface="Arial"/>
                <a:ea typeface="+mj-lt"/>
                <a:cs typeface="Times New Roman"/>
              </a:rPr>
              <a:t> </a:t>
            </a:r>
            <a:r>
              <a:rPr lang="vi-VN" dirty="0" err="1">
                <a:latin typeface="Arial"/>
                <a:ea typeface="+mj-lt"/>
                <a:cs typeface="Times New Roman"/>
              </a:rPr>
              <a:t>Runtime</a:t>
            </a:r>
            <a:r>
              <a:rPr lang="vi-VN" dirty="0">
                <a:latin typeface="Arial"/>
                <a:ea typeface="+mj-lt"/>
                <a:cs typeface="Times New Roman"/>
              </a:rPr>
              <a:t> </a:t>
            </a:r>
            <a:r>
              <a:rPr lang="vi-VN" dirty="0" err="1">
                <a:latin typeface="Arial"/>
                <a:ea typeface="+mj-lt"/>
                <a:cs typeface="Times New Roman"/>
              </a:rPr>
              <a:t>Enviroment</a:t>
            </a:r>
            <a:endParaRPr lang="vi-VN">
              <a:latin typeface="Arial"/>
              <a:cs typeface="Arial"/>
            </a:endParaRPr>
          </a:p>
        </p:txBody>
      </p:sp>
      <p:pic>
        <p:nvPicPr>
          <p:cNvPr id="7" name="Hình ảnh 7" descr="Ảnh có chứa văn bản&#10;&#10;Mô tả được tự động tạo">
            <a:extLst>
              <a:ext uri="{FF2B5EF4-FFF2-40B4-BE49-F238E27FC236}">
                <a16:creationId xmlns:a16="http://schemas.microsoft.com/office/drawing/2014/main" id="{D114D556-49E1-DC23-C83A-F023AF95B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986" y="1863663"/>
            <a:ext cx="5020235" cy="4023360"/>
          </a:xfr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4B41C5D-3EEF-1090-5EA6-FCDACB339AC7}"/>
              </a:ext>
            </a:extLst>
          </p:cNvPr>
          <p:cNvSpPr txBox="1"/>
          <p:nvPr/>
        </p:nvSpPr>
        <p:spPr>
          <a:xfrm>
            <a:off x="1219200" y="1981200"/>
            <a:ext cx="47244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</a:rPr>
              <a:t>Chrome Browser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sử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dụng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các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đối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tượng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như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window, DOM object hay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các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method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như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AJAX…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để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giao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tiếp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với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network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và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hiển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thị</a:t>
            </a:r>
            <a:r>
              <a:rPr lang="en-US" sz="2000" dirty="0">
                <a:latin typeface="Open Sans"/>
                <a:ea typeface="Open Sans"/>
                <a:cs typeface="Open Sans"/>
              </a:rPr>
              <a:t>.</a:t>
            </a:r>
          </a:p>
          <a:p>
            <a:pPr>
              <a:buChar char="•"/>
            </a:pPr>
            <a:endParaRPr lang="en-US" sz="2000" dirty="0">
              <a:latin typeface="Open Sans"/>
              <a:ea typeface="Open Sans"/>
              <a:cs typeface="Open Sans"/>
            </a:endParaRPr>
          </a:p>
          <a:p>
            <a:pPr>
              <a:buChar char="•"/>
            </a:pPr>
            <a:r>
              <a:rPr lang="en-US" sz="2000" dirty="0">
                <a:latin typeface="Open Sans"/>
                <a:ea typeface="Open Sans"/>
                <a:cs typeface="Open Sans"/>
              </a:rPr>
              <a:t>Node.js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lại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cung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cấp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các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thư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viện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cho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phép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truy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cập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trực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tiếp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các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file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trên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máy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tính</a:t>
            </a:r>
            <a:r>
              <a:rPr lang="en-US" sz="2000" dirty="0">
                <a:latin typeface="Open Sans"/>
                <a:ea typeface="Open Sans"/>
                <a:cs typeface="Open Sans"/>
              </a:rPr>
              <a:t>,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truy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cập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database,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tiến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trình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(Chrome Browser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không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làm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được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các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việc</a:t>
            </a:r>
            <a:r>
              <a:rPr lang="en-US" sz="2000" dirty="0">
                <a:latin typeface="Open Sans"/>
                <a:ea typeface="Open Sans"/>
                <a:cs typeface="Open Sans"/>
              </a:rPr>
              <a:t> </a:t>
            </a:r>
            <a:r>
              <a:rPr lang="en-US" sz="2000" dirty="0" err="1">
                <a:latin typeface="Open Sans"/>
                <a:ea typeface="Open Sans"/>
                <a:cs typeface="Open Sans"/>
              </a:rPr>
              <a:t>này</a:t>
            </a:r>
            <a:r>
              <a:rPr lang="en-US" sz="2000" dirty="0">
                <a:latin typeface="Open Sans"/>
                <a:ea typeface="Open Sans"/>
                <a:cs typeface="Open Sans"/>
              </a:rPr>
              <a:t>)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D29A504-0002-2F52-2F14-FB6CBEB2502E}"/>
              </a:ext>
            </a:extLst>
          </p:cNvPr>
          <p:cNvSpPr txBox="1"/>
          <p:nvPr/>
        </p:nvSpPr>
        <p:spPr>
          <a:xfrm>
            <a:off x="1174595" y="5704778"/>
            <a:ext cx="387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lang="vi-V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Arial"/>
                <a:cs typeface="Arial"/>
              </a:rPr>
              <a:t>Heap</a:t>
            </a:r>
            <a:r>
              <a:rPr lang="vi-VN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vi-VN" dirty="0" err="1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lang="vi-V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r>
              <a:rPr lang="vi-VN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512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setTimeout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3703713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Timer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 =&gt; </a:t>
                  </a:r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log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(1)</a:t>
                  </a: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407770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console.log(8)</a:t>
                  </a: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abc</a:t>
                  </a:r>
                  <a:r>
                    <a:rPr lang="vi-VN" dirty="0">
                      <a:latin typeface="Arial"/>
                      <a:cs typeface="Arial"/>
                    </a:rPr>
                    <a:t>()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  <a:endParaRPr lang="vi-VN" dirty="0"/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 </a:t>
            </a:r>
          </a:p>
        </p:txBody>
      </p:sp>
    </p:spTree>
    <p:extLst>
      <p:ext uri="{BB962C8B-B14F-4D97-AF65-F5344CB8AC3E}">
        <p14:creationId xmlns:p14="http://schemas.microsoft.com/office/powerpoint/2010/main" val="3254033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.then()</a:t>
                  </a: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abc</a:t>
                  </a:r>
                  <a:r>
                    <a:rPr lang="vi-VN" dirty="0">
                      <a:latin typeface="Arial"/>
                      <a:cs typeface="Arial"/>
                    </a:rPr>
                    <a:t>()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  <a:endParaRPr lang="vi-VN" dirty="0"/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 </a:t>
            </a:r>
          </a:p>
        </p:txBody>
      </p:sp>
    </p:spTree>
    <p:extLst>
      <p:ext uri="{BB962C8B-B14F-4D97-AF65-F5344CB8AC3E}">
        <p14:creationId xmlns:p14="http://schemas.microsoft.com/office/powerpoint/2010/main" val="337288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.then() =&gt; </a:t>
                  </a:r>
                  <a:r>
                    <a:rPr lang="vi-VN" dirty="0" err="1">
                      <a:latin typeface="Arial"/>
                      <a:cs typeface="Arial"/>
                    </a:rPr>
                    <a:t>log</a:t>
                  </a:r>
                  <a:r>
                    <a:rPr lang="vi-VN" dirty="0">
                      <a:latin typeface="Arial"/>
                      <a:cs typeface="Arial"/>
                    </a:rPr>
                    <a:t> 4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 =&gt; </a:t>
                  </a:r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log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(2)</a:t>
                  </a: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  <a:endParaRPr lang="vi-VN" dirty="0"/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 </a:t>
            </a:r>
          </a:p>
        </p:txBody>
      </p:sp>
    </p:spTree>
    <p:extLst>
      <p:ext uri="{BB962C8B-B14F-4D97-AF65-F5344CB8AC3E}">
        <p14:creationId xmlns:p14="http://schemas.microsoft.com/office/powerpoint/2010/main" val="3799522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 =&gt; </a:t>
                  </a:r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log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(4)</a:t>
                  </a: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(2)</a:t>
            </a: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 </a:t>
            </a:r>
          </a:p>
        </p:txBody>
      </p:sp>
    </p:spTree>
    <p:extLst>
      <p:ext uri="{BB962C8B-B14F-4D97-AF65-F5344CB8AC3E}">
        <p14:creationId xmlns:p14="http://schemas.microsoft.com/office/powerpoint/2010/main" val="3001834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main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(2)</a:t>
            </a: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(4)</a:t>
            </a:r>
            <a:endParaRPr lang="vi-VN" dirty="0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  </a:t>
            </a:r>
          </a:p>
        </p:txBody>
      </p:sp>
    </p:spTree>
    <p:extLst>
      <p:ext uri="{BB962C8B-B14F-4D97-AF65-F5344CB8AC3E}">
        <p14:creationId xmlns:p14="http://schemas.microsoft.com/office/powerpoint/2010/main" val="1721784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(2)</a:t>
            </a: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(4)</a:t>
            </a:r>
            <a:endParaRPr lang="vi-VN" dirty="0"/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  </a:t>
            </a:r>
          </a:p>
        </p:txBody>
      </p:sp>
    </p:spTree>
    <p:extLst>
      <p:ext uri="{BB962C8B-B14F-4D97-AF65-F5344CB8AC3E}">
        <p14:creationId xmlns:p14="http://schemas.microsoft.com/office/powerpoint/2010/main" val="17072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console.log(2)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(4)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 </a:t>
            </a:r>
          </a:p>
        </p:txBody>
      </p:sp>
    </p:spTree>
    <p:extLst>
      <p:ext uri="{BB962C8B-B14F-4D97-AF65-F5344CB8AC3E}">
        <p14:creationId xmlns:p14="http://schemas.microsoft.com/office/powerpoint/2010/main" val="763585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.then =&gt; </a:t>
                  </a:r>
                  <a:r>
                    <a:rPr lang="vi-VN" dirty="0" err="1">
                      <a:latin typeface="Arial"/>
                      <a:cs typeface="Arial"/>
                    </a:rPr>
                    <a:t>log</a:t>
                  </a:r>
                  <a:r>
                    <a:rPr lang="vi-VN" dirty="0">
                      <a:latin typeface="Arial"/>
                      <a:cs typeface="Arial"/>
                    </a:rPr>
                    <a:t>(3)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(4)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solidFill>
                <a:srgbClr val="569CD6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 </a:t>
            </a:r>
          </a:p>
        </p:txBody>
      </p:sp>
    </p:spTree>
    <p:extLst>
      <p:ext uri="{BB962C8B-B14F-4D97-AF65-F5344CB8AC3E}">
        <p14:creationId xmlns:p14="http://schemas.microsoft.com/office/powerpoint/2010/main" val="3847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3.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Javascript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66A8D6C-1BFE-720B-87B0-79053C9B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Chỉ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có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một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thread</a:t>
            </a:r>
          </a:p>
          <a:p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Chỉ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có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một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  <a:p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-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Chỉ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chạy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một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thứ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ở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một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thời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điểm</a:t>
            </a:r>
            <a:endParaRPr lang="vi-VN">
              <a:solidFill>
                <a:srgbClr val="0C0C0C"/>
              </a:solidFill>
              <a:latin typeface="Arial"/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B1C9252-99FB-CDC0-D8C6-A7997522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35" y="1876883"/>
            <a:ext cx="4406590" cy="43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7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 =&gt; </a:t>
                  </a:r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log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(3)</a:t>
                  </a: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(4)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 </a:t>
            </a:r>
          </a:p>
        </p:txBody>
      </p:sp>
    </p:spTree>
    <p:extLst>
      <p:ext uri="{BB962C8B-B14F-4D97-AF65-F5344CB8AC3E}">
        <p14:creationId xmlns:p14="http://schemas.microsoft.com/office/powerpoint/2010/main" val="2555180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(4)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(3)</a:t>
            </a:r>
            <a:endParaRPr lang="vi-VN" dirty="0">
              <a:latin typeface="Arial"/>
              <a:ea typeface="+mn-lt"/>
              <a:cs typeface="Arial"/>
            </a:endParaRPr>
          </a:p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 </a:t>
            </a:r>
          </a:p>
        </p:txBody>
      </p:sp>
    </p:spTree>
    <p:extLst>
      <p:ext uri="{BB962C8B-B14F-4D97-AF65-F5344CB8AC3E}">
        <p14:creationId xmlns:p14="http://schemas.microsoft.com/office/powerpoint/2010/main" val="1534117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console.log(4)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  <a:endParaRPr lang="vi-VN" dirty="0"/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(3)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</a:t>
            </a:r>
          </a:p>
        </p:txBody>
      </p:sp>
    </p:spTree>
    <p:extLst>
      <p:ext uri="{BB962C8B-B14F-4D97-AF65-F5344CB8AC3E}">
        <p14:creationId xmlns:p14="http://schemas.microsoft.com/office/powerpoint/2010/main" val="3259709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ea typeface="+mn-lt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ea typeface="+mn-lt"/>
                      <a:cs typeface="Arial"/>
                    </a:rPr>
                    <a:t>()</a:t>
                  </a:r>
                  <a:endParaRPr lang="vi-VN" dirty="0"/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(3)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</a:t>
            </a:r>
          </a:p>
        </p:txBody>
      </p:sp>
    </p:spTree>
    <p:extLst>
      <p:ext uri="{BB962C8B-B14F-4D97-AF65-F5344CB8AC3E}">
        <p14:creationId xmlns:p14="http://schemas.microsoft.com/office/powerpoint/2010/main" val="497074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 =&gt; 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(3)</a:t>
            </a:r>
            <a:endParaRPr lang="vi-VN" dirty="0"/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</a:t>
            </a:r>
          </a:p>
        </p:txBody>
      </p:sp>
    </p:spTree>
    <p:extLst>
      <p:ext uri="{BB962C8B-B14F-4D97-AF65-F5344CB8AC3E}">
        <p14:creationId xmlns:p14="http://schemas.microsoft.com/office/powerpoint/2010/main" val="3694576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console.log(3)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 3</a:t>
            </a:r>
          </a:p>
        </p:txBody>
      </p:sp>
    </p:spTree>
    <p:extLst>
      <p:ext uri="{BB962C8B-B14F-4D97-AF65-F5344CB8AC3E}">
        <p14:creationId xmlns:p14="http://schemas.microsoft.com/office/powerpoint/2010/main" val="2417492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 3</a:t>
            </a:r>
          </a:p>
        </p:txBody>
      </p:sp>
    </p:spTree>
    <p:extLst>
      <p:ext uri="{BB962C8B-B14F-4D97-AF65-F5344CB8AC3E}">
        <p14:creationId xmlns:p14="http://schemas.microsoft.com/office/powerpoint/2010/main" val="1672641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Cb</a:t>
            </a:r>
            <a:r>
              <a:rPr lang="vi-VN" dirty="0">
                <a:latin typeface="Arial"/>
                <a:cs typeface="Arial"/>
              </a:rPr>
              <a:t> =&gt; </a:t>
            </a:r>
            <a:r>
              <a:rPr lang="vi-VN" dirty="0" err="1">
                <a:latin typeface="Arial"/>
                <a:cs typeface="Arial"/>
              </a:rPr>
              <a:t>log</a:t>
            </a:r>
            <a:r>
              <a:rPr lang="vi-VN" dirty="0">
                <a:latin typeface="Arial"/>
                <a:cs typeface="Arial"/>
              </a:rPr>
              <a:t>(1)</a:t>
            </a: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 3</a:t>
            </a:r>
          </a:p>
        </p:txBody>
      </p:sp>
    </p:spTree>
    <p:extLst>
      <p:ext uri="{BB962C8B-B14F-4D97-AF65-F5344CB8AC3E}">
        <p14:creationId xmlns:p14="http://schemas.microsoft.com/office/powerpoint/2010/main" val="786328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>
                      <a:latin typeface="Arial"/>
                      <a:cs typeface="Arial"/>
                    </a:rPr>
                    <a:t>console.log(1)</a:t>
                  </a: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vi-VN" dirty="0" err="1">
                      <a:latin typeface="Arial"/>
                      <a:cs typeface="Arial"/>
                    </a:rPr>
                    <a:t>Cb</a:t>
                  </a:r>
                  <a:r>
                    <a:rPr lang="vi-VN" dirty="0">
                      <a:latin typeface="Arial"/>
                      <a:cs typeface="Arial"/>
                    </a:rPr>
                    <a:t>()</a:t>
                  </a: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//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 3 1</a:t>
            </a:r>
          </a:p>
        </p:txBody>
      </p:sp>
    </p:spTree>
    <p:extLst>
      <p:ext uri="{BB962C8B-B14F-4D97-AF65-F5344CB8AC3E}">
        <p14:creationId xmlns:p14="http://schemas.microsoft.com/office/powerpoint/2010/main" val="1859927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4FFF2BA-B107-E4E5-3DC6-EF8809A5157A}"/>
              </a:ext>
            </a:extLst>
          </p:cNvPr>
          <p:cNvSpPr/>
          <p:nvPr/>
        </p:nvSpPr>
        <p:spPr>
          <a:xfrm>
            <a:off x="42747" y="26238"/>
            <a:ext cx="6285351" cy="35437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8E01E19A-8904-A549-540A-1002303BB3F8}"/>
              </a:ext>
            </a:extLst>
          </p:cNvPr>
          <p:cNvGrpSpPr/>
          <p:nvPr/>
        </p:nvGrpSpPr>
        <p:grpSpPr>
          <a:xfrm>
            <a:off x="8048625" y="585507"/>
            <a:ext cx="1775011" cy="3299012"/>
            <a:chOff x="5251637" y="1822636"/>
            <a:chExt cx="1775011" cy="3299012"/>
          </a:xfrm>
        </p:grpSpPr>
        <p:grpSp>
          <p:nvGrpSpPr>
            <p:cNvPr id="13" name="Nhóm 12">
              <a:extLst>
                <a:ext uri="{FF2B5EF4-FFF2-40B4-BE49-F238E27FC236}">
                  <a16:creationId xmlns:a16="http://schemas.microsoft.com/office/drawing/2014/main" id="{FFF90391-A16A-7F8D-9DF7-F8221F5BF7B5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21" name="Nhóm 20">
                <a:extLst>
                  <a:ext uri="{FF2B5EF4-FFF2-40B4-BE49-F238E27FC236}">
                    <a16:creationId xmlns:a16="http://schemas.microsoft.com/office/drawing/2014/main" id="{EDFCF08E-4356-B610-717E-91AD8D876634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5" name="Hình chữ nhật 24">
                  <a:extLst>
                    <a:ext uri="{FF2B5EF4-FFF2-40B4-BE49-F238E27FC236}">
                      <a16:creationId xmlns:a16="http://schemas.microsoft.com/office/drawing/2014/main" id="{4097A7FE-0E04-F528-82CF-5709EBB526D7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26" name="Hình chữ nhật 25">
                  <a:extLst>
                    <a:ext uri="{FF2B5EF4-FFF2-40B4-BE49-F238E27FC236}">
                      <a16:creationId xmlns:a16="http://schemas.microsoft.com/office/drawing/2014/main" id="{5AA3E2DF-9E52-4629-1D5E-3E9E4C9609B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22" name="Nhóm 21">
                <a:extLst>
                  <a:ext uri="{FF2B5EF4-FFF2-40B4-BE49-F238E27FC236}">
                    <a16:creationId xmlns:a16="http://schemas.microsoft.com/office/drawing/2014/main" id="{5A990608-E355-2B29-1318-DC30F5EB09FC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23" name="Hình chữ nhật 22">
                  <a:extLst>
                    <a:ext uri="{FF2B5EF4-FFF2-40B4-BE49-F238E27FC236}">
                      <a16:creationId xmlns:a16="http://schemas.microsoft.com/office/drawing/2014/main" id="{3ABBD4FC-B4F3-1BD9-C500-250635F3FD04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4" name="Hình chữ nhật 23">
                  <a:extLst>
                    <a:ext uri="{FF2B5EF4-FFF2-40B4-BE49-F238E27FC236}">
                      <a16:creationId xmlns:a16="http://schemas.microsoft.com/office/drawing/2014/main" id="{8513C51A-78D0-A83C-9497-D5BBF4B414CF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9C7F2432-CFFB-817C-C3C7-B6E3051AF0D0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15" name="Nhóm 14">
                <a:extLst>
                  <a:ext uri="{FF2B5EF4-FFF2-40B4-BE49-F238E27FC236}">
                    <a16:creationId xmlns:a16="http://schemas.microsoft.com/office/drawing/2014/main" id="{AE2C9C6E-0FF1-0DF6-51E5-6743FA48D8B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19" name="Hình chữ nhật 18">
                  <a:extLst>
                    <a:ext uri="{FF2B5EF4-FFF2-40B4-BE49-F238E27FC236}">
                      <a16:creationId xmlns:a16="http://schemas.microsoft.com/office/drawing/2014/main" id="{E949F78C-ED13-625D-C31F-2ADDD180548A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Hình chữ nhật 19">
                  <a:extLst>
                    <a:ext uri="{FF2B5EF4-FFF2-40B4-BE49-F238E27FC236}">
                      <a16:creationId xmlns:a16="http://schemas.microsoft.com/office/drawing/2014/main" id="{F9C8F615-CDA8-F4EF-49FF-9436BF208279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" name="Nhóm 15">
                <a:extLst>
                  <a:ext uri="{FF2B5EF4-FFF2-40B4-BE49-F238E27FC236}">
                    <a16:creationId xmlns:a16="http://schemas.microsoft.com/office/drawing/2014/main" id="{6798F443-7AFA-0548-3D4B-701E1672C409}"/>
                  </a:ext>
                </a:extLst>
              </p:cNvPr>
              <p:cNvGrpSpPr/>
              <p:nvPr/>
            </p:nvGrpSpPr>
            <p:grpSpPr>
              <a:xfrm>
                <a:off x="7205943" y="2593602"/>
                <a:ext cx="1775011" cy="869575"/>
                <a:chOff x="7205943" y="1768849"/>
                <a:chExt cx="1775011" cy="869575"/>
              </a:xfrm>
            </p:grpSpPr>
            <p:sp>
              <p:nvSpPr>
                <p:cNvPr id="17" name="Hình chữ nhật 16">
                  <a:extLst>
                    <a:ext uri="{FF2B5EF4-FFF2-40B4-BE49-F238E27FC236}">
                      <a16:creationId xmlns:a16="http://schemas.microsoft.com/office/drawing/2014/main" id="{249FAA9D-B84B-23E5-9B65-FD5563753B08}"/>
                    </a:ext>
                  </a:extLst>
                </p:cNvPr>
                <p:cNvSpPr/>
                <p:nvPr/>
              </p:nvSpPr>
              <p:spPr>
                <a:xfrm>
                  <a:off x="7205943" y="1768849"/>
                  <a:ext cx="1775011" cy="4571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Hình chữ nhật 17">
                  <a:extLst>
                    <a:ext uri="{FF2B5EF4-FFF2-40B4-BE49-F238E27FC236}">
                      <a16:creationId xmlns:a16="http://schemas.microsoft.com/office/drawing/2014/main" id="{D325EE5B-9298-B681-6ECF-3EC4016245F7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</p:grpSp>
      <p:grpSp>
        <p:nvGrpSpPr>
          <p:cNvPr id="43" name="Nhóm 42">
            <a:extLst>
              <a:ext uri="{FF2B5EF4-FFF2-40B4-BE49-F238E27FC236}">
                <a16:creationId xmlns:a16="http://schemas.microsoft.com/office/drawing/2014/main" id="{FC188036-E9EC-030D-24BB-7F7246845A5E}"/>
              </a:ext>
            </a:extLst>
          </p:cNvPr>
          <p:cNvGrpSpPr/>
          <p:nvPr/>
        </p:nvGrpSpPr>
        <p:grpSpPr>
          <a:xfrm>
            <a:off x="10173260" y="585507"/>
            <a:ext cx="1775011" cy="3299012"/>
            <a:chOff x="5251637" y="1822636"/>
            <a:chExt cx="1775011" cy="3299012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4047B387-E126-71A0-464A-CA116C8B3836}"/>
                </a:ext>
              </a:extLst>
            </p:cNvPr>
            <p:cNvGrpSpPr/>
            <p:nvPr/>
          </p:nvGrpSpPr>
          <p:grpSpPr>
            <a:xfrm>
              <a:off x="5251637" y="1822636"/>
              <a:ext cx="1775011" cy="1649505"/>
              <a:chOff x="7205943" y="1813672"/>
              <a:chExt cx="1775011" cy="1649505"/>
            </a:xfrm>
          </p:grpSpPr>
          <p:grpSp>
            <p:nvGrpSpPr>
              <p:cNvPr id="37" name="Nhóm 36">
                <a:extLst>
                  <a:ext uri="{FF2B5EF4-FFF2-40B4-BE49-F238E27FC236}">
                    <a16:creationId xmlns:a16="http://schemas.microsoft.com/office/drawing/2014/main" id="{ABF2EEB3-9E6D-260D-29CE-0AF84DD37D08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41" name="Hình chữ nhật 40">
                  <a:extLst>
                    <a:ext uri="{FF2B5EF4-FFF2-40B4-BE49-F238E27FC236}">
                      <a16:creationId xmlns:a16="http://schemas.microsoft.com/office/drawing/2014/main" id="{6FE96D99-8AED-A3A0-CD0E-E62F33DCF88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  <p:sp>
              <p:nvSpPr>
                <p:cNvPr id="42" name="Hình chữ nhật 41">
                  <a:extLst>
                    <a:ext uri="{FF2B5EF4-FFF2-40B4-BE49-F238E27FC236}">
                      <a16:creationId xmlns:a16="http://schemas.microsoft.com/office/drawing/2014/main" id="{583BC047-8267-B652-0331-50BD898D021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8" name="Nhóm 37">
                <a:extLst>
                  <a:ext uri="{FF2B5EF4-FFF2-40B4-BE49-F238E27FC236}">
                    <a16:creationId xmlns:a16="http://schemas.microsoft.com/office/drawing/2014/main" id="{7392D3C5-23A3-7F59-DF80-CAB2C3695C87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9" name="Hình chữ nhật 38">
                  <a:extLst>
                    <a:ext uri="{FF2B5EF4-FFF2-40B4-BE49-F238E27FC236}">
                      <a16:creationId xmlns:a16="http://schemas.microsoft.com/office/drawing/2014/main" id="{E3215EEC-3660-06FB-4C7A-1DACF4400FF1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Hình chữ nhật 39">
                  <a:extLst>
                    <a:ext uri="{FF2B5EF4-FFF2-40B4-BE49-F238E27FC236}">
                      <a16:creationId xmlns:a16="http://schemas.microsoft.com/office/drawing/2014/main" id="{1D3BA517-AD88-E2F2-54DA-7CDDE79BDA33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0" name="Nhóm 29">
              <a:extLst>
                <a:ext uri="{FF2B5EF4-FFF2-40B4-BE49-F238E27FC236}">
                  <a16:creationId xmlns:a16="http://schemas.microsoft.com/office/drawing/2014/main" id="{3B9E51E4-C887-E804-08A9-7D1AD5F4426A}"/>
                </a:ext>
              </a:extLst>
            </p:cNvPr>
            <p:cNvGrpSpPr/>
            <p:nvPr/>
          </p:nvGrpSpPr>
          <p:grpSpPr>
            <a:xfrm>
              <a:off x="5251637" y="3472143"/>
              <a:ext cx="1775011" cy="1649505"/>
              <a:chOff x="7205943" y="1813672"/>
              <a:chExt cx="1775011" cy="1649505"/>
            </a:xfrm>
          </p:grpSpPr>
          <p:grpSp>
            <p:nvGrpSpPr>
              <p:cNvPr id="31" name="Nhóm 30">
                <a:extLst>
                  <a:ext uri="{FF2B5EF4-FFF2-40B4-BE49-F238E27FC236}">
                    <a16:creationId xmlns:a16="http://schemas.microsoft.com/office/drawing/2014/main" id="{AD041987-B6F3-78C4-31CB-9250B576ABD2}"/>
                  </a:ext>
                </a:extLst>
              </p:cNvPr>
              <p:cNvGrpSpPr/>
              <p:nvPr/>
            </p:nvGrpSpPr>
            <p:grpSpPr>
              <a:xfrm>
                <a:off x="7205943" y="1813672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5" name="Hình chữ nhật 34">
                  <a:extLst>
                    <a:ext uri="{FF2B5EF4-FFF2-40B4-BE49-F238E27FC236}">
                      <a16:creationId xmlns:a16="http://schemas.microsoft.com/office/drawing/2014/main" id="{F49C867E-ED05-8EDF-033D-B680533FFC3D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Hình chữ nhật 35">
                  <a:extLst>
                    <a:ext uri="{FF2B5EF4-FFF2-40B4-BE49-F238E27FC236}">
                      <a16:creationId xmlns:a16="http://schemas.microsoft.com/office/drawing/2014/main" id="{2789CFD7-585D-5353-3FA6-C04C4201D7AC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2" name="Nhóm 31">
                <a:extLst>
                  <a:ext uri="{FF2B5EF4-FFF2-40B4-BE49-F238E27FC236}">
                    <a16:creationId xmlns:a16="http://schemas.microsoft.com/office/drawing/2014/main" id="{6324BAF9-4821-58D4-E4EA-E05185718EE5}"/>
                  </a:ext>
                </a:extLst>
              </p:cNvPr>
              <p:cNvGrpSpPr/>
              <p:nvPr/>
            </p:nvGrpSpPr>
            <p:grpSpPr>
              <a:xfrm>
                <a:off x="7205943" y="2638425"/>
                <a:ext cx="1775011" cy="824752"/>
                <a:chOff x="7205943" y="1813672"/>
                <a:chExt cx="1775011" cy="824752"/>
              </a:xfrm>
            </p:grpSpPr>
            <p:sp>
              <p:nvSpPr>
                <p:cNvPr id="33" name="Hình chữ nhật 32">
                  <a:extLst>
                    <a:ext uri="{FF2B5EF4-FFF2-40B4-BE49-F238E27FC236}">
                      <a16:creationId xmlns:a16="http://schemas.microsoft.com/office/drawing/2014/main" id="{50213845-0A26-B7AD-CBC3-339DD652CF0B}"/>
                    </a:ext>
                  </a:extLst>
                </p:cNvPr>
                <p:cNvSpPr/>
                <p:nvPr/>
              </p:nvSpPr>
              <p:spPr>
                <a:xfrm>
                  <a:off x="7205943" y="1813672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Hình chữ nhật 33">
                  <a:extLst>
                    <a:ext uri="{FF2B5EF4-FFF2-40B4-BE49-F238E27FC236}">
                      <a16:creationId xmlns:a16="http://schemas.microsoft.com/office/drawing/2014/main" id="{D14A0127-C993-AC3A-9087-E4150295153A}"/>
                    </a:ext>
                  </a:extLst>
                </p:cNvPr>
                <p:cNvSpPr/>
                <p:nvPr/>
              </p:nvSpPr>
              <p:spPr>
                <a:xfrm>
                  <a:off x="7205943" y="2226048"/>
                  <a:ext cx="1775011" cy="41237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vi-VN" dirty="0">
                    <a:latin typeface="Arial"/>
                    <a:ea typeface="+mn-lt"/>
                    <a:cs typeface="Arial"/>
                  </a:endParaRPr>
                </a:p>
              </p:txBody>
            </p:sp>
          </p:grpSp>
        </p:grpSp>
      </p:grp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C05F7495-93B6-06F1-7E40-872094478933}"/>
              </a:ext>
            </a:extLst>
          </p:cNvPr>
          <p:cNvSpPr txBox="1"/>
          <p:nvPr/>
        </p:nvSpPr>
        <p:spPr>
          <a:xfrm>
            <a:off x="8319247" y="71718"/>
            <a:ext cx="119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E5BAF834-5673-42BF-0A13-4CE66226005B}"/>
              </a:ext>
            </a:extLst>
          </p:cNvPr>
          <p:cNvSpPr txBox="1"/>
          <p:nvPr/>
        </p:nvSpPr>
        <p:spPr>
          <a:xfrm>
            <a:off x="10461811" y="71718"/>
            <a:ext cx="1380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APIs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FE3B8EE6-DDF8-C076-E8DF-EC88A6E0CF4A}"/>
              </a:ext>
            </a:extLst>
          </p:cNvPr>
          <p:cNvSpPr/>
          <p:nvPr/>
        </p:nvSpPr>
        <p:spPr>
          <a:xfrm>
            <a:off x="7233957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1A76900A-17EC-10E1-33D3-FCB727E01D62}"/>
              </a:ext>
            </a:extLst>
          </p:cNvPr>
          <p:cNvSpPr txBox="1"/>
          <p:nvPr/>
        </p:nvSpPr>
        <p:spPr>
          <a:xfrm>
            <a:off x="7530352" y="4043082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Microtask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1F63C7C9-0E6D-1484-5E05-E8792996619D}"/>
              </a:ext>
            </a:extLst>
          </p:cNvPr>
          <p:cNvSpPr/>
          <p:nvPr/>
        </p:nvSpPr>
        <p:spPr>
          <a:xfrm>
            <a:off x="8462121" y="4414556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48560651-6D1A-7930-3E70-FE585A3131FB}"/>
              </a:ext>
            </a:extLst>
          </p:cNvPr>
          <p:cNvSpPr/>
          <p:nvPr/>
        </p:nvSpPr>
        <p:spPr>
          <a:xfrm>
            <a:off x="9690286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4F0EC9A0-DC17-CE1F-941E-4414AE90C789}"/>
              </a:ext>
            </a:extLst>
          </p:cNvPr>
          <p:cNvSpPr/>
          <p:nvPr/>
        </p:nvSpPr>
        <p:spPr>
          <a:xfrm>
            <a:off x="10918450" y="4414555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E6BEBD37-8F35-1804-F975-955FDF4CA304}"/>
              </a:ext>
            </a:extLst>
          </p:cNvPr>
          <p:cNvGrpSpPr/>
          <p:nvPr/>
        </p:nvGrpSpPr>
        <p:grpSpPr>
          <a:xfrm rot="-5400000">
            <a:off x="6631191" y="3389625"/>
            <a:ext cx="761438" cy="780489"/>
            <a:chOff x="1642333" y="4909140"/>
            <a:chExt cx="761438" cy="484654"/>
          </a:xfrm>
        </p:grpSpPr>
        <p:sp>
          <p:nvSpPr>
            <p:cNvPr id="59" name="Mũi tên: Cong Phải 58">
              <a:extLst>
                <a:ext uri="{FF2B5EF4-FFF2-40B4-BE49-F238E27FC236}">
                  <a16:creationId xmlns:a16="http://schemas.microsoft.com/office/drawing/2014/main" id="{79379FC8-D1DE-31F3-DE9B-2F2C5F1CBCF8}"/>
                </a:ext>
              </a:extLst>
            </p:cNvPr>
            <p:cNvSpPr/>
            <p:nvPr/>
          </p:nvSpPr>
          <p:spPr>
            <a:xfrm>
              <a:off x="1642333" y="4936594"/>
              <a:ext cx="331693" cy="45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  <p:sp>
          <p:nvSpPr>
            <p:cNvPr id="60" name="Mũi tên: Cong Trái 59">
              <a:extLst>
                <a:ext uri="{FF2B5EF4-FFF2-40B4-BE49-F238E27FC236}">
                  <a16:creationId xmlns:a16="http://schemas.microsoft.com/office/drawing/2014/main" id="{D9C23CE7-D504-3A37-C5F0-2AE1F64C84C2}"/>
                </a:ext>
              </a:extLst>
            </p:cNvPr>
            <p:cNvSpPr/>
            <p:nvPr/>
          </p:nvSpPr>
          <p:spPr>
            <a:xfrm flipV="1">
              <a:off x="2036219" y="4909140"/>
              <a:ext cx="367552" cy="43927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</a:endParaRPr>
            </a:p>
          </p:txBody>
        </p:sp>
      </p:grp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D180080F-B3C3-6192-706A-0525851DBCEC}"/>
              </a:ext>
            </a:extLst>
          </p:cNvPr>
          <p:cNvSpPr txBox="1"/>
          <p:nvPr/>
        </p:nvSpPr>
        <p:spPr>
          <a:xfrm>
            <a:off x="6329082" y="2976282"/>
            <a:ext cx="1371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Event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loop</a:t>
            </a:r>
          </a:p>
        </p:txBody>
      </p: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9CB2FD29-876A-8C36-6E62-73E1B32C216B}"/>
              </a:ext>
            </a:extLst>
          </p:cNvPr>
          <p:cNvSpPr txBox="1"/>
          <p:nvPr/>
        </p:nvSpPr>
        <p:spPr>
          <a:xfrm>
            <a:off x="44824" y="26894"/>
            <a:ext cx="62035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async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  <a:endParaRPr lang="en-US"/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await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 .then(() =&gt; console.log(3))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 </a:t>
            </a:r>
            <a:br>
              <a:rPr lang="en-US" sz="1600" dirty="0">
                <a:latin typeface="FiraCode-Retina"/>
              </a:rPr>
            </a:b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setTimeout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(() </a:t>
            </a:r>
            <a:r>
              <a:rPr lang="en-US" sz="1600" dirty="0">
                <a:solidFill>
                  <a:srgbClr val="569CD6"/>
                </a:solidFill>
                <a:latin typeface="FiraCode-Retina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), 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abc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 err="1">
                <a:solidFill>
                  <a:srgbClr val="4EC9B0"/>
                </a:solidFill>
                <a:latin typeface="FiraCode-Retina"/>
              </a:rPr>
              <a:t>Promise</a:t>
            </a:r>
            <a:r>
              <a:rPr lang="en-US" sz="1600" dirty="0" err="1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FiraCode-Retina"/>
              </a:rPr>
              <a:t>resolve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then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FiraCode-Retina"/>
            </a:endParaRP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FiraCode-Retina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sp>
        <p:nvSpPr>
          <p:cNvPr id="65" name="Hình chữ nhật 64">
            <a:extLst>
              <a:ext uri="{FF2B5EF4-FFF2-40B4-BE49-F238E27FC236}">
                <a16:creationId xmlns:a16="http://schemas.microsoft.com/office/drawing/2014/main" id="{1729709A-233B-5A58-FBE8-E1788CE25637}"/>
              </a:ext>
            </a:extLst>
          </p:cNvPr>
          <p:cNvSpPr/>
          <p:nvPr/>
        </p:nvSpPr>
        <p:spPr>
          <a:xfrm>
            <a:off x="7233957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6" name="Hình chữ nhật 65">
            <a:extLst>
              <a:ext uri="{FF2B5EF4-FFF2-40B4-BE49-F238E27FC236}">
                <a16:creationId xmlns:a16="http://schemas.microsoft.com/office/drawing/2014/main" id="{F0A6E68A-7147-6CE9-6415-12A74C198B4E}"/>
              </a:ext>
            </a:extLst>
          </p:cNvPr>
          <p:cNvSpPr/>
          <p:nvPr/>
        </p:nvSpPr>
        <p:spPr>
          <a:xfrm>
            <a:off x="8462121" y="5553073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vi-VN" dirty="0">
              <a:latin typeface="Arial"/>
              <a:cs typeface="Arial"/>
            </a:endParaRPr>
          </a:p>
        </p:txBody>
      </p:sp>
      <p:sp>
        <p:nvSpPr>
          <p:cNvPr id="67" name="Hình chữ nhật 66">
            <a:extLst>
              <a:ext uri="{FF2B5EF4-FFF2-40B4-BE49-F238E27FC236}">
                <a16:creationId xmlns:a16="http://schemas.microsoft.com/office/drawing/2014/main" id="{8AD2EA6B-3391-7273-17A4-944785FAF984}"/>
              </a:ext>
            </a:extLst>
          </p:cNvPr>
          <p:cNvSpPr/>
          <p:nvPr/>
        </p:nvSpPr>
        <p:spPr>
          <a:xfrm>
            <a:off x="9690286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Hình chữ nhật 67">
            <a:extLst>
              <a:ext uri="{FF2B5EF4-FFF2-40B4-BE49-F238E27FC236}">
                <a16:creationId xmlns:a16="http://schemas.microsoft.com/office/drawing/2014/main" id="{31F1EAB4-07DA-1ABA-89A6-B6577E30EFB2}"/>
              </a:ext>
            </a:extLst>
          </p:cNvPr>
          <p:cNvSpPr/>
          <p:nvPr/>
        </p:nvSpPr>
        <p:spPr>
          <a:xfrm>
            <a:off x="10918450" y="5553072"/>
            <a:ext cx="1219200" cy="753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010377D-D1E8-57EE-6B19-EF4406F69EC5}"/>
              </a:ext>
            </a:extLst>
          </p:cNvPr>
          <p:cNvSpPr txBox="1"/>
          <p:nvPr/>
        </p:nvSpPr>
        <p:spPr>
          <a:xfrm>
            <a:off x="7530352" y="5181599"/>
            <a:ext cx="2294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Macrotask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Queue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FE78B3C8-D153-D700-5DEA-351E686B882E}"/>
              </a:ext>
            </a:extLst>
          </p:cNvPr>
          <p:cNvSpPr txBox="1"/>
          <p:nvPr/>
        </p:nvSpPr>
        <p:spPr>
          <a:xfrm>
            <a:off x="44824" y="53160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 dirty="0" err="1">
                <a:latin typeface="Arial"/>
                <a:cs typeface="Arial"/>
              </a:rPr>
              <a:t>Output</a:t>
            </a:r>
            <a:r>
              <a:rPr lang="vi-VN" sz="2400" dirty="0">
                <a:latin typeface="Arial"/>
                <a:cs typeface="Arial"/>
              </a:rPr>
              <a:t>: 8 6 2 4 3 1</a:t>
            </a:r>
          </a:p>
        </p:txBody>
      </p:sp>
    </p:spTree>
    <p:extLst>
      <p:ext uri="{BB962C8B-B14F-4D97-AF65-F5344CB8AC3E}">
        <p14:creationId xmlns:p14="http://schemas.microsoft.com/office/powerpoint/2010/main" val="357857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4.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"foo"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8EF4F66-2713-F303-ACED-B61FEE657B7B}"/>
              </a:ext>
            </a:extLst>
          </p:cNvPr>
          <p:cNvGrpSpPr/>
          <p:nvPr/>
        </p:nvGrpSpPr>
        <p:grpSpPr>
          <a:xfrm>
            <a:off x="7205943" y="1813672"/>
            <a:ext cx="1775011" cy="1649505"/>
            <a:chOff x="7205943" y="1813672"/>
            <a:chExt cx="1775011" cy="1649505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DB1B0FD0-566A-3DBF-AAF6-DC638EE4BCBB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5BE32526-2D48-1F61-75DF-A1EE961A2AE2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2A3FD8EA-1C88-C902-AB92-8CD08BE117D2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24B1445B-DA16-2D62-85D3-649787A49AA9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E6B3695F-7942-4BBB-9E81-8DD9BADEF37E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10EE0BD9-D79F-72AC-34F3-29BA55052E8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AD9FBDA4-8749-589E-67CB-2BA16AB8B28C}"/>
              </a:ext>
            </a:extLst>
          </p:cNvPr>
          <p:cNvGrpSpPr/>
          <p:nvPr/>
        </p:nvGrpSpPr>
        <p:grpSpPr>
          <a:xfrm>
            <a:off x="7205943" y="3463178"/>
            <a:ext cx="1775011" cy="1649505"/>
            <a:chOff x="7205943" y="1813672"/>
            <a:chExt cx="1775011" cy="1649505"/>
          </a:xfrm>
        </p:grpSpPr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6C975DF0-C0CB-A594-044E-A2AAB0DFAA0D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4841D3F4-B965-F52F-1D84-9267B43DE439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 28">
                <a:extLst>
                  <a:ext uri="{FF2B5EF4-FFF2-40B4-BE49-F238E27FC236}">
                    <a16:creationId xmlns:a16="http://schemas.microsoft.com/office/drawing/2014/main" id="{5D6EE95E-EEDA-BDA1-5E07-45DE40403BF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D8E8D91-C142-6C61-2C73-28E428679FFB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E9BD42E-F8BC-D904-399B-9F10FE4B6E6A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37F91F6-87AE-448C-BCB5-8D0AB9CB4D83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15207563-BF87-CDE5-C945-39DF09E123A5}"/>
              </a:ext>
            </a:extLst>
          </p:cNvPr>
          <p:cNvSpPr/>
          <p:nvPr/>
        </p:nvSpPr>
        <p:spPr>
          <a:xfrm>
            <a:off x="7207624" y="5109882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49F632D0-E343-64F3-4711-08937334EE35}"/>
              </a:ext>
            </a:extLst>
          </p:cNvPr>
          <p:cNvSpPr/>
          <p:nvPr/>
        </p:nvSpPr>
        <p:spPr>
          <a:xfrm>
            <a:off x="7207624" y="5522258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1E1C011-FEFD-ADCB-703A-45F107E479EB}"/>
              </a:ext>
            </a:extLst>
          </p:cNvPr>
          <p:cNvSpPr/>
          <p:nvPr/>
        </p:nvSpPr>
        <p:spPr>
          <a:xfrm>
            <a:off x="7207624" y="5934635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7F7C2D4-7C6C-F3DB-E09A-F6F0A4BA1702}"/>
              </a:ext>
            </a:extLst>
          </p:cNvPr>
          <p:cNvSpPr txBox="1"/>
          <p:nvPr/>
        </p:nvSpPr>
        <p:spPr>
          <a:xfrm>
            <a:off x="7484327" y="1397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52567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7AEC7B-1482-E9CD-0B0C-5F60CE9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cs typeface="Times New Roman"/>
              </a:rPr>
              <a:t>Tài</a:t>
            </a:r>
            <a:r>
              <a:rPr lang="vi-VN" dirty="0">
                <a:solidFill>
                  <a:srgbClr val="000000"/>
                </a:solidFill>
                <a:latin typeface="Arial"/>
                <a:cs typeface="Times New Roman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Times New Roman"/>
              </a:rPr>
              <a:t>liệu</a:t>
            </a:r>
            <a:r>
              <a:rPr lang="vi-VN" dirty="0">
                <a:solidFill>
                  <a:srgbClr val="000000"/>
                </a:solidFill>
                <a:latin typeface="Arial"/>
                <a:cs typeface="Times New Roman"/>
              </a:rPr>
              <a:t> tham </a:t>
            </a:r>
            <a:r>
              <a:rPr lang="vi-VN" dirty="0" err="1">
                <a:solidFill>
                  <a:srgbClr val="000000"/>
                </a:solidFill>
                <a:latin typeface="Arial"/>
                <a:cs typeface="Times New Roman"/>
              </a:rPr>
              <a:t>khảo</a:t>
            </a:r>
            <a:endParaRPr lang="vi-VN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08DFD2-A153-97B8-DE76-04857A34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[1] </a:t>
            </a:r>
            <a:r>
              <a:rPr lang="vi-VN" dirty="0">
                <a:latin typeface="Arial"/>
                <a:ea typeface="+mn-lt"/>
                <a:cs typeface="Arial"/>
                <a:hlinkClick r:id="rId2"/>
              </a:rPr>
              <a:t>https://medium.com/@gaurav.pandvia/understanding-javascript-function-executions-tasks-event-loop-call-stack-more-part-1-5683dea1f5ec</a:t>
            </a:r>
            <a:endParaRPr lang="vi-VN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r>
              <a:rPr lang="vi-VN" dirty="0">
                <a:solidFill>
                  <a:srgbClr val="404040"/>
                </a:solidFill>
                <a:latin typeface="Arial"/>
                <a:cs typeface="Arial"/>
              </a:rPr>
              <a:t>[2] </a:t>
            </a:r>
            <a:r>
              <a:rPr lang="vi-VN" dirty="0">
                <a:latin typeface="Arial"/>
                <a:ea typeface="+mn-lt"/>
                <a:cs typeface="Arial"/>
                <a:hlinkClick r:id="rId3"/>
              </a:rPr>
              <a:t>https://www.youtube.com/watch?v=8aGhZQkoFbQ&amp;ab_channel=JSConf</a:t>
            </a:r>
            <a:endParaRPr lang="vi-VN" dirty="0">
              <a:latin typeface="Arial"/>
              <a:ea typeface="+mn-lt"/>
              <a:cs typeface="Arial"/>
            </a:endParaRPr>
          </a:p>
          <a:p>
            <a:r>
              <a:rPr lang="vi-VN" dirty="0">
                <a:solidFill>
                  <a:srgbClr val="404040"/>
                </a:solidFill>
                <a:latin typeface="Arial"/>
                <a:cs typeface="Arial"/>
              </a:rPr>
              <a:t>[3]</a:t>
            </a:r>
            <a:r>
              <a:rPr lang="vi-VN" dirty="0">
                <a:latin typeface="Arial"/>
                <a:ea typeface="+mn-lt"/>
                <a:cs typeface="Arial"/>
              </a:rPr>
              <a:t> </a:t>
            </a:r>
            <a:r>
              <a:rPr lang="vi-VN" dirty="0">
                <a:latin typeface="Arial"/>
                <a:ea typeface="+mn-lt"/>
                <a:cs typeface="Arial"/>
                <a:hlinkClick r:id="rId4"/>
              </a:rPr>
              <a:t>https://medium.com/@saravanaeswari22/microtasks-and-macro-tasks-in-event-loop-7b408b2949e0</a:t>
            </a:r>
            <a:endParaRPr lang="vi-VN" dirty="0">
              <a:latin typeface="Arial"/>
              <a:ea typeface="+mn-lt"/>
              <a:cs typeface="Arial"/>
            </a:endParaRPr>
          </a:p>
          <a:p>
            <a:r>
              <a:rPr lang="vi-VN" dirty="0">
                <a:solidFill>
                  <a:srgbClr val="404040"/>
                </a:solidFill>
                <a:latin typeface="Arial"/>
                <a:cs typeface="Arial"/>
              </a:rPr>
              <a:t>[4] </a:t>
            </a:r>
            <a:r>
              <a:rPr lang="vi-VN" dirty="0">
                <a:latin typeface="Arial"/>
                <a:ea typeface="+mn-lt"/>
                <a:cs typeface="Arial"/>
                <a:hlinkClick r:id="rId5"/>
              </a:rPr>
              <a:t>https://olinations.medium.com/the-javascript-runtime-environment-d58fa2e60dd0</a:t>
            </a:r>
            <a:endParaRPr lang="vi-VN" dirty="0">
              <a:latin typeface="Arial"/>
              <a:ea typeface="+mn-lt"/>
              <a:cs typeface="Arial"/>
            </a:endParaRPr>
          </a:p>
          <a:p>
            <a:r>
              <a:rPr lang="vi-VN" dirty="0">
                <a:solidFill>
                  <a:srgbClr val="404040"/>
                </a:solidFill>
                <a:latin typeface="Arial"/>
                <a:cs typeface="Arial"/>
              </a:rPr>
              <a:t>[5] </a:t>
            </a:r>
            <a:r>
              <a:rPr lang="vi-VN" u="sng" dirty="0">
                <a:latin typeface="Arial"/>
                <a:ea typeface="+mn-lt"/>
                <a:cs typeface="Arial"/>
                <a:hlinkClick r:id="rId6"/>
              </a:rPr>
              <a:t>https://nodejs.org/en/docs/guides/event-loop-timers-and-nexttick/</a:t>
            </a:r>
            <a:endParaRPr lang="vi-VN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846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4DBED91-EFCE-A05B-EA4A-D7BC3355523A}"/>
              </a:ext>
            </a:extLst>
          </p:cNvPr>
          <p:cNvSpPr txBox="1"/>
          <p:nvPr/>
        </p:nvSpPr>
        <p:spPr>
          <a:xfrm>
            <a:off x="4267201" y="2599765"/>
            <a:ext cx="516367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6600" dirty="0" err="1">
                <a:latin typeface="Arial"/>
                <a:cs typeface="Arial"/>
              </a:rPr>
              <a:t>Thank</a:t>
            </a:r>
            <a:r>
              <a:rPr lang="vi-VN" sz="6600" dirty="0">
                <a:latin typeface="Arial"/>
                <a:cs typeface="Arial"/>
              </a:rPr>
              <a:t> </a:t>
            </a:r>
            <a:r>
              <a:rPr lang="vi-VN" sz="6600" dirty="0" err="1">
                <a:latin typeface="Arial"/>
                <a:cs typeface="Arial"/>
              </a:rPr>
              <a:t>you</a:t>
            </a:r>
            <a:r>
              <a:rPr lang="vi-VN" sz="6600" dirty="0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891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4.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"foo"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8EF4F66-2713-F303-ACED-B61FEE657B7B}"/>
              </a:ext>
            </a:extLst>
          </p:cNvPr>
          <p:cNvGrpSpPr/>
          <p:nvPr/>
        </p:nvGrpSpPr>
        <p:grpSpPr>
          <a:xfrm>
            <a:off x="7205943" y="1813672"/>
            <a:ext cx="1775011" cy="1649505"/>
            <a:chOff x="7205943" y="1813672"/>
            <a:chExt cx="1775011" cy="1649505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DB1B0FD0-566A-3DBF-AAF6-DC638EE4BCBB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5BE32526-2D48-1F61-75DF-A1EE961A2AE2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2A3FD8EA-1C88-C902-AB92-8CD08BE117D2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24B1445B-DA16-2D62-85D3-649787A49AA9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E6B3695F-7942-4BBB-9E81-8DD9BADEF37E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10EE0BD9-D79F-72AC-34F3-29BA55052E8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AD9FBDA4-8749-589E-67CB-2BA16AB8B28C}"/>
              </a:ext>
            </a:extLst>
          </p:cNvPr>
          <p:cNvGrpSpPr/>
          <p:nvPr/>
        </p:nvGrpSpPr>
        <p:grpSpPr>
          <a:xfrm>
            <a:off x="7205943" y="3463178"/>
            <a:ext cx="1775011" cy="1649505"/>
            <a:chOff x="7205943" y="1813672"/>
            <a:chExt cx="1775011" cy="1649505"/>
          </a:xfrm>
        </p:grpSpPr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6C975DF0-C0CB-A594-044E-A2AAB0DFAA0D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4841D3F4-B965-F52F-1D84-9267B43DE439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 28">
                <a:extLst>
                  <a:ext uri="{FF2B5EF4-FFF2-40B4-BE49-F238E27FC236}">
                    <a16:creationId xmlns:a16="http://schemas.microsoft.com/office/drawing/2014/main" id="{5D6EE95E-EEDA-BDA1-5E07-45DE40403BF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D8E8D91-C142-6C61-2C73-28E428679FFB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E9BD42E-F8BC-D904-399B-9F10FE4B6E6A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37F91F6-87AE-448C-BCB5-8D0AB9CB4D83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15207563-BF87-CDE5-C945-39DF09E123A5}"/>
              </a:ext>
            </a:extLst>
          </p:cNvPr>
          <p:cNvSpPr/>
          <p:nvPr/>
        </p:nvSpPr>
        <p:spPr>
          <a:xfrm>
            <a:off x="7207624" y="5109882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49F632D0-E343-64F3-4711-08937334EE35}"/>
              </a:ext>
            </a:extLst>
          </p:cNvPr>
          <p:cNvSpPr/>
          <p:nvPr/>
        </p:nvSpPr>
        <p:spPr>
          <a:xfrm>
            <a:off x="7207624" y="5522258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boo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1E1C011-FEFD-ADCB-703A-45F107E479EB}"/>
              </a:ext>
            </a:extLst>
          </p:cNvPr>
          <p:cNvSpPr/>
          <p:nvPr/>
        </p:nvSpPr>
        <p:spPr>
          <a:xfrm>
            <a:off x="7207624" y="5934635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5E47CBA-769F-5BA0-455B-47E897A1C83C}"/>
              </a:ext>
            </a:extLst>
          </p:cNvPr>
          <p:cNvSpPr txBox="1"/>
          <p:nvPr/>
        </p:nvSpPr>
        <p:spPr>
          <a:xfrm>
            <a:off x="7484327" y="13976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4461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4.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"foo"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8EF4F66-2713-F303-ACED-B61FEE657B7B}"/>
              </a:ext>
            </a:extLst>
          </p:cNvPr>
          <p:cNvGrpSpPr/>
          <p:nvPr/>
        </p:nvGrpSpPr>
        <p:grpSpPr>
          <a:xfrm>
            <a:off x="7205943" y="1813672"/>
            <a:ext cx="1775011" cy="1649505"/>
            <a:chOff x="7205943" y="1813672"/>
            <a:chExt cx="1775011" cy="1649505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DB1B0FD0-566A-3DBF-AAF6-DC638EE4BCBB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5BE32526-2D48-1F61-75DF-A1EE961A2AE2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2A3FD8EA-1C88-C902-AB92-8CD08BE117D2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24B1445B-DA16-2D62-85D3-649787A49AA9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E6B3695F-7942-4BBB-9E81-8DD9BADEF37E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10EE0BD9-D79F-72AC-34F3-29BA55052E8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AD9FBDA4-8749-589E-67CB-2BA16AB8B28C}"/>
              </a:ext>
            </a:extLst>
          </p:cNvPr>
          <p:cNvGrpSpPr/>
          <p:nvPr/>
        </p:nvGrpSpPr>
        <p:grpSpPr>
          <a:xfrm>
            <a:off x="7205943" y="3463178"/>
            <a:ext cx="1775011" cy="1649505"/>
            <a:chOff x="7205943" y="1813672"/>
            <a:chExt cx="1775011" cy="1649505"/>
          </a:xfrm>
        </p:grpSpPr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6C975DF0-C0CB-A594-044E-A2AAB0DFAA0D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4841D3F4-B965-F52F-1D84-9267B43DE439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 28">
                <a:extLst>
                  <a:ext uri="{FF2B5EF4-FFF2-40B4-BE49-F238E27FC236}">
                    <a16:creationId xmlns:a16="http://schemas.microsoft.com/office/drawing/2014/main" id="{5D6EE95E-EEDA-BDA1-5E07-45DE40403BF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D8E8D91-C142-6C61-2C73-28E428679FFB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E9BD42E-F8BC-D904-399B-9F10FE4B6E6A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37F91F6-87AE-448C-BCB5-8D0AB9CB4D83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vi-VN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15207563-BF87-CDE5-C945-39DF09E123A5}"/>
              </a:ext>
            </a:extLst>
          </p:cNvPr>
          <p:cNvSpPr/>
          <p:nvPr/>
        </p:nvSpPr>
        <p:spPr>
          <a:xfrm>
            <a:off x="7207624" y="5109882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>
                <a:latin typeface="Arial"/>
                <a:cs typeface="Arial"/>
              </a:rPr>
              <a:t>console.log()</a:t>
            </a:r>
            <a:endParaRPr lang="vi-VN" dirty="0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49F632D0-E343-64F3-4711-08937334EE35}"/>
              </a:ext>
            </a:extLst>
          </p:cNvPr>
          <p:cNvSpPr/>
          <p:nvPr/>
        </p:nvSpPr>
        <p:spPr>
          <a:xfrm>
            <a:off x="7207624" y="5522258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boo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1E1C011-FEFD-ADCB-703A-45F107E479EB}"/>
              </a:ext>
            </a:extLst>
          </p:cNvPr>
          <p:cNvSpPr/>
          <p:nvPr/>
        </p:nvSpPr>
        <p:spPr>
          <a:xfrm>
            <a:off x="7207624" y="5934635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30" name="Hộp Văn bản 1">
            <a:extLst>
              <a:ext uri="{FF2B5EF4-FFF2-40B4-BE49-F238E27FC236}">
                <a16:creationId xmlns:a16="http://schemas.microsoft.com/office/drawing/2014/main" id="{949CBC5E-85FF-E532-A546-085BD94599DA}"/>
              </a:ext>
            </a:extLst>
          </p:cNvPr>
          <p:cNvSpPr txBox="1"/>
          <p:nvPr/>
        </p:nvSpPr>
        <p:spPr>
          <a:xfrm>
            <a:off x="7484327" y="139762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4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4.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"foo"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8EF4F66-2713-F303-ACED-B61FEE657B7B}"/>
              </a:ext>
            </a:extLst>
          </p:cNvPr>
          <p:cNvGrpSpPr/>
          <p:nvPr/>
        </p:nvGrpSpPr>
        <p:grpSpPr>
          <a:xfrm>
            <a:off x="7205943" y="1813672"/>
            <a:ext cx="1775011" cy="1649505"/>
            <a:chOff x="7205943" y="1813672"/>
            <a:chExt cx="1775011" cy="1649505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DB1B0FD0-566A-3DBF-AAF6-DC638EE4BCBB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5BE32526-2D48-1F61-75DF-A1EE961A2AE2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2A3FD8EA-1C88-C902-AB92-8CD08BE117D2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24B1445B-DA16-2D62-85D3-649787A49AA9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E6B3695F-7942-4BBB-9E81-8DD9BADEF37E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10EE0BD9-D79F-72AC-34F3-29BA55052E8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AD9FBDA4-8749-589E-67CB-2BA16AB8B28C}"/>
              </a:ext>
            </a:extLst>
          </p:cNvPr>
          <p:cNvGrpSpPr/>
          <p:nvPr/>
        </p:nvGrpSpPr>
        <p:grpSpPr>
          <a:xfrm>
            <a:off x="7205943" y="3463178"/>
            <a:ext cx="1775011" cy="1649505"/>
            <a:chOff x="7205943" y="1813672"/>
            <a:chExt cx="1775011" cy="1649505"/>
          </a:xfrm>
        </p:grpSpPr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6C975DF0-C0CB-A594-044E-A2AAB0DFAA0D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4841D3F4-B965-F52F-1D84-9267B43DE439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 28">
                <a:extLst>
                  <a:ext uri="{FF2B5EF4-FFF2-40B4-BE49-F238E27FC236}">
                    <a16:creationId xmlns:a16="http://schemas.microsoft.com/office/drawing/2014/main" id="{5D6EE95E-EEDA-BDA1-5E07-45DE40403BF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D8E8D91-C142-6C61-2C73-28E428679FFB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E9BD42E-F8BC-D904-399B-9F10FE4B6E6A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37F91F6-87AE-448C-BCB5-8D0AB9CB4D83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far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</a:p>
            </p:txBody>
          </p:sp>
        </p:grpSp>
      </p:grp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15207563-BF87-CDE5-C945-39DF09E123A5}"/>
              </a:ext>
            </a:extLst>
          </p:cNvPr>
          <p:cNvSpPr/>
          <p:nvPr/>
        </p:nvSpPr>
        <p:spPr>
          <a:xfrm>
            <a:off x="7207624" y="5109882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>
                <a:latin typeface="Arial"/>
                <a:cs typeface="Arial"/>
              </a:rPr>
              <a:t>console.log()</a:t>
            </a:r>
            <a:endParaRPr lang="vi-VN" dirty="0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49F632D0-E343-64F3-4711-08937334EE35}"/>
              </a:ext>
            </a:extLst>
          </p:cNvPr>
          <p:cNvSpPr/>
          <p:nvPr/>
        </p:nvSpPr>
        <p:spPr>
          <a:xfrm>
            <a:off x="7207624" y="5522258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boo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1E1C011-FEFD-ADCB-703A-45F107E479EB}"/>
              </a:ext>
            </a:extLst>
          </p:cNvPr>
          <p:cNvSpPr/>
          <p:nvPr/>
        </p:nvSpPr>
        <p:spPr>
          <a:xfrm>
            <a:off x="7207624" y="5934635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30" name="Hộp Văn bản 1">
            <a:extLst>
              <a:ext uri="{FF2B5EF4-FFF2-40B4-BE49-F238E27FC236}">
                <a16:creationId xmlns:a16="http://schemas.microsoft.com/office/drawing/2014/main" id="{949CBC5E-85FF-E532-A546-085BD94599DA}"/>
              </a:ext>
            </a:extLst>
          </p:cNvPr>
          <p:cNvSpPr txBox="1"/>
          <p:nvPr/>
        </p:nvSpPr>
        <p:spPr>
          <a:xfrm>
            <a:off x="7484327" y="139762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879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B42057-B750-EBDF-20D3-F7D338E9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4.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Call</a:t>
            </a:r>
            <a:r>
              <a:rPr lang="vi-VN" dirty="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C0C0C"/>
                </a:solidFill>
                <a:latin typeface="Arial"/>
                <a:cs typeface="Arial"/>
              </a:rPr>
              <a:t>stack</a:t>
            </a:r>
            <a:endParaRPr lang="vi-VN" dirty="0">
              <a:solidFill>
                <a:srgbClr val="0C0C0C"/>
              </a:solidFill>
              <a:latin typeface="Arial"/>
              <a:cs typeface="Arial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D1C2639C-7E6E-2004-5959-1DEC6ECC3A78}"/>
              </a:ext>
            </a:extLst>
          </p:cNvPr>
          <p:cNvSpPr/>
          <p:nvPr/>
        </p:nvSpPr>
        <p:spPr>
          <a:xfrm>
            <a:off x="1261947" y="1810215"/>
            <a:ext cx="4348975" cy="4395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highlight>
                <a:srgbClr val="000000"/>
              </a:highlight>
              <a:latin typeface="Arial"/>
              <a:cs typeface="Arial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4F62C8B-3EB6-8CC1-8F3E-F186282AC74F}"/>
              </a:ext>
            </a:extLst>
          </p:cNvPr>
          <p:cNvSpPr txBox="1"/>
          <p:nvPr/>
        </p:nvSpPr>
        <p:spPr>
          <a:xfrm>
            <a:off x="1276815" y="1806498"/>
            <a:ext cx="430437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"foo"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C586C0"/>
                </a:solidFill>
                <a:latin typeface="FiraCode-Retina"/>
              </a:rPr>
              <a:t>  return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far"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569CD6"/>
                </a:solidFill>
                <a:latin typeface="FiraCode-Retina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{</a:t>
            </a:r>
          </a:p>
          <a:p>
            <a:r>
              <a:rPr lang="en-US" sz="1600" dirty="0">
                <a:solidFill>
                  <a:srgbClr val="9CDCFE"/>
                </a:solidFill>
                <a:latin typeface="FiraCode-Retina"/>
              </a:rPr>
              <a:t>  console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.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log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FiraCode-Retina"/>
              </a:rPr>
              <a:t>far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 + </a:t>
            </a:r>
            <a:r>
              <a:rPr lang="en-US" sz="1600" dirty="0">
                <a:solidFill>
                  <a:srgbClr val="CE9178"/>
                </a:solidFill>
                <a:latin typeface="FiraCode-Retina"/>
              </a:rPr>
              <a:t>" boo"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FiraCode-Retina"/>
              </a:rPr>
              <a:t>}</a:t>
            </a:r>
          </a:p>
          <a:p>
            <a:br>
              <a:rPr lang="en-US" sz="1600" dirty="0">
                <a:latin typeface="FiraCode-Retina"/>
              </a:rPr>
            </a:br>
            <a:r>
              <a:rPr lang="en-US" sz="1600" dirty="0">
                <a:solidFill>
                  <a:srgbClr val="DCDCAA"/>
                </a:solidFill>
                <a:latin typeface="FiraCode-Retina"/>
              </a:rPr>
              <a:t>boo</a:t>
            </a:r>
            <a:r>
              <a:rPr lang="en-US" sz="1600" dirty="0">
                <a:solidFill>
                  <a:srgbClr val="D4D4D4"/>
                </a:solidFill>
                <a:latin typeface="FiraCode-Retina"/>
              </a:rPr>
              <a:t>();</a:t>
            </a:r>
          </a:p>
          <a:p>
            <a:endParaRPr lang="en-US" sz="1600">
              <a:solidFill>
                <a:srgbClr val="D4D4D4"/>
              </a:solidFill>
              <a:latin typeface="FiraCode-Retina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C8EF4F66-2713-F303-ACED-B61FEE657B7B}"/>
              </a:ext>
            </a:extLst>
          </p:cNvPr>
          <p:cNvGrpSpPr/>
          <p:nvPr/>
        </p:nvGrpSpPr>
        <p:grpSpPr>
          <a:xfrm>
            <a:off x="7205943" y="1813672"/>
            <a:ext cx="1775011" cy="1649505"/>
            <a:chOff x="7205943" y="1813672"/>
            <a:chExt cx="1775011" cy="1649505"/>
          </a:xfrm>
        </p:grpSpPr>
        <p:grpSp>
          <p:nvGrpSpPr>
            <p:cNvPr id="16" name="Nhóm 15">
              <a:extLst>
                <a:ext uri="{FF2B5EF4-FFF2-40B4-BE49-F238E27FC236}">
                  <a16:creationId xmlns:a16="http://schemas.microsoft.com/office/drawing/2014/main" id="{DB1B0FD0-566A-3DBF-AAF6-DC638EE4BCBB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14" name="Hình chữ nhật 13">
                <a:extLst>
                  <a:ext uri="{FF2B5EF4-FFF2-40B4-BE49-F238E27FC236}">
                    <a16:creationId xmlns:a16="http://schemas.microsoft.com/office/drawing/2014/main" id="{5BE32526-2D48-1F61-75DF-A1EE961A2AE2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2A3FD8EA-1C88-C902-AB92-8CD08BE117D2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24B1445B-DA16-2D62-85D3-649787A49AA9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E6B3695F-7942-4BBB-9E81-8DD9BADEF37E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10EE0BD9-D79F-72AC-34F3-29BA55052E8D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AD9FBDA4-8749-589E-67CB-2BA16AB8B28C}"/>
              </a:ext>
            </a:extLst>
          </p:cNvPr>
          <p:cNvGrpSpPr/>
          <p:nvPr/>
        </p:nvGrpSpPr>
        <p:grpSpPr>
          <a:xfrm>
            <a:off x="7205943" y="3463178"/>
            <a:ext cx="1775011" cy="1649505"/>
            <a:chOff x="7205943" y="1813672"/>
            <a:chExt cx="1775011" cy="1649505"/>
          </a:xfrm>
        </p:grpSpPr>
        <p:grpSp>
          <p:nvGrpSpPr>
            <p:cNvPr id="24" name="Nhóm 23">
              <a:extLst>
                <a:ext uri="{FF2B5EF4-FFF2-40B4-BE49-F238E27FC236}">
                  <a16:creationId xmlns:a16="http://schemas.microsoft.com/office/drawing/2014/main" id="{6C975DF0-C0CB-A594-044E-A2AAB0DFAA0D}"/>
                </a:ext>
              </a:extLst>
            </p:cNvPr>
            <p:cNvGrpSpPr/>
            <p:nvPr/>
          </p:nvGrpSpPr>
          <p:grpSpPr>
            <a:xfrm>
              <a:off x="7205943" y="1813672"/>
              <a:ext cx="1775011" cy="824752"/>
              <a:chOff x="7205943" y="1813672"/>
              <a:chExt cx="1775011" cy="824752"/>
            </a:xfrm>
          </p:grpSpPr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4841D3F4-B965-F52F-1D84-9267B43DE439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9" name="Hình chữ nhật 28">
                <a:extLst>
                  <a:ext uri="{FF2B5EF4-FFF2-40B4-BE49-F238E27FC236}">
                    <a16:creationId xmlns:a16="http://schemas.microsoft.com/office/drawing/2014/main" id="{5D6EE95E-EEDA-BDA1-5E07-45DE40403BFE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FD8E8D91-C142-6C61-2C73-28E428679FFB}"/>
                </a:ext>
              </a:extLst>
            </p:cNvPr>
            <p:cNvGrpSpPr/>
            <p:nvPr/>
          </p:nvGrpSpPr>
          <p:grpSpPr>
            <a:xfrm>
              <a:off x="7205943" y="2638425"/>
              <a:ext cx="1775011" cy="824752"/>
              <a:chOff x="7205943" y="1813672"/>
              <a:chExt cx="1775011" cy="824752"/>
            </a:xfrm>
          </p:grpSpPr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E9BD42E-F8BC-D904-399B-9F10FE4B6E6A}"/>
                  </a:ext>
                </a:extLst>
              </p:cNvPr>
              <p:cNvSpPr/>
              <p:nvPr/>
            </p:nvSpPr>
            <p:spPr>
              <a:xfrm>
                <a:off x="7205943" y="1813672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bar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  <a:endParaRPr lang="vi-VN" dirty="0"/>
              </a:p>
            </p:txBody>
          </p:sp>
          <p:sp>
            <p:nvSpPr>
              <p:cNvPr id="27" name="Hình chữ nhật 26">
                <a:extLst>
                  <a:ext uri="{FF2B5EF4-FFF2-40B4-BE49-F238E27FC236}">
                    <a16:creationId xmlns:a16="http://schemas.microsoft.com/office/drawing/2014/main" id="{E37F91F6-87AE-448C-BCB5-8D0AB9CB4D83}"/>
                  </a:ext>
                </a:extLst>
              </p:cNvPr>
              <p:cNvSpPr/>
              <p:nvPr/>
            </p:nvSpPr>
            <p:spPr>
              <a:xfrm>
                <a:off x="7205943" y="2226048"/>
                <a:ext cx="1775011" cy="4123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vi-VN" dirty="0" err="1">
                    <a:latin typeface="Arial"/>
                    <a:cs typeface="Arial"/>
                  </a:rPr>
                  <a:t>far</a:t>
                </a:r>
                <a:r>
                  <a:rPr lang="vi-VN" dirty="0">
                    <a:latin typeface="Arial"/>
                    <a:cs typeface="Arial"/>
                  </a:rPr>
                  <a:t>()</a:t>
                </a:r>
              </a:p>
            </p:txBody>
          </p:sp>
        </p:grpSp>
      </p:grp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15207563-BF87-CDE5-C945-39DF09E123A5}"/>
              </a:ext>
            </a:extLst>
          </p:cNvPr>
          <p:cNvSpPr/>
          <p:nvPr/>
        </p:nvSpPr>
        <p:spPr>
          <a:xfrm>
            <a:off x="7207624" y="5109882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>
                <a:latin typeface="Arial"/>
                <a:cs typeface="Arial"/>
              </a:rPr>
              <a:t>console.log()</a:t>
            </a:r>
            <a:endParaRPr lang="vi-VN" dirty="0"/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49F632D0-E343-64F3-4711-08937334EE35}"/>
              </a:ext>
            </a:extLst>
          </p:cNvPr>
          <p:cNvSpPr/>
          <p:nvPr/>
        </p:nvSpPr>
        <p:spPr>
          <a:xfrm>
            <a:off x="7207624" y="5522258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boo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C1E1C011-FEFD-ADCB-703A-45F107E479EB}"/>
              </a:ext>
            </a:extLst>
          </p:cNvPr>
          <p:cNvSpPr/>
          <p:nvPr/>
        </p:nvSpPr>
        <p:spPr>
          <a:xfrm>
            <a:off x="7207624" y="5934635"/>
            <a:ext cx="1775011" cy="412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()</a:t>
            </a:r>
            <a:endParaRPr lang="vi-VN" dirty="0"/>
          </a:p>
        </p:txBody>
      </p:sp>
      <p:sp>
        <p:nvSpPr>
          <p:cNvPr id="30" name="Hộp Văn bản 1">
            <a:extLst>
              <a:ext uri="{FF2B5EF4-FFF2-40B4-BE49-F238E27FC236}">
                <a16:creationId xmlns:a16="http://schemas.microsoft.com/office/drawing/2014/main" id="{949CBC5E-85FF-E532-A546-085BD94599DA}"/>
              </a:ext>
            </a:extLst>
          </p:cNvPr>
          <p:cNvSpPr txBox="1"/>
          <p:nvPr/>
        </p:nvSpPr>
        <p:spPr>
          <a:xfrm>
            <a:off x="7484327" y="1397620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err="1">
                <a:latin typeface="Arial"/>
                <a:cs typeface="Arial"/>
              </a:rPr>
              <a:t>Call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284164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51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51</vt:i4>
      </vt:variant>
    </vt:vector>
  </HeadingPairs>
  <TitlesOfParts>
    <vt:vector size="52" baseType="lpstr">
      <vt:lpstr>Retrospect</vt:lpstr>
      <vt:lpstr>Bản trình bày PowerPoint</vt:lpstr>
      <vt:lpstr>1. Javascript engine</vt:lpstr>
      <vt:lpstr>2. JavaScript Runtime Enviroment</vt:lpstr>
      <vt:lpstr>3. Javascript</vt:lpstr>
      <vt:lpstr>4. Call stack</vt:lpstr>
      <vt:lpstr>4. Call stack</vt:lpstr>
      <vt:lpstr>4. Call stack</vt:lpstr>
      <vt:lpstr>4. Call stack</vt:lpstr>
      <vt:lpstr>4. Call stack</vt:lpstr>
      <vt:lpstr>4. Call stack</vt:lpstr>
      <vt:lpstr>5. Stack trace</vt:lpstr>
      <vt:lpstr>6. Stackoverflow</vt:lpstr>
      <vt:lpstr>7. Blocking</vt:lpstr>
      <vt:lpstr>8. Asynchronous 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8. Asynchronous – Non-blocking</vt:lpstr>
      <vt:lpstr>Bản trình bày PowerPoint</vt:lpstr>
      <vt:lpstr>8.  Thứ tự khi chạy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Tài liệu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598</cp:revision>
  <dcterms:created xsi:type="dcterms:W3CDTF">2022-03-24T11:20:11Z</dcterms:created>
  <dcterms:modified xsi:type="dcterms:W3CDTF">2022-03-25T08:53:56Z</dcterms:modified>
</cp:coreProperties>
</file>