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57" r:id="rId4"/>
    <p:sldId id="263" r:id="rId5"/>
    <p:sldId id="265" r:id="rId6"/>
    <p:sldId id="258" r:id="rId7"/>
    <p:sldId id="259" r:id="rId8"/>
    <p:sldId id="261" r:id="rId9"/>
    <p:sldId id="266" r:id="rId10"/>
    <p:sldId id="267" r:id="rId11"/>
    <p:sldId id="268" r:id="rId12"/>
    <p:sldId id="271" r:id="rId13"/>
    <p:sldId id="272" r:id="rId14"/>
    <p:sldId id="270" r:id="rId15"/>
    <p:sldId id="269" r:id="rId16"/>
    <p:sldId id="273" r:id="rId17"/>
    <p:sldId id="275" r:id="rId18"/>
    <p:sldId id="276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123A-1D63-4616-8E5A-F6EB80D1DFF6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4E639-FA43-4885-B40C-F022A018E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47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center point, we find all the points on its boundary by adding </a:t>
            </a:r>
            <a:r>
              <a:rPr lang="en-US" dirty="0" err="1"/>
              <a:t>vecs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E639-FA43-4885-B40C-F022A018EEB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C8578-9CFB-9EF7-ABDB-DB44C8C8C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352C7-0176-E8F2-30BD-4CA68B4B9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3C8EB-97ED-7002-A6D8-48AEDA7D6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2ACA7-7802-14AB-E7E0-6E0CC7A07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74E639-FA43-4885-B40C-F022A018EEB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5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CBFF-ABE9-15CD-8BDA-87EE1A0DF7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D07AC-A3BC-3AB5-CC0D-1CBC885E4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FA196-160C-A993-9863-535D57731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C530A-3DA1-B8AB-6F36-0ACB79B3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B013-C06F-EF67-B19F-324D566F1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3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9B5D-B038-8951-BF46-3017A5746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07A0D-DA55-68F8-608D-9EA8736EA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BF34-0484-B095-F67F-3A729FC85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65C00-BDDD-77B9-8C35-0956D094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80EE-BF02-8887-E5AD-53DF749D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7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7F9AF-9C79-A5C4-C62A-18585E520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BCBFD-0EEE-41EB-4F4E-A7B8DBC94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5C65-2481-AFE9-500F-BD0C6890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F5785-5A1A-69DF-314D-F199B900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A5432-B885-B409-5D62-B1C4A727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264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3567-C84F-9EF5-0E61-5A58A052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BC0E7-FF25-1D52-7056-55BBEB05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866FE-3109-B01A-38A6-123C4303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EEAE-B44C-11F8-B9D3-D99EFF23C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632F4-E9CB-4FE3-D17A-A3484F2F8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019F-F4AF-BDE4-E993-F8BC6D489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21769-2FBC-5E84-1ABB-C5D8EAB35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19FC-4D8E-FC2E-5169-950712E98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D3662-C8FF-15BE-9FD7-EB344E1B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E1E52-925B-4CD3-7287-44F58A072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983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C88E-977B-8CD4-0CFA-77A4954B2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D4BC-3765-1D4F-886F-E8B90853F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5E8A6-BE65-4A32-D2E7-D6C3A3682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3E300-7272-790E-9AFD-0C1779474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62D70-7AAC-3B08-40B6-A2CFBFB1A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55E83A-E8F2-9682-D675-1BAF791B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2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8BB4-3AE4-4B4F-22EB-E3651A30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A337-82A3-75BD-ECCB-81E0A0740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FBE23-0280-36E7-4BF2-8D508730A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9F8EB4-778C-A5E9-3B0A-FDEF6F4A4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675C0-46B6-777C-9EDA-D82BF4435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34E16-6C98-D9DC-5227-FE73860ED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5C0D4-F5A4-5DAD-277B-F9A0F058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EC91C-A6E6-2A74-9D1B-07D75078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2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E6CD9-9FE8-AD0E-17B9-28F45C06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491B8-98F9-59A2-17DC-53630F0B7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81E20-0098-D422-FB80-40A196D2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9C215-2EE4-9208-99F9-10CCADC7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32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79CBA-FF2B-FDE6-B61C-7ACAE013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1DE13-784D-CB7A-6104-AD677FD6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B4AB3-A955-78AB-B862-8DC3A38A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7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983D4-2C33-B3C0-763B-4D8E84D9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9E664-5EFC-3990-5142-F049AA1B4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00EBB-C77A-CF8C-5DCE-A7DCDC049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3802D-A4CD-0D50-8BBB-F8BAAA20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CCC25-79D2-D6D9-916F-BDE38FFFC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12A63-58A2-B146-46E1-EB3F2142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9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9A2F-10F7-5E52-0A67-5ACBAA63D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AA417B-5B56-103D-815F-61547C006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4DAD4-EF6C-05D8-DAD0-22132E44D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5283C-E98B-27C5-1CE9-C7902528A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6A13D-ECFD-CA51-BFBD-00E9C5A0C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13E18-B047-5A0E-5D2A-09799F60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71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F1DEE-6039-EF2D-76A5-92A16F085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D396-2F20-948D-B577-4C47D906B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84FBF-9F5F-C874-56FF-AA7EED867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BDCB6-AC72-4BBE-8C45-31BD562FB94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B2D48-7ADE-F9DA-7FA1-507A54BE2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5B3AF-02A0-F2E5-97C4-F0FE6D947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D157A-25A3-45DF-A601-30D46DFBF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79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41A8-3DF7-581D-DD1F-B269663CF4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 Workflow </a:t>
            </a:r>
            <a:br>
              <a:rPr lang="en-US" dirty="0"/>
            </a:br>
            <a:r>
              <a:rPr lang="en-US" dirty="0"/>
              <a:t>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4AD551-9791-ACFE-5D16-728F09876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25119"/>
          </a:xfrm>
        </p:spPr>
        <p:txBody>
          <a:bodyPr/>
          <a:lstStyle/>
          <a:p>
            <a:r>
              <a:rPr lang="en-US" dirty="0"/>
              <a:t>Hung Lin, 4/11/2025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D6B64A9-0CE2-E8D7-548F-D7C5416DDECF}"/>
              </a:ext>
            </a:extLst>
          </p:cNvPr>
          <p:cNvSpPr txBox="1">
            <a:spLocks/>
          </p:cNvSpPr>
          <p:nvPr/>
        </p:nvSpPr>
        <p:spPr>
          <a:xfrm>
            <a:off x="1524000" y="410866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sample presentation regarding my workflow and results from creating a pipeline to analyze the correlation of gene expression at different points in the tissue, as a function of distance.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is taken from control tissue sample</a:t>
            </a:r>
          </a:p>
        </p:txBody>
      </p:sp>
    </p:spTree>
    <p:extLst>
      <p:ext uri="{BB962C8B-B14F-4D97-AF65-F5344CB8AC3E}">
        <p14:creationId xmlns:p14="http://schemas.microsoft.com/office/powerpoint/2010/main" val="3738308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ECB7-BCB2-A303-3671-B29094C25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16um Deeper Sequencing: Correlation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A3F13D-7DD1-27D3-36DB-E128406A7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352" y="1840589"/>
            <a:ext cx="4865345" cy="43513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02C3B2-E767-D39C-64C0-FEF7089EF6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159" y="1840590"/>
            <a:ext cx="4820345" cy="4351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93EB93-5816-A9BE-95D2-5C850D6DF309}"/>
              </a:ext>
            </a:extLst>
          </p:cNvPr>
          <p:cNvSpPr txBox="1"/>
          <p:nvPr/>
        </p:nvSpPr>
        <p:spPr>
          <a:xfrm>
            <a:off x="6363730" y="6341830"/>
            <a:ext cx="5244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expected, correlation drops to zero quite quickly</a:t>
            </a:r>
          </a:p>
        </p:txBody>
      </p:sp>
    </p:spTree>
    <p:extLst>
      <p:ext uri="{BB962C8B-B14F-4D97-AF65-F5344CB8AC3E}">
        <p14:creationId xmlns:p14="http://schemas.microsoft.com/office/powerpoint/2010/main" val="283944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2F50C5D-9694-903A-BD4B-5FC456A3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711" y="60278"/>
            <a:ext cx="4536705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85DCB6-D6B2-863A-F71C-10BF93601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914" y="60278"/>
            <a:ext cx="45747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8A8452-F453-75CB-84C5-6D9D716A1D24}"/>
              </a:ext>
            </a:extLst>
          </p:cNvPr>
          <p:cNvSpPr txBox="1"/>
          <p:nvPr/>
        </p:nvSpPr>
        <p:spPr>
          <a:xfrm>
            <a:off x="7380996" y="4003589"/>
            <a:ext cx="47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Interesting that correlation stays steady at 0.1</a:t>
            </a:r>
          </a:p>
        </p:txBody>
      </p:sp>
    </p:spTree>
    <p:extLst>
      <p:ext uri="{BB962C8B-B14F-4D97-AF65-F5344CB8AC3E}">
        <p14:creationId xmlns:p14="http://schemas.microsoft.com/office/powerpoint/2010/main" val="134805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77886-BB10-C66E-9182-B885C27C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E715E2-5E0C-31C2-1FFA-479692C3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306557-DA81-9501-DD3F-B89AD3D44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18" y="1690688"/>
            <a:ext cx="10659963" cy="40105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0BB149C-A044-1990-AE34-B661041FB714}"/>
              </a:ext>
            </a:extLst>
          </p:cNvPr>
          <p:cNvSpPr txBox="1"/>
          <p:nvPr/>
        </p:nvSpPr>
        <p:spPr>
          <a:xfrm>
            <a:off x="1758671" y="5942568"/>
            <a:ext cx="3820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Again, correlation stays steady at 0.1</a:t>
            </a:r>
          </a:p>
        </p:txBody>
      </p:sp>
    </p:spTree>
    <p:extLst>
      <p:ext uri="{BB962C8B-B14F-4D97-AF65-F5344CB8AC3E}">
        <p14:creationId xmlns:p14="http://schemas.microsoft.com/office/powerpoint/2010/main" val="53521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73135-07B6-376E-DAD1-156ECC622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55" y="2645829"/>
            <a:ext cx="4666178" cy="4212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665E6C-B77D-BBC9-4094-055C81CF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81" y="2148482"/>
            <a:ext cx="4869383" cy="4385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DB7214-7149-5F8F-7A56-3BD70AD8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1" y="3284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Brief Analysis </a:t>
            </a:r>
            <a:br>
              <a:rPr lang="en-US" dirty="0"/>
            </a:br>
            <a:r>
              <a:rPr lang="en-US" dirty="0"/>
              <a:t>on 8um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445CF2-613B-73A5-E1B3-6F1E1DA15B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629680" y="281613"/>
            <a:ext cx="8225939" cy="3147387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66DE44-A7F9-23CB-C984-02933EC7AF9C}"/>
              </a:ext>
            </a:extLst>
          </p:cNvPr>
          <p:cNvSpPr txBox="1"/>
          <p:nvPr/>
        </p:nvSpPr>
        <p:spPr>
          <a:xfrm>
            <a:off x="8979108" y="382249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16um</a:t>
            </a:r>
          </a:p>
        </p:txBody>
      </p:sp>
    </p:spTree>
    <p:extLst>
      <p:ext uri="{BB962C8B-B14F-4D97-AF65-F5344CB8AC3E}">
        <p14:creationId xmlns:p14="http://schemas.microsoft.com/office/powerpoint/2010/main" val="46077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B739D-988E-EE3F-17CD-52338526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8" y="190497"/>
            <a:ext cx="6004082" cy="1939890"/>
          </a:xfrm>
        </p:spPr>
        <p:txBody>
          <a:bodyPr>
            <a:normAutofit/>
          </a:bodyPr>
          <a:lstStyle/>
          <a:p>
            <a:r>
              <a:rPr lang="en-US" dirty="0"/>
              <a:t>Further Data on Unexpected 0.1 Correlation Finding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E0A70-29D7-A2B5-19B7-8108FE9AC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04" y="2532057"/>
            <a:ext cx="9068230" cy="4046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84C739-2BB5-5F7D-5B0E-52533BAE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19" y="-476244"/>
            <a:ext cx="6004081" cy="540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777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BD12DA-381D-F86D-AB1D-2EF872B29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893" y="2023672"/>
            <a:ext cx="9778684" cy="434608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2B3194F-D7BD-1426-6C8E-78595A7CA3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488248"/>
            <a:ext cx="5790689" cy="4458508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4D7A257-B984-5B99-0774-55A551B03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8" y="190497"/>
            <a:ext cx="6004082" cy="1939890"/>
          </a:xfrm>
        </p:spPr>
        <p:txBody>
          <a:bodyPr>
            <a:normAutofit/>
          </a:bodyPr>
          <a:lstStyle/>
          <a:p>
            <a:r>
              <a:rPr lang="en-US" dirty="0"/>
              <a:t>Further Data on Unexpected 0.1 Correlation Finding</a:t>
            </a:r>
          </a:p>
        </p:txBody>
      </p:sp>
    </p:spTree>
    <p:extLst>
      <p:ext uri="{BB962C8B-B14F-4D97-AF65-F5344CB8AC3E}">
        <p14:creationId xmlns:p14="http://schemas.microsoft.com/office/powerpoint/2010/main" val="281475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17005-1978-0197-6BCE-39C990D1A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0FB6-2345-C2F8-E6A7-6B2D6011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07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76345-E68F-5BB3-B1D3-ED58D044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B0387-D933-F408-153B-0CA1B15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5F6C-14F3-D0CF-3311-8BF593D97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65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73962-6A4A-E359-08BA-F78ADBA5D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62E1-0256-C362-A01C-6D8C3458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5C78B-F5C5-8D5F-FA10-637BC1C0C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504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CA52B-E7B1-4BD3-9DC1-3EE6EB58E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4D6D0-6DD4-4065-C158-D53EAA0D6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76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56283-21B6-C416-072A-3994309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29450"/>
            <a:ext cx="10515600" cy="1325563"/>
          </a:xfrm>
        </p:spPr>
        <p:txBody>
          <a:bodyPr/>
          <a:lstStyle/>
          <a:p>
            <a:r>
              <a:rPr lang="en-US" dirty="0"/>
              <a:t>Overview / Recap of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39F4-EF1D-4803-F2CF-AC5B78EE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289624"/>
            <a:ext cx="7376410" cy="55683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 the “brute force” for loop method because </a:t>
            </a:r>
            <a:r>
              <a:rPr lang="en-US" dirty="0" err="1"/>
              <a:t>squareform</a:t>
            </a:r>
            <a:r>
              <a:rPr lang="en-US" dirty="0"/>
              <a:t> requires too much memory</a:t>
            </a:r>
          </a:p>
          <a:p>
            <a:r>
              <a:rPr lang="en-US" sz="2800" b="1" dirty="0"/>
              <a:t>Step 0: standardize gene expression  of normalized grid</a:t>
            </a:r>
          </a:p>
          <a:p>
            <a:pPr lvl="1"/>
            <a:r>
              <a:rPr lang="en-US" b="1" dirty="0"/>
              <a:t>(point - mean of grid) / SD of grid</a:t>
            </a:r>
          </a:p>
          <a:p>
            <a:r>
              <a:rPr lang="en-US" dirty="0"/>
              <a:t>For loop per distance</a:t>
            </a:r>
            <a:endParaRPr lang="en-US" b="1" dirty="0"/>
          </a:p>
          <a:p>
            <a:r>
              <a:rPr lang="en-US" dirty="0"/>
              <a:t>General Idea (not entirely accurate): </a:t>
            </a:r>
          </a:p>
          <a:p>
            <a:pPr lvl="1"/>
            <a:r>
              <a:rPr lang="en-US" sz="2800" dirty="0"/>
              <a:t>For each point, treat it as a center point</a:t>
            </a:r>
          </a:p>
          <a:p>
            <a:pPr lvl="2"/>
            <a:r>
              <a:rPr lang="en-US" sz="2800" dirty="0"/>
              <a:t>Multiply center point expression with all radius-point expression</a:t>
            </a:r>
          </a:p>
          <a:p>
            <a:pPr lvl="2"/>
            <a:r>
              <a:rPr lang="en-US" sz="2800" dirty="0"/>
              <a:t>Sum it up</a:t>
            </a:r>
          </a:p>
          <a:p>
            <a:pPr lvl="1"/>
            <a:r>
              <a:rPr lang="en-US" sz="2800" dirty="0"/>
              <a:t>Sum up the sums of each point</a:t>
            </a:r>
          </a:p>
          <a:p>
            <a:pPr lvl="1"/>
            <a:r>
              <a:rPr lang="en-US" sz="2800" dirty="0"/>
              <a:t>Take the total mean: current sum / all the pairs we summed up in total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7B3036-7575-1EBC-C57F-7C729C5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611" y="294838"/>
            <a:ext cx="3400900" cy="3134162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EC5A0A19-4ECA-9DA6-1543-B0C87286774C}"/>
              </a:ext>
            </a:extLst>
          </p:cNvPr>
          <p:cNvSpPr/>
          <p:nvPr/>
        </p:nvSpPr>
        <p:spPr>
          <a:xfrm>
            <a:off x="7945395" y="3707027"/>
            <a:ext cx="617837" cy="206357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850864-D7B7-C777-A110-CF605808BBFF}"/>
              </a:ext>
            </a:extLst>
          </p:cNvPr>
          <p:cNvSpPr txBox="1"/>
          <p:nvPr/>
        </p:nvSpPr>
        <p:spPr>
          <a:xfrm>
            <a:off x="8711514" y="4415650"/>
            <a:ext cx="3179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actually a nested for-loop.</a:t>
            </a:r>
          </a:p>
          <a:p>
            <a:r>
              <a:rPr lang="en-US" dirty="0"/>
              <a:t>Actually highly vectorized</a:t>
            </a:r>
          </a:p>
        </p:txBody>
      </p:sp>
    </p:spTree>
    <p:extLst>
      <p:ext uri="{BB962C8B-B14F-4D97-AF65-F5344CB8AC3E}">
        <p14:creationId xmlns:p14="http://schemas.microsoft.com/office/powerpoint/2010/main" val="118144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BC5B2-01D7-EF81-61D5-6AB57FCD3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48" y="48857"/>
            <a:ext cx="10515600" cy="1325563"/>
          </a:xfrm>
        </p:spPr>
        <p:txBody>
          <a:bodyPr/>
          <a:lstStyle/>
          <a:p>
            <a:r>
              <a:rPr lang="en-US" dirty="0"/>
              <a:t>Variable: </a:t>
            </a:r>
            <a:r>
              <a:rPr lang="en-US" dirty="0" err="1"/>
              <a:t>dist-vecs</a:t>
            </a:r>
            <a:r>
              <a:rPr lang="en-US" dirty="0"/>
              <a:t> (vectors)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180E1-3962-68CC-7BC3-C0738668B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69" y="2364332"/>
            <a:ext cx="3689758" cy="26842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7C7C82-2A36-9328-6960-4C7DA6B9DF7A}"/>
              </a:ext>
            </a:extLst>
          </p:cNvPr>
          <p:cNvSpPr txBox="1"/>
          <p:nvPr/>
        </p:nvSpPr>
        <p:spPr>
          <a:xfrm>
            <a:off x="6362711" y="4646561"/>
            <a:ext cx="40506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Purposefully exclude &lt;-5,0&gt; because that would cause repetition when all the semi-circles come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042A11-5227-9A58-5C10-614A5051D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798" y="958956"/>
            <a:ext cx="2811857" cy="7189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8BFA8E-31C3-D5A8-EAC5-D31F3A779468}"/>
              </a:ext>
            </a:extLst>
          </p:cNvPr>
          <p:cNvSpPr/>
          <p:nvPr/>
        </p:nvSpPr>
        <p:spPr>
          <a:xfrm>
            <a:off x="3251105" y="2347921"/>
            <a:ext cx="1619474" cy="10590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“radius points”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Points along the semicircle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DF3D5A7-70E7-6629-DB6B-1C4F43B89A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9313" y="1870573"/>
            <a:ext cx="4943538" cy="25961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7A99C9-B24E-A508-EC8C-8B731E983974}"/>
              </a:ext>
            </a:extLst>
          </p:cNvPr>
          <p:cNvSpPr txBox="1"/>
          <p:nvPr/>
        </p:nvSpPr>
        <p:spPr>
          <a:xfrm>
            <a:off x="9708246" y="1593162"/>
            <a:ext cx="1009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&lt;5, 0&gt;</a:t>
            </a:r>
          </a:p>
          <a:p>
            <a:endParaRPr lang="en-US" dirty="0"/>
          </a:p>
          <a:p>
            <a:r>
              <a:rPr lang="en-US" dirty="0"/>
              <a:t>&lt;5,1&gt;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A943B0-F552-77D4-F41D-76219134F7B4}"/>
              </a:ext>
            </a:extLst>
          </p:cNvPr>
          <p:cNvSpPr txBox="1"/>
          <p:nvPr/>
        </p:nvSpPr>
        <p:spPr>
          <a:xfrm>
            <a:off x="10627988" y="2983958"/>
            <a:ext cx="10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&lt;5,3&gt;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2CB6C7-96C1-29C3-BB4F-2241706A2753}"/>
              </a:ext>
            </a:extLst>
          </p:cNvPr>
          <p:cNvSpPr txBox="1"/>
          <p:nvPr/>
        </p:nvSpPr>
        <p:spPr>
          <a:xfrm>
            <a:off x="5857848" y="3027373"/>
            <a:ext cx="10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&lt;-5,3&gt;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980DEBB-E99E-5EE3-F391-AD35C6CD4825}"/>
              </a:ext>
            </a:extLst>
          </p:cNvPr>
          <p:cNvSpPr txBox="1"/>
          <p:nvPr/>
        </p:nvSpPr>
        <p:spPr>
          <a:xfrm>
            <a:off x="6873446" y="2144903"/>
            <a:ext cx="10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&lt;-5,1&gt;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DE23F9-E20C-F829-D8A2-8790E53019F9}"/>
              </a:ext>
            </a:extLst>
          </p:cNvPr>
          <p:cNvSpPr/>
          <p:nvPr/>
        </p:nvSpPr>
        <p:spPr>
          <a:xfrm>
            <a:off x="1110417" y="2436985"/>
            <a:ext cx="1935087" cy="4211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“center point”</a:t>
            </a:r>
          </a:p>
        </p:txBody>
      </p:sp>
    </p:spTree>
    <p:extLst>
      <p:ext uri="{BB962C8B-B14F-4D97-AF65-F5344CB8AC3E}">
        <p14:creationId xmlns:p14="http://schemas.microsoft.com/office/powerpoint/2010/main" val="238273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CC31-A365-A668-9350-9A429B44D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B1F6DE-A8B1-B145-D3B4-141672224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1" y="1259028"/>
            <a:ext cx="3292186" cy="24203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2884B6-64B1-EDB6-C563-E72436476F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0" y="3905986"/>
            <a:ext cx="3994091" cy="2431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858274-2419-E801-4287-BF57108CC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5108" y="1404987"/>
            <a:ext cx="4501614" cy="371659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7B0BC-192E-3B9B-C96D-78DC506F4758}"/>
              </a:ext>
            </a:extLst>
          </p:cNvPr>
          <p:cNvCxnSpPr/>
          <p:nvPr/>
        </p:nvCxnSpPr>
        <p:spPr>
          <a:xfrm>
            <a:off x="4014061" y="3115159"/>
            <a:ext cx="1813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5A551C-1EA6-B5AA-603A-1D94B70A4C59}"/>
              </a:ext>
            </a:extLst>
          </p:cNvPr>
          <p:cNvCxnSpPr/>
          <p:nvPr/>
        </p:nvCxnSpPr>
        <p:spPr>
          <a:xfrm>
            <a:off x="7901553" y="3112576"/>
            <a:ext cx="1813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1FE78C-E7A7-2DE5-4296-4F46E9396733}"/>
              </a:ext>
            </a:extLst>
          </p:cNvPr>
          <p:cNvSpPr txBox="1"/>
          <p:nvPr/>
        </p:nvSpPr>
        <p:spPr>
          <a:xfrm>
            <a:off x="6361155" y="1144904"/>
            <a:ext cx="1590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 points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91E3AFF-2E77-8463-44B0-8E89304C37C5}"/>
              </a:ext>
            </a:extLst>
          </p:cNvPr>
          <p:cNvSpPr txBox="1"/>
          <p:nvPr/>
        </p:nvSpPr>
        <p:spPr>
          <a:xfrm>
            <a:off x="9445039" y="867905"/>
            <a:ext cx="154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 points</a:t>
            </a:r>
          </a:p>
          <a:p>
            <a:r>
              <a:rPr lang="en-US" dirty="0"/>
              <a:t>expression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2E8326-9595-A5DF-A5E8-68EE375D5BF7}"/>
              </a:ext>
            </a:extLst>
          </p:cNvPr>
          <p:cNvSpPr txBox="1"/>
          <p:nvPr/>
        </p:nvSpPr>
        <p:spPr>
          <a:xfrm>
            <a:off x="4087237" y="2189246"/>
            <a:ext cx="1749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</a:t>
            </a:r>
            <a:r>
              <a:rPr lang="en-US" dirty="0" err="1"/>
              <a:t>vecs</a:t>
            </a:r>
            <a:r>
              <a:rPr lang="en-US" dirty="0"/>
              <a:t> to the </a:t>
            </a:r>
          </a:p>
          <a:p>
            <a:r>
              <a:rPr lang="en-US" dirty="0"/>
              <a:t>Center point</a:t>
            </a:r>
          </a:p>
          <a:p>
            <a:r>
              <a:rPr lang="en-US" dirty="0"/>
              <a:t>(6,6)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3D7429-20AC-DAAF-C363-E8828C85E662}"/>
              </a:ext>
            </a:extLst>
          </p:cNvPr>
          <p:cNvSpPr txBox="1"/>
          <p:nvPr/>
        </p:nvSpPr>
        <p:spPr>
          <a:xfrm>
            <a:off x="6796216" y="298624"/>
            <a:ext cx="5689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now, assume all points are within-bounds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8E6484-29BA-9C71-4ABA-C75D71373339}"/>
              </a:ext>
            </a:extLst>
          </p:cNvPr>
          <p:cNvSpPr txBox="1">
            <a:spLocks/>
          </p:cNvSpPr>
          <p:nvPr/>
        </p:nvSpPr>
        <p:spPr>
          <a:xfrm>
            <a:off x="151048" y="488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Variable: dist-vecs (vectors)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45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4B28-CCA3-6861-DB85-2939E68E2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25905B6-53E4-D160-C51A-7488FAF93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377" y="2360470"/>
            <a:ext cx="4303426" cy="3274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C788FD-EC86-1A55-A6D4-48FEFD6C59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282" b="15871"/>
          <a:stretch/>
        </p:blipFill>
        <p:spPr>
          <a:xfrm>
            <a:off x="6490741" y="2224977"/>
            <a:ext cx="4593236" cy="3545575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A4113298-0855-5628-C2B0-7F116EE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377" y="50966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Assumption 1: my almost-semicircle method</a:t>
            </a:r>
            <a:br>
              <a:rPr lang="en-US" dirty="0"/>
            </a:br>
            <a:r>
              <a:rPr lang="en-US" dirty="0"/>
              <a:t>is able to capture all pairs exactly once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D6230-50D1-0C1A-11CA-E4CD8E2C9007}"/>
              </a:ext>
            </a:extLst>
          </p:cNvPr>
          <p:cNvSpPr txBox="1"/>
          <p:nvPr/>
        </p:nvSpPr>
        <p:spPr>
          <a:xfrm>
            <a:off x="1199213" y="6145967"/>
            <a:ext cx="314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out-of-boundary points</a:t>
            </a:r>
          </a:p>
        </p:txBody>
      </p:sp>
    </p:spTree>
    <p:extLst>
      <p:ext uri="{BB962C8B-B14F-4D97-AF65-F5344CB8AC3E}">
        <p14:creationId xmlns:p14="http://schemas.microsoft.com/office/powerpoint/2010/main" val="12909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D19EEF1-35DB-C256-078E-9DDD65644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63" y="1007809"/>
            <a:ext cx="3063021" cy="23307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F290E5-44DB-2430-F855-7E3732A86AD6}"/>
              </a:ext>
            </a:extLst>
          </p:cNvPr>
          <p:cNvSpPr txBox="1"/>
          <p:nvPr/>
        </p:nvSpPr>
        <p:spPr>
          <a:xfrm>
            <a:off x="7693791" y="276799"/>
            <a:ext cx="39338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“Extended Grid”</a:t>
            </a:r>
          </a:p>
          <a:p>
            <a:r>
              <a:rPr lang="en-US" sz="2400" dirty="0"/>
              <a:t>3 margins: left, right, bottom</a:t>
            </a:r>
          </a:p>
          <a:p>
            <a:r>
              <a:rPr lang="en-US" sz="2400" dirty="0"/>
              <a:t>All zeros</a:t>
            </a:r>
          </a:p>
          <a:p>
            <a:r>
              <a:rPr lang="en-US" sz="2400" dirty="0"/>
              <a:t>Width is “</a:t>
            </a:r>
            <a:r>
              <a:rPr lang="en-US" sz="2400" dirty="0" err="1"/>
              <a:t>dist</a:t>
            </a:r>
            <a:r>
              <a:rPr lang="en-US" sz="2400" dirty="0"/>
              <a:t>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87FF18-3D4B-9B31-CC05-C8609FE0EC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282" b="15871"/>
          <a:stretch/>
        </p:blipFill>
        <p:spPr>
          <a:xfrm>
            <a:off x="237356" y="3519460"/>
            <a:ext cx="3966437" cy="30617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C1B392-4374-D925-3B08-F20424D9D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791" y="1840878"/>
            <a:ext cx="3809144" cy="320945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9F01ED-51BF-E671-26A3-41A6672722AF}"/>
              </a:ext>
            </a:extLst>
          </p:cNvPr>
          <p:cNvCxnSpPr/>
          <p:nvPr/>
        </p:nvCxnSpPr>
        <p:spPr>
          <a:xfrm>
            <a:off x="4941757" y="2458387"/>
            <a:ext cx="23084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7FE703E0-B7CB-DA4B-983D-32073F81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56" y="0"/>
            <a:ext cx="10515600" cy="1325563"/>
          </a:xfrm>
        </p:spPr>
        <p:txBody>
          <a:bodyPr/>
          <a:lstStyle/>
          <a:p>
            <a:r>
              <a:rPr lang="en-US" dirty="0"/>
              <a:t>Out-of-boundary points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3FF82-5A85-774F-D7F7-8CA39379C950}"/>
              </a:ext>
            </a:extLst>
          </p:cNvPr>
          <p:cNvSpPr txBox="1"/>
          <p:nvPr/>
        </p:nvSpPr>
        <p:spPr>
          <a:xfrm>
            <a:off x="7693791" y="5050330"/>
            <a:ext cx="3939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Obviously, we shift all our coordinates</a:t>
            </a:r>
          </a:p>
          <a:p>
            <a:r>
              <a:rPr lang="en-US" dirty="0"/>
              <a:t>Only the x coordinates </a:t>
            </a:r>
          </a:p>
        </p:txBody>
      </p:sp>
    </p:spTree>
    <p:extLst>
      <p:ext uri="{BB962C8B-B14F-4D97-AF65-F5344CB8AC3E}">
        <p14:creationId xmlns:p14="http://schemas.microsoft.com/office/powerpoint/2010/main" val="346733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883C-790A-543B-FF40-AA2CE52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B2BB4-E0BC-ACD2-F7EB-E940BA49E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8" y="1898402"/>
            <a:ext cx="3721753" cy="3363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EBCE0-C432-F439-CAE6-21D3D32CF076}"/>
              </a:ext>
            </a:extLst>
          </p:cNvPr>
          <p:cNvSpPr txBox="1"/>
          <p:nvPr/>
        </p:nvSpPr>
        <p:spPr>
          <a:xfrm>
            <a:off x="838200" y="5501390"/>
            <a:ext cx="3583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Expression of the radius points for </a:t>
            </a:r>
          </a:p>
          <a:p>
            <a:r>
              <a:rPr lang="en-US" dirty="0"/>
              <a:t>Each center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9BFEA6-9301-BE0C-CDE9-3B454291CE35}"/>
              </a:ext>
            </a:extLst>
          </p:cNvPr>
          <p:cNvSpPr txBox="1"/>
          <p:nvPr/>
        </p:nvSpPr>
        <p:spPr>
          <a:xfrm>
            <a:off x="6173160" y="5167312"/>
            <a:ext cx="198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Expression of the center points </a:t>
            </a:r>
          </a:p>
          <a:p>
            <a:r>
              <a:rPr lang="en-US" dirty="0"/>
              <a:t>In order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44872-122E-08E9-691A-B318D17F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162" y="1690688"/>
            <a:ext cx="2151774" cy="3363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3F9FA6A-616F-6199-2199-BD18FC86C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235" y="1311207"/>
            <a:ext cx="2420815" cy="3363145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53395C-8317-EFA8-B6E1-828B0AD1FC8C}"/>
              </a:ext>
            </a:extLst>
          </p:cNvPr>
          <p:cNvCxnSpPr/>
          <p:nvPr/>
        </p:nvCxnSpPr>
        <p:spPr>
          <a:xfrm flipV="1">
            <a:off x="4766872" y="854439"/>
            <a:ext cx="1576177" cy="836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3F2C38E-918C-3FB1-35C2-7039FB54BA4C}"/>
              </a:ext>
            </a:extLst>
          </p:cNvPr>
          <p:cNvSpPr txBox="1"/>
          <p:nvPr/>
        </p:nvSpPr>
        <p:spPr>
          <a:xfrm>
            <a:off x="6460761" y="554636"/>
            <a:ext cx="3777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the Count of non-zero values</a:t>
            </a:r>
          </a:p>
          <a:p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. Points that are within-boundary)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74E6CF1-57F6-315D-5461-DDA1DB74C0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878" y="5053833"/>
            <a:ext cx="1087172" cy="12442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326CFED-FFC0-C380-14A1-10357A3932E0}"/>
              </a:ext>
            </a:extLst>
          </p:cNvPr>
          <p:cNvSpPr txBox="1"/>
          <p:nvPr/>
        </p:nvSpPr>
        <p:spPr>
          <a:xfrm>
            <a:off x="10363323" y="5767476"/>
            <a:ext cx="19809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/ Count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4507B7-3801-7E73-3A98-53E711335F4B}"/>
              </a:ext>
            </a:extLst>
          </p:cNvPr>
          <p:cNvCxnSpPr/>
          <p:nvPr/>
        </p:nvCxnSpPr>
        <p:spPr>
          <a:xfrm>
            <a:off x="10013097" y="4527030"/>
            <a:ext cx="0" cy="640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7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61CFA-2DEB-CA59-E900-A35BF2C64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2: no within-boundary zero point in standardized grid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4C49B-DA22-C8BE-0E4F-3CC18D157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(point - mean of grid) / SD of grid</a:t>
            </a:r>
          </a:p>
          <a:p>
            <a:endParaRPr lang="en-US" dirty="0"/>
          </a:p>
          <a:p>
            <a:r>
              <a:rPr lang="en-US" dirty="0"/>
              <a:t>For there to be a 0 in standardized grid, there must be a raw counts that is exactly equal to the mean</a:t>
            </a:r>
          </a:p>
          <a:p>
            <a:pPr lvl="1"/>
            <a:r>
              <a:rPr lang="en-US" dirty="0"/>
              <a:t>Mean is very likely a decimal number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Very key assumption</a:t>
            </a:r>
          </a:p>
        </p:txBody>
      </p:sp>
    </p:spTree>
    <p:extLst>
      <p:ext uri="{BB962C8B-B14F-4D97-AF65-F5344CB8AC3E}">
        <p14:creationId xmlns:p14="http://schemas.microsoft.com/office/powerpoint/2010/main" val="11123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75B82-550D-0813-E812-6CE53C23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time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F198-A5B1-BF5A-9FCF-6B93822E8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9988"/>
          </a:xfrm>
        </p:spPr>
        <p:txBody>
          <a:bodyPr>
            <a:normAutofit/>
          </a:bodyPr>
          <a:lstStyle/>
          <a:p>
            <a:r>
              <a:rPr lang="en-US" dirty="0"/>
              <a:t>700x600 grid (8um data): </a:t>
            </a:r>
          </a:p>
          <a:p>
            <a:pPr lvl="1"/>
            <a:r>
              <a:rPr lang="en-US" dirty="0"/>
              <a:t>1 min for </a:t>
            </a:r>
            <a:r>
              <a:rPr lang="en-US" dirty="0" err="1"/>
              <a:t>dist</a:t>
            </a:r>
            <a:r>
              <a:rPr lang="en-US" dirty="0"/>
              <a:t> up to ~100</a:t>
            </a:r>
          </a:p>
          <a:p>
            <a:pPr lvl="1"/>
            <a:endParaRPr lang="en-US" dirty="0"/>
          </a:p>
          <a:p>
            <a:r>
              <a:rPr lang="en-US" dirty="0"/>
              <a:t>Code is slower as distance increases</a:t>
            </a:r>
          </a:p>
          <a:p>
            <a:pPr lvl="1"/>
            <a:r>
              <a:rPr lang="en-US" dirty="0" err="1"/>
              <a:t>Vecs</a:t>
            </a:r>
            <a:r>
              <a:rPr lang="en-US" dirty="0"/>
              <a:t> gets longer</a:t>
            </a:r>
          </a:p>
          <a:p>
            <a:pPr lvl="1"/>
            <a:r>
              <a:rPr lang="en-US" dirty="0"/>
              <a:t>Although, additional distance is unnecessary / scientifically meaningless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127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3601</TotalTime>
  <Words>473</Words>
  <Application>Microsoft Office PowerPoint</Application>
  <PresentationFormat>Widescreen</PresentationFormat>
  <Paragraphs>79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Correlation Workflow  and Analysis</vt:lpstr>
      <vt:lpstr>Overview / Recap of goals </vt:lpstr>
      <vt:lpstr>Variable: dist-vecs (vectors)</vt:lpstr>
      <vt:lpstr>PowerPoint Presentation</vt:lpstr>
      <vt:lpstr>Assumption 1: my almost-semicircle method is able to capture all pairs exactly once</vt:lpstr>
      <vt:lpstr>Out-of-boundary points</vt:lpstr>
      <vt:lpstr>Extracting data</vt:lpstr>
      <vt:lpstr>Assumption 2: no within-boundary zero point in standardized grid </vt:lpstr>
      <vt:lpstr>Code time analysis</vt:lpstr>
      <vt:lpstr>Control 16um Deeper Sequencing: Correlation Data</vt:lpstr>
      <vt:lpstr>PowerPoint Presentation</vt:lpstr>
      <vt:lpstr>PowerPoint Presentation</vt:lpstr>
      <vt:lpstr>Brief Analysis  on 8um data</vt:lpstr>
      <vt:lpstr>Further Data on Unexpected 0.1 Correlation Finding</vt:lpstr>
      <vt:lpstr>Further Data on Unexpected 0.1 Correlation Finding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Lin</dc:creator>
  <cp:lastModifiedBy>Hung Lin</cp:lastModifiedBy>
  <cp:revision>8</cp:revision>
  <dcterms:created xsi:type="dcterms:W3CDTF">2025-04-08T02:17:30Z</dcterms:created>
  <dcterms:modified xsi:type="dcterms:W3CDTF">2025-04-27T21:59:41Z</dcterms:modified>
</cp:coreProperties>
</file>