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4215" r:id="rId5"/>
    <p:sldId id="4216" r:id="rId6"/>
    <p:sldId id="4217" r:id="rId7"/>
    <p:sldId id="4212" r:id="rId8"/>
    <p:sldId id="4213" r:id="rId9"/>
    <p:sldId id="4218" r:id="rId10"/>
    <p:sldId id="4202" r:id="rId11"/>
    <p:sldId id="4208" r:id="rId12"/>
    <p:sldId id="4219" r:id="rId13"/>
    <p:sldId id="4220" r:id="rId14"/>
    <p:sldId id="42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083A41"/>
    <a:srgbClr val="035866"/>
    <a:srgbClr val="255963"/>
    <a:srgbClr val="B3D4DB"/>
    <a:srgbClr val="8A3A8D"/>
    <a:srgbClr val="D4C264"/>
    <a:srgbClr val="4295A7"/>
    <a:srgbClr val="93C5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112" autoAdjust="0"/>
    <p:restoredTop sz="97161" autoAdjust="0"/>
  </p:normalViewPr>
  <p:slideViewPr>
    <p:cSldViewPr snapToGrid="0">
      <p:cViewPr>
        <p:scale>
          <a:sx n="150" d="100"/>
          <a:sy n="150" d="100"/>
        </p:scale>
        <p:origin x="-1308" y="-45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10/22/2024</a:t>
            </a:fld>
            <a:endParaRPr lang="en-US"/>
          </a:p>
        </p:txBody>
      </p:sp>
      <p:sp>
        <p:nvSpPr>
          <p:cNvPr id="4" name="Footer Placeholder 3">
            <a:extLst>
              <a:ext uri="{FF2B5EF4-FFF2-40B4-BE49-F238E27FC236}">
                <a16:creationId xmlns="" xmlns:a16="http://schemas.microsoft.com/office/drawing/2014/main"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 xmlns:p14="http://schemas.microsoft.com/office/powerpoint/2010/main"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 xmlns:p14="http://schemas.microsoft.com/office/powerpoint/2010/main"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 xmlns:a16="http://schemas.microsoft.com/office/drawing/2014/main"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 xmlns:p14="http://schemas.microsoft.com/office/powerpoint/2010/main" val="3242109002"/>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 xmlns:a16="http://schemas.microsoft.com/office/drawing/2014/main"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 xmlns:a16="http://schemas.microsoft.com/office/drawing/2014/main"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 xmlns:a16="http://schemas.microsoft.com/office/drawing/2014/main"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 xmlns:a16="http://schemas.microsoft.com/office/drawing/2014/main"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 xmlns:a16="http://schemas.microsoft.com/office/drawing/2014/main"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19345553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 xmlns:a16="http://schemas.microsoft.com/office/drawing/2014/main"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63392349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416040107"/>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4257247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280453660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 xmlns:p14="http://schemas.microsoft.com/office/powerpoint/2010/main" val="60074795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 xmlns:a16="http://schemas.microsoft.com/office/drawing/2014/main"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 xmlns:p14="http://schemas.microsoft.com/office/powerpoint/2010/main" val="3926419513"/>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 xmlns:a16="http://schemas.microsoft.com/office/drawing/2014/main"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 xmlns:p14="http://schemas.microsoft.com/office/powerpoint/2010/main" val="23372648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10/22/2024</a:t>
            </a:fld>
            <a:endParaRPr lang="en-US"/>
          </a:p>
        </p:txBody>
      </p:sp>
      <p:sp>
        <p:nvSpPr>
          <p:cNvPr id="5" name="Footer Placeholder 4">
            <a:extLst>
              <a:ext uri="{FF2B5EF4-FFF2-40B4-BE49-F238E27FC236}">
                <a16:creationId xmlns="" xmlns:a16="http://schemas.microsoft.com/office/drawing/2014/main"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 xmlns:p14="http://schemas.microsoft.com/office/powerpoint/2010/main"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5E0BE0D-6E7F-CB36-BF6E-CB3FAB9AA219}"/>
              </a:ext>
            </a:extLst>
          </p:cNvPr>
          <p:cNvSpPr>
            <a:spLocks noGrp="1"/>
          </p:cNvSpPr>
          <p:nvPr>
            <p:ph type="title"/>
          </p:nvPr>
        </p:nvSpPr>
        <p:spPr/>
        <p:txBody>
          <a:bodyPr/>
          <a:lstStyle/>
          <a:p>
            <a:r>
              <a:rPr lang="en-US" dirty="0" smtClean="0"/>
              <a:t>First Principles Thinking</a:t>
            </a:r>
            <a:endParaRPr lang="en-US" dirty="0"/>
          </a:p>
        </p:txBody>
      </p:sp>
      <p:sp>
        <p:nvSpPr>
          <p:cNvPr id="5" name="Text Placeholder 4">
            <a:extLst>
              <a:ext uri="{FF2B5EF4-FFF2-40B4-BE49-F238E27FC236}">
                <a16:creationId xmlns="" xmlns:a16="http://schemas.microsoft.com/office/drawing/2014/main"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 xmlns:p14="http://schemas.microsoft.com/office/powerpoint/2010/main" val="332327984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1B418EE9-5198-ADC8-D99E-D10E479044CE}"/>
              </a:ext>
            </a:extLst>
          </p:cNvPr>
          <p:cNvSpPr>
            <a:spLocks noGrp="1"/>
          </p:cNvSpPr>
          <p:nvPr>
            <p:ph type="title"/>
          </p:nvPr>
        </p:nvSpPr>
        <p:spPr/>
        <p:txBody>
          <a:bodyPr/>
          <a:lstStyle/>
          <a:p>
            <a:r>
              <a:rPr lang="en-US" sz="3200" dirty="0" smtClean="0">
                <a:latin typeface="+mn-lt"/>
              </a:rPr>
              <a:t>MVP project design and data flow diagram</a:t>
            </a:r>
            <a:endParaRPr lang="en-US" sz="3200" dirty="0">
              <a:latin typeface="+mn-lt"/>
            </a:endParaRPr>
          </a:p>
        </p:txBody>
      </p:sp>
      <p:sp>
        <p:nvSpPr>
          <p:cNvPr id="10" name="Rectangle 9"/>
          <p:cNvSpPr/>
          <p:nvPr/>
        </p:nvSpPr>
        <p:spPr>
          <a:xfrm>
            <a:off x="914400" y="1151467"/>
            <a:ext cx="9982200" cy="1754326"/>
          </a:xfrm>
          <a:prstGeom prst="rect">
            <a:avLst/>
          </a:prstGeom>
        </p:spPr>
        <p:txBody>
          <a:bodyPr wrap="square">
            <a:spAutoFit/>
          </a:bodyPr>
          <a:lstStyle/>
          <a:p>
            <a:pPr marL="342900" lvl="0" indent="-342900">
              <a:buAutoNum type="arabicPeriod"/>
            </a:pPr>
            <a:r>
              <a:rPr lang="en-US" dirty="0" smtClean="0"/>
              <a:t>Sensors can send their data through the Kafka Rest Proxy URL end point over the internet.</a:t>
            </a:r>
          </a:p>
          <a:p>
            <a:pPr marL="342900" lvl="0" indent="-342900">
              <a:buAutoNum type="arabicPeriod"/>
            </a:pPr>
            <a:r>
              <a:rPr lang="en-US" dirty="0" smtClean="0"/>
              <a:t>Sensor data (messages) delivery through Kafka message broker to the subscriber inside the backend logic.</a:t>
            </a:r>
          </a:p>
          <a:p>
            <a:pPr marL="342900" lvl="0" indent="-342900">
              <a:buAutoNum type="arabicPeriod"/>
            </a:pPr>
            <a:r>
              <a:rPr lang="en-US" dirty="0" smtClean="0"/>
              <a:t>The backend logic will then record the sensor data to the </a:t>
            </a:r>
            <a:r>
              <a:rPr lang="en-US" dirty="0" err="1" smtClean="0"/>
              <a:t>QuestDB</a:t>
            </a:r>
            <a:r>
              <a:rPr lang="en-US" dirty="0" smtClean="0"/>
              <a:t> database.</a:t>
            </a:r>
          </a:p>
          <a:p>
            <a:pPr marL="342900" lvl="0" indent="-342900">
              <a:buAutoNum type="arabicPeriod"/>
            </a:pPr>
            <a:r>
              <a:rPr lang="en-US" dirty="0" smtClean="0"/>
              <a:t>The frontend web application using </a:t>
            </a:r>
            <a:r>
              <a:rPr lang="en-US" dirty="0" err="1" smtClean="0"/>
              <a:t>Sveltekit</a:t>
            </a:r>
            <a:r>
              <a:rPr lang="en-US" dirty="0" smtClean="0"/>
              <a:t> will have access to the data through a mini Rest API provided by the backend logic and server.</a:t>
            </a:r>
          </a:p>
        </p:txBody>
      </p:sp>
      <p:sp>
        <p:nvSpPr>
          <p:cNvPr id="14" name="Rounded Rectangle 13"/>
          <p:cNvSpPr/>
          <p:nvPr/>
        </p:nvSpPr>
        <p:spPr>
          <a:xfrm>
            <a:off x="6204429" y="5440512"/>
            <a:ext cx="1040921" cy="8650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0" name="Picture 6" descr="QuestDB - Revision #13 - Database of Databases"/>
          <p:cNvPicPr>
            <a:picLocks noChangeAspect="1" noChangeArrowheads="1"/>
          </p:cNvPicPr>
          <p:nvPr/>
        </p:nvPicPr>
        <p:blipFill>
          <a:blip r:embed="rId2"/>
          <a:srcRect/>
          <a:stretch>
            <a:fillRect/>
          </a:stretch>
        </p:blipFill>
        <p:spPr bwMode="auto">
          <a:xfrm>
            <a:off x="6362699" y="5518497"/>
            <a:ext cx="723901" cy="183096"/>
          </a:xfrm>
          <a:prstGeom prst="rect">
            <a:avLst/>
          </a:prstGeom>
          <a:noFill/>
        </p:spPr>
      </p:pic>
      <p:pic>
        <p:nvPicPr>
          <p:cNvPr id="1032" name="Picture 8" descr="Database - Free technology icons"/>
          <p:cNvPicPr>
            <a:picLocks noChangeAspect="1" noChangeArrowheads="1"/>
          </p:cNvPicPr>
          <p:nvPr/>
        </p:nvPicPr>
        <p:blipFill>
          <a:blip r:embed="rId3"/>
          <a:srcRect/>
          <a:stretch>
            <a:fillRect/>
          </a:stretch>
        </p:blipFill>
        <p:spPr bwMode="auto">
          <a:xfrm>
            <a:off x="6492875" y="5751513"/>
            <a:ext cx="466725" cy="466725"/>
          </a:xfrm>
          <a:prstGeom prst="rect">
            <a:avLst/>
          </a:prstGeom>
          <a:noFill/>
        </p:spPr>
      </p:pic>
      <p:pic>
        <p:nvPicPr>
          <p:cNvPr id="1034" name="Picture 10" descr="Flow Chart"/>
          <p:cNvPicPr>
            <a:picLocks noChangeAspect="1" noChangeArrowheads="1"/>
          </p:cNvPicPr>
          <p:nvPr/>
        </p:nvPicPr>
        <p:blipFill>
          <a:blip r:embed="rId4"/>
          <a:srcRect/>
          <a:stretch>
            <a:fillRect/>
          </a:stretch>
        </p:blipFill>
        <p:spPr bwMode="auto">
          <a:xfrm>
            <a:off x="3765550" y="4654550"/>
            <a:ext cx="1377950" cy="869949"/>
          </a:xfrm>
          <a:prstGeom prst="rect">
            <a:avLst/>
          </a:prstGeom>
          <a:noFill/>
        </p:spPr>
      </p:pic>
      <p:pic>
        <p:nvPicPr>
          <p:cNvPr id="1038" name="Picture 14" descr="Apache Kafka Protocol: Kafka Client Connector | Cleo"/>
          <p:cNvPicPr>
            <a:picLocks noChangeAspect="1" noChangeArrowheads="1"/>
          </p:cNvPicPr>
          <p:nvPr/>
        </p:nvPicPr>
        <p:blipFill>
          <a:blip r:embed="rId5"/>
          <a:srcRect/>
          <a:stretch>
            <a:fillRect/>
          </a:stretch>
        </p:blipFill>
        <p:spPr bwMode="auto">
          <a:xfrm>
            <a:off x="3990975" y="4889500"/>
            <a:ext cx="962025" cy="390670"/>
          </a:xfrm>
          <a:prstGeom prst="rect">
            <a:avLst/>
          </a:prstGeom>
          <a:noFill/>
        </p:spPr>
      </p:pic>
      <p:pic>
        <p:nvPicPr>
          <p:cNvPr id="1042" name="Picture 18" descr="Clouds - Free weather icons"/>
          <p:cNvPicPr>
            <a:picLocks noChangeAspect="1" noChangeArrowheads="1"/>
          </p:cNvPicPr>
          <p:nvPr/>
        </p:nvPicPr>
        <p:blipFill>
          <a:blip r:embed="rId6"/>
          <a:srcRect/>
          <a:stretch>
            <a:fillRect/>
          </a:stretch>
        </p:blipFill>
        <p:spPr bwMode="auto">
          <a:xfrm>
            <a:off x="3905250" y="3263899"/>
            <a:ext cx="1085850" cy="1028701"/>
          </a:xfrm>
          <a:prstGeom prst="rect">
            <a:avLst/>
          </a:prstGeom>
          <a:noFill/>
        </p:spPr>
      </p:pic>
      <p:sp>
        <p:nvSpPr>
          <p:cNvPr id="24" name="TextBox 23"/>
          <p:cNvSpPr txBox="1"/>
          <p:nvPr/>
        </p:nvSpPr>
        <p:spPr>
          <a:xfrm>
            <a:off x="3930649" y="3587750"/>
            <a:ext cx="1079501" cy="415498"/>
          </a:xfrm>
          <a:prstGeom prst="rect">
            <a:avLst/>
          </a:prstGeom>
          <a:noFill/>
        </p:spPr>
        <p:txBody>
          <a:bodyPr wrap="square" rtlCol="0">
            <a:spAutoFit/>
          </a:bodyPr>
          <a:lstStyle/>
          <a:p>
            <a:pPr algn="ctr"/>
            <a:r>
              <a:rPr lang="en-US" sz="1000" b="1" dirty="0" smtClean="0">
                <a:solidFill>
                  <a:srgbClr val="000000"/>
                </a:solidFill>
              </a:rPr>
              <a:t>API {</a:t>
            </a:r>
            <a:r>
              <a:rPr lang="en-US" sz="800" b="1" dirty="0" smtClean="0">
                <a:solidFill>
                  <a:srgbClr val="000000"/>
                </a:solidFill>
              </a:rPr>
              <a:t>rest</a:t>
            </a:r>
            <a:r>
              <a:rPr lang="en-US" sz="1100" b="1" dirty="0" smtClean="0">
                <a:solidFill>
                  <a:srgbClr val="000000"/>
                </a:solidFill>
              </a:rPr>
              <a:t>}</a:t>
            </a:r>
            <a:endParaRPr lang="en-US" sz="1000" b="1" dirty="0" smtClean="0">
              <a:solidFill>
                <a:srgbClr val="000000"/>
              </a:solidFill>
            </a:endParaRPr>
          </a:p>
          <a:p>
            <a:pPr algn="ctr"/>
            <a:r>
              <a:rPr lang="en-US" sz="1000" b="1" dirty="0" smtClean="0">
                <a:solidFill>
                  <a:srgbClr val="000000"/>
                </a:solidFill>
              </a:rPr>
              <a:t>Kafka Rest Proxy</a:t>
            </a:r>
            <a:endParaRPr lang="en-US" sz="1000" b="1" dirty="0">
              <a:solidFill>
                <a:srgbClr val="000000"/>
              </a:solidFill>
            </a:endParaRPr>
          </a:p>
        </p:txBody>
      </p:sp>
      <p:sp>
        <p:nvSpPr>
          <p:cNvPr id="26" name="Rounded Rectangle 25"/>
          <p:cNvSpPr/>
          <p:nvPr/>
        </p:nvSpPr>
        <p:spPr>
          <a:xfrm>
            <a:off x="10255250" y="3448050"/>
            <a:ext cx="946150" cy="6794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46" name="Picture 22" descr="Getting Started with SvelteKit. SvelteKit, svelte's follow up to… | by  Cameron Smith | CodeX | Medium"/>
          <p:cNvPicPr>
            <a:picLocks noChangeAspect="1" noChangeArrowheads="1"/>
          </p:cNvPicPr>
          <p:nvPr/>
        </p:nvPicPr>
        <p:blipFill>
          <a:blip r:embed="rId7"/>
          <a:srcRect/>
          <a:stretch>
            <a:fillRect/>
          </a:stretch>
        </p:blipFill>
        <p:spPr bwMode="auto">
          <a:xfrm>
            <a:off x="10391775" y="3852863"/>
            <a:ext cx="638777" cy="268287"/>
          </a:xfrm>
          <a:prstGeom prst="rect">
            <a:avLst/>
          </a:prstGeom>
          <a:noFill/>
        </p:spPr>
      </p:pic>
      <p:pic>
        <p:nvPicPr>
          <p:cNvPr id="28" name="Picture 20" descr="HTML5 - BSIT Best Web And App Development Company in India."/>
          <p:cNvPicPr>
            <a:picLocks noChangeAspect="1" noChangeArrowheads="1"/>
          </p:cNvPicPr>
          <p:nvPr/>
        </p:nvPicPr>
        <p:blipFill>
          <a:blip r:embed="rId8"/>
          <a:srcRect/>
          <a:stretch>
            <a:fillRect/>
          </a:stretch>
        </p:blipFill>
        <p:spPr bwMode="auto">
          <a:xfrm>
            <a:off x="10417175" y="3554413"/>
            <a:ext cx="638175" cy="353331"/>
          </a:xfrm>
          <a:prstGeom prst="rect">
            <a:avLst/>
          </a:prstGeom>
          <a:noFill/>
        </p:spPr>
      </p:pic>
      <p:sp>
        <p:nvSpPr>
          <p:cNvPr id="32" name="Rounded Rectangle 31"/>
          <p:cNvSpPr/>
          <p:nvPr/>
        </p:nvSpPr>
        <p:spPr>
          <a:xfrm>
            <a:off x="6140450" y="3454400"/>
            <a:ext cx="1181100" cy="6794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3" name="Picture 24" descr="Learn GoLang Quick Guide - Apps on Google Play"/>
          <p:cNvPicPr>
            <a:picLocks noChangeAspect="1" noChangeArrowheads="1"/>
          </p:cNvPicPr>
          <p:nvPr/>
        </p:nvPicPr>
        <p:blipFill>
          <a:blip r:embed="rId9"/>
          <a:srcRect/>
          <a:stretch>
            <a:fillRect/>
          </a:stretch>
        </p:blipFill>
        <p:spPr bwMode="auto">
          <a:xfrm>
            <a:off x="6118225" y="3441700"/>
            <a:ext cx="593725" cy="692150"/>
          </a:xfrm>
          <a:prstGeom prst="rect">
            <a:avLst/>
          </a:prstGeom>
          <a:noFill/>
        </p:spPr>
      </p:pic>
      <p:sp>
        <p:nvSpPr>
          <p:cNvPr id="36" name="TextBox 35"/>
          <p:cNvSpPr txBox="1"/>
          <p:nvPr/>
        </p:nvSpPr>
        <p:spPr>
          <a:xfrm>
            <a:off x="6584951" y="3606799"/>
            <a:ext cx="673099" cy="400110"/>
          </a:xfrm>
          <a:prstGeom prst="rect">
            <a:avLst/>
          </a:prstGeom>
          <a:noFill/>
        </p:spPr>
        <p:txBody>
          <a:bodyPr wrap="square" rtlCol="0">
            <a:spAutoFit/>
          </a:bodyPr>
          <a:lstStyle/>
          <a:p>
            <a:pPr algn="ctr"/>
            <a:r>
              <a:rPr lang="en-US" sz="1000" b="1" dirty="0" smtClean="0">
                <a:solidFill>
                  <a:srgbClr val="000000"/>
                </a:solidFill>
              </a:rPr>
              <a:t>Backend Logic</a:t>
            </a:r>
          </a:p>
        </p:txBody>
      </p:sp>
      <p:cxnSp>
        <p:nvCxnSpPr>
          <p:cNvPr id="50" name="Elbow Connector 49"/>
          <p:cNvCxnSpPr>
            <a:stCxn id="14" idx="0"/>
            <a:endCxn id="32" idx="2"/>
          </p:cNvCxnSpPr>
          <p:nvPr/>
        </p:nvCxnSpPr>
        <p:spPr>
          <a:xfrm rot="5400000" flipH="1" flipV="1">
            <a:off x="6074614" y="4784126"/>
            <a:ext cx="1306662" cy="611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4" idx="3"/>
            <a:endCxn id="33" idx="1"/>
          </p:cNvCxnSpPr>
          <p:nvPr/>
        </p:nvCxnSpPr>
        <p:spPr>
          <a:xfrm flipV="1">
            <a:off x="5010150" y="3787775"/>
            <a:ext cx="1108075" cy="7724"/>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50" name="AutoShape 26" descr="Wifi Plug - Smart WiFi Plug - CleanPNG / Kiss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52" name="AutoShape 28" descr="Wifi Plug - Smart WiFi Plug - CleanPNG / Kiss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 name="Picture 18" descr="Clouds - Free weather icons"/>
          <p:cNvPicPr>
            <a:picLocks noChangeAspect="1" noChangeArrowheads="1"/>
          </p:cNvPicPr>
          <p:nvPr/>
        </p:nvPicPr>
        <p:blipFill>
          <a:blip r:embed="rId6"/>
          <a:srcRect/>
          <a:stretch>
            <a:fillRect/>
          </a:stretch>
        </p:blipFill>
        <p:spPr bwMode="auto">
          <a:xfrm>
            <a:off x="8293100" y="3276599"/>
            <a:ext cx="1046163" cy="1028701"/>
          </a:xfrm>
          <a:prstGeom prst="rect">
            <a:avLst/>
          </a:prstGeom>
          <a:noFill/>
        </p:spPr>
      </p:pic>
      <p:sp>
        <p:nvSpPr>
          <p:cNvPr id="72" name="TextBox 71"/>
          <p:cNvSpPr txBox="1"/>
          <p:nvPr/>
        </p:nvSpPr>
        <p:spPr>
          <a:xfrm>
            <a:off x="8356601" y="3708400"/>
            <a:ext cx="908049" cy="261610"/>
          </a:xfrm>
          <a:prstGeom prst="rect">
            <a:avLst/>
          </a:prstGeom>
          <a:noFill/>
        </p:spPr>
        <p:txBody>
          <a:bodyPr wrap="square" rtlCol="0">
            <a:spAutoFit/>
          </a:bodyPr>
          <a:lstStyle/>
          <a:p>
            <a:pPr algn="ctr"/>
            <a:r>
              <a:rPr lang="en-US" sz="1000" b="1" dirty="0" smtClean="0">
                <a:solidFill>
                  <a:srgbClr val="000000"/>
                </a:solidFill>
              </a:rPr>
              <a:t>API {</a:t>
            </a:r>
            <a:r>
              <a:rPr lang="en-US" sz="800" b="1" dirty="0" smtClean="0">
                <a:solidFill>
                  <a:srgbClr val="000000"/>
                </a:solidFill>
              </a:rPr>
              <a:t>rest</a:t>
            </a:r>
            <a:r>
              <a:rPr lang="en-US" sz="1100" b="1" dirty="0" smtClean="0">
                <a:solidFill>
                  <a:srgbClr val="000000"/>
                </a:solidFill>
              </a:rPr>
              <a:t>}</a:t>
            </a:r>
            <a:endParaRPr lang="en-US" sz="1000" b="1" dirty="0" smtClean="0">
              <a:solidFill>
                <a:srgbClr val="000000"/>
              </a:solidFill>
            </a:endParaRPr>
          </a:p>
        </p:txBody>
      </p:sp>
      <p:cxnSp>
        <p:nvCxnSpPr>
          <p:cNvPr id="74" name="Elbow Connector 73"/>
          <p:cNvCxnSpPr>
            <a:stCxn id="69" idx="3"/>
            <a:endCxn id="26" idx="1"/>
          </p:cNvCxnSpPr>
          <p:nvPr/>
        </p:nvCxnSpPr>
        <p:spPr>
          <a:xfrm flipV="1">
            <a:off x="9339263" y="3787775"/>
            <a:ext cx="915987" cy="3175"/>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32" idx="3"/>
            <a:endCxn id="69" idx="1"/>
          </p:cNvCxnSpPr>
          <p:nvPr/>
        </p:nvCxnSpPr>
        <p:spPr>
          <a:xfrm flipV="1">
            <a:off x="7321550" y="3790950"/>
            <a:ext cx="971550" cy="3175"/>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1055" name="Picture 31"/>
          <p:cNvPicPr>
            <a:picLocks noChangeAspect="1" noChangeArrowheads="1"/>
          </p:cNvPicPr>
          <p:nvPr/>
        </p:nvPicPr>
        <p:blipFill>
          <a:blip r:embed="rId10"/>
          <a:srcRect/>
          <a:stretch>
            <a:fillRect/>
          </a:stretch>
        </p:blipFill>
        <p:spPr bwMode="auto">
          <a:xfrm>
            <a:off x="784225" y="3267075"/>
            <a:ext cx="1844675" cy="1090869"/>
          </a:xfrm>
          <a:prstGeom prst="rect">
            <a:avLst/>
          </a:prstGeom>
          <a:noFill/>
          <a:ln w="9525">
            <a:noFill/>
            <a:miter lim="800000"/>
            <a:headEnd/>
            <a:tailEnd/>
          </a:ln>
          <a:effectLst/>
        </p:spPr>
      </p:pic>
      <p:sp>
        <p:nvSpPr>
          <p:cNvPr id="125" name="Up-Down Arrow 124"/>
          <p:cNvSpPr/>
          <p:nvPr/>
        </p:nvSpPr>
        <p:spPr>
          <a:xfrm>
            <a:off x="4362450" y="4191000"/>
            <a:ext cx="177800" cy="5778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ight Arrow 125"/>
          <p:cNvSpPr/>
          <p:nvPr/>
        </p:nvSpPr>
        <p:spPr>
          <a:xfrm>
            <a:off x="2844800" y="3745231"/>
            <a:ext cx="927100" cy="185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8369300" y="4298950"/>
            <a:ext cx="1003300" cy="6286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p:cNvPicPr>
            <a:picLocks noChangeAspect="1" noChangeArrowheads="1"/>
          </p:cNvPicPr>
          <p:nvPr/>
        </p:nvPicPr>
        <p:blipFill>
          <a:blip r:embed="rId11"/>
          <a:srcRect/>
          <a:stretch>
            <a:fillRect/>
          </a:stretch>
        </p:blipFill>
        <p:spPr bwMode="auto">
          <a:xfrm>
            <a:off x="8550275" y="4392614"/>
            <a:ext cx="600075" cy="396050"/>
          </a:xfrm>
          <a:prstGeom prst="rect">
            <a:avLst/>
          </a:prstGeom>
          <a:noFill/>
          <a:ln w="9525">
            <a:noFill/>
            <a:miter lim="800000"/>
            <a:headEnd/>
            <a:tailEnd/>
          </a:ln>
          <a:effectLst/>
        </p:spPr>
      </p:pic>
      <p:cxnSp>
        <p:nvCxnSpPr>
          <p:cNvPr id="61" name="Elbow Connector 60"/>
          <p:cNvCxnSpPr>
            <a:stCxn id="1034" idx="3"/>
            <a:endCxn id="33" idx="2"/>
          </p:cNvCxnSpPr>
          <p:nvPr/>
        </p:nvCxnSpPr>
        <p:spPr>
          <a:xfrm flipV="1">
            <a:off x="5143500" y="4133850"/>
            <a:ext cx="1271588" cy="95567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2" idx="1"/>
          </p:cNvCxnSpPr>
          <p:nvPr/>
        </p:nvCxnSpPr>
        <p:spPr>
          <a:xfrm rot="10800000">
            <a:off x="7327900" y="3975101"/>
            <a:ext cx="1041400" cy="638175"/>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hape 66"/>
          <p:cNvCxnSpPr>
            <a:stCxn id="52" idx="3"/>
            <a:endCxn id="1046" idx="2"/>
          </p:cNvCxnSpPr>
          <p:nvPr/>
        </p:nvCxnSpPr>
        <p:spPr>
          <a:xfrm flipV="1">
            <a:off x="9372600" y="4121150"/>
            <a:ext cx="1338564" cy="49212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 xmlns:p14="http://schemas.microsoft.com/office/powerpoint/2010/main" val="35114364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 xmlns:a16="http://schemas.microsoft.com/office/drawing/2014/main" id="{218E70D0-E766-7711-25D8-1588E232CEC8}"/>
              </a:ext>
            </a:extLst>
          </p:cNvPr>
          <p:cNvSpPr>
            <a:spLocks noGrp="1"/>
          </p:cNvSpPr>
          <p:nvPr>
            <p:ph type="body" sz="half" idx="2"/>
          </p:nvPr>
        </p:nvSpPr>
        <p:spPr>
          <a:xfrm>
            <a:off x="1041401" y="2615165"/>
            <a:ext cx="5137829" cy="2693436"/>
          </a:xfrm>
        </p:spPr>
        <p:txBody>
          <a:bodyPr>
            <a:normAutofit/>
          </a:bodyPr>
          <a:lstStyle/>
          <a:p>
            <a:r>
              <a:rPr lang="en-US" dirty="0" smtClean="0"/>
              <a:t>Key Summary</a:t>
            </a:r>
            <a:endParaRPr lang="en-US" dirty="0"/>
          </a:p>
          <a:p>
            <a:r>
              <a:rPr lang="en-US" dirty="0" smtClean="0"/>
              <a:t>Applying First Principles</a:t>
            </a:r>
            <a:endParaRPr lang="en-US" dirty="0"/>
          </a:p>
          <a:p>
            <a:r>
              <a:rPr lang="en-US" dirty="0" smtClean="0"/>
              <a:t>Adverse of the First Principles</a:t>
            </a:r>
          </a:p>
          <a:p>
            <a:r>
              <a:rPr lang="en-US" dirty="0" smtClean="0"/>
              <a:t>Applying First Principles to a project</a:t>
            </a:r>
          </a:p>
          <a:p>
            <a:r>
              <a:rPr lang="en-US" dirty="0" smtClean="0"/>
              <a:t>Discussion</a:t>
            </a:r>
            <a:endParaRPr lang="en-US" dirty="0"/>
          </a:p>
        </p:txBody>
      </p:sp>
    </p:spTree>
    <p:extLst>
      <p:ext uri="{BB962C8B-B14F-4D97-AF65-F5344CB8AC3E}">
        <p14:creationId xmlns="" xmlns:p14="http://schemas.microsoft.com/office/powerpoint/2010/main" val="263912912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sz="3600" dirty="0" smtClean="0">
                <a:latin typeface="+mn-lt"/>
              </a:rPr>
              <a:t>Key Summary</a:t>
            </a: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3139321"/>
          </a:xfrm>
          <a:prstGeom prst="rect">
            <a:avLst/>
          </a:prstGeom>
        </p:spPr>
        <p:txBody>
          <a:bodyPr wrap="square">
            <a:spAutoFit/>
          </a:bodyPr>
          <a:lstStyle/>
          <a:p>
            <a:pPr lvl="1"/>
            <a:r>
              <a:rPr lang="en-US" dirty="0" smtClean="0"/>
              <a:t>The author of the article </a:t>
            </a:r>
            <a:r>
              <a:rPr lang="en-US" dirty="0" err="1" smtClean="0"/>
              <a:t>Addy</a:t>
            </a:r>
            <a:r>
              <a:rPr lang="en-US" dirty="0" smtClean="0"/>
              <a:t> </a:t>
            </a:r>
            <a:r>
              <a:rPr lang="en-US" dirty="0" err="1" smtClean="0"/>
              <a:t>Osmani</a:t>
            </a:r>
            <a:r>
              <a:rPr lang="en-US" dirty="0" smtClean="0"/>
              <a:t> advocates for breaking down complex problems into their most basic elements.</a:t>
            </a:r>
          </a:p>
          <a:p>
            <a:pPr lvl="1"/>
            <a:endParaRPr lang="en-US" dirty="0" smtClean="0"/>
          </a:p>
          <a:p>
            <a:pPr lvl="1"/>
            <a:r>
              <a:rPr lang="en-US" dirty="0" smtClean="0"/>
              <a:t>Inspired by Aristotle's philosophy, first-principles thinking involves repeatedly asking "why" to challenge assumptions and uncover core components, allowing engineers to build solutions from the ground up.  </a:t>
            </a:r>
          </a:p>
          <a:p>
            <a:pPr lvl="1"/>
            <a:endParaRPr lang="en-US" dirty="0" smtClean="0"/>
          </a:p>
          <a:p>
            <a:pPr lvl="1"/>
            <a:r>
              <a:rPr lang="en-US" dirty="0" smtClean="0"/>
              <a:t>This approach aids in clarifying problems, informing decisions, and designing more efficient systems. </a:t>
            </a:r>
          </a:p>
          <a:p>
            <a:pPr lvl="1"/>
            <a:endParaRPr lang="en-US" dirty="0" smtClean="0"/>
          </a:p>
          <a:p>
            <a:pPr lvl="1"/>
            <a:r>
              <a:rPr lang="en-US" dirty="0" smtClean="0"/>
              <a:t>It can be time-intensive and demands an open mind to avoid biases, it fosters innovative problem-solving in software development.</a:t>
            </a:r>
            <a:endParaRPr lang="en-US" dirty="0"/>
          </a:p>
        </p:txBody>
      </p:sp>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Applying First Principles</a:t>
            </a:r>
            <a:endParaRPr lang="en-US" sz="3200" dirty="0">
              <a:latin typeface="+mn-lt"/>
            </a:endParaRPr>
          </a:p>
        </p:txBody>
      </p:sp>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8" name="Rectangle 7"/>
          <p:cNvSpPr/>
          <p:nvPr/>
        </p:nvSpPr>
        <p:spPr>
          <a:xfrm>
            <a:off x="635000" y="1151466"/>
            <a:ext cx="11209867" cy="4893647"/>
          </a:xfrm>
          <a:prstGeom prst="rect">
            <a:avLst/>
          </a:prstGeom>
        </p:spPr>
        <p:txBody>
          <a:bodyPr wrap="square">
            <a:spAutoFit/>
          </a:bodyPr>
          <a:lstStyle/>
          <a:p>
            <a:pPr marL="800100" lvl="1" indent="-342900">
              <a:buFont typeface="+mj-lt"/>
              <a:buAutoNum type="arabicPeriod"/>
            </a:pPr>
            <a:r>
              <a:rPr lang="en-US" sz="2400" dirty="0" smtClean="0"/>
              <a:t>Identify the problem you want to solve, and break down the problem into its most fundamental elements.</a:t>
            </a:r>
          </a:p>
          <a:p>
            <a:pPr marL="800100" lvl="1" indent="-342900">
              <a:buFont typeface="+mj-lt"/>
              <a:buAutoNum type="arabicPeriod"/>
            </a:pPr>
            <a:endParaRPr lang="en-US" sz="2400" dirty="0" smtClean="0"/>
          </a:p>
          <a:p>
            <a:pPr marL="800100" lvl="1" indent="-342900">
              <a:buFont typeface="+mj-lt"/>
              <a:buAutoNum type="arabicPeriod"/>
            </a:pPr>
            <a:r>
              <a:rPr lang="en-US" sz="2400" dirty="0" smtClean="0"/>
              <a:t>Challenge assumptions by questioning why things are done in a certain way to find better solutions.</a:t>
            </a:r>
          </a:p>
          <a:p>
            <a:pPr marL="800100" lvl="1" indent="-342900">
              <a:buFont typeface="+mj-lt"/>
              <a:buAutoNum type="arabicPeriod"/>
            </a:pPr>
            <a:endParaRPr lang="en-US" sz="2400" dirty="0" smtClean="0"/>
          </a:p>
          <a:p>
            <a:pPr marL="800100" lvl="1" indent="-342900">
              <a:buFont typeface="+mj-lt"/>
              <a:buAutoNum type="arabicPeriod"/>
            </a:pPr>
            <a:r>
              <a:rPr lang="en-US" sz="2400" dirty="0" smtClean="0"/>
              <a:t>Avoid Imitation by relying on reasoning from first principles, not just existing solutions.</a:t>
            </a:r>
          </a:p>
          <a:p>
            <a:pPr marL="800100" lvl="1" indent="-342900">
              <a:buFont typeface="+mj-lt"/>
              <a:buAutoNum type="arabicPeriod"/>
            </a:pPr>
            <a:endParaRPr lang="en-US" sz="2400" dirty="0" smtClean="0"/>
          </a:p>
          <a:p>
            <a:pPr marL="800100" lvl="1" indent="-342900">
              <a:buFont typeface="+mj-lt"/>
              <a:buAutoNum type="arabicPeriod"/>
            </a:pPr>
            <a:r>
              <a:rPr lang="en-US" sz="2400" dirty="0" smtClean="0"/>
              <a:t>Create a new solution from the ground up with innovation and optimization in mind.</a:t>
            </a:r>
          </a:p>
          <a:p>
            <a:pPr marL="800100" lvl="1" indent="-342900">
              <a:lnSpc>
                <a:spcPct val="200000"/>
              </a:lnSpc>
            </a:pPr>
            <a:endParaRPr lang="en-US" sz="2400" dirty="0"/>
          </a:p>
        </p:txBody>
      </p:sp>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Adverse of the First Principles</a:t>
            </a:r>
            <a:endParaRPr lang="en-US" sz="3200" dirty="0">
              <a:latin typeface="+mn-lt"/>
            </a:endParaRPr>
          </a:p>
        </p:txBody>
      </p:sp>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6" name="Rectangle 5"/>
          <p:cNvSpPr/>
          <p:nvPr/>
        </p:nvSpPr>
        <p:spPr>
          <a:xfrm>
            <a:off x="914400" y="1151467"/>
            <a:ext cx="9982200" cy="3139321"/>
          </a:xfrm>
          <a:prstGeom prst="rect">
            <a:avLst/>
          </a:prstGeom>
        </p:spPr>
        <p:txBody>
          <a:bodyPr wrap="square">
            <a:spAutoFit/>
          </a:bodyPr>
          <a:lstStyle/>
          <a:p>
            <a:pPr lvl="1"/>
            <a:r>
              <a:rPr lang="en-US" dirty="0" smtClean="0"/>
              <a:t>It’s time consuming, because we have to keep breaking down the problems into smaller and smaller components until we reach the basic building blocks</a:t>
            </a:r>
          </a:p>
          <a:p>
            <a:pPr lvl="1"/>
            <a:endParaRPr lang="en-US" dirty="0" smtClean="0"/>
          </a:p>
          <a:p>
            <a:pPr lvl="1"/>
            <a:r>
              <a:rPr lang="en-US" dirty="0" smtClean="0"/>
              <a:t>I can be difficult to know when to stop – if our goal is to find the most efficient way of doing something (such as making a car), then it may not matter if there are other ways of achieving that goal that would require less energy or fewer resources (perhaps some other manufacturer has figured out how to make cars more cheaply, but it’s their secret!)</a:t>
            </a:r>
          </a:p>
          <a:p>
            <a:pPr lvl="1"/>
            <a:endParaRPr lang="en-US" dirty="0" smtClean="0"/>
          </a:p>
          <a:p>
            <a:pPr lvl="1"/>
            <a:r>
              <a:rPr lang="en-US" dirty="0" smtClean="0"/>
              <a:t>However, these are not reasons to stop applying first principles thinking.  They just mean that we have to be careful when applying it, and make sure that we don’t let ourselves get carried away with our own ideas or assumptions.</a:t>
            </a:r>
          </a:p>
        </p:txBody>
      </p:sp>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1B418EE9-5198-ADC8-D99E-D10E479044CE}"/>
              </a:ext>
            </a:extLst>
          </p:cNvPr>
          <p:cNvSpPr>
            <a:spLocks noGrp="1"/>
          </p:cNvSpPr>
          <p:nvPr>
            <p:ph type="title"/>
          </p:nvPr>
        </p:nvSpPr>
        <p:spPr/>
        <p:txBody>
          <a:bodyPr/>
          <a:lstStyle/>
          <a:p>
            <a:r>
              <a:rPr lang="en-US" sz="3200" dirty="0" smtClean="0">
                <a:latin typeface="+mn-lt"/>
              </a:rPr>
              <a:t>Applying First Principles to a project</a:t>
            </a:r>
            <a:endParaRPr lang="en-US" sz="3200" dirty="0">
              <a:latin typeface="+mn-lt"/>
            </a:endParaRPr>
          </a:p>
        </p:txBody>
      </p:sp>
      <p:sp>
        <p:nvSpPr>
          <p:cNvPr id="8" name="Rectangle 7"/>
          <p:cNvSpPr/>
          <p:nvPr/>
        </p:nvSpPr>
        <p:spPr>
          <a:xfrm>
            <a:off x="914400" y="1151467"/>
            <a:ext cx="9982200" cy="2308324"/>
          </a:xfrm>
          <a:prstGeom prst="rect">
            <a:avLst/>
          </a:prstGeom>
        </p:spPr>
        <p:txBody>
          <a:bodyPr wrap="square">
            <a:spAutoFit/>
          </a:bodyPr>
          <a:lstStyle/>
          <a:p>
            <a:pPr lvl="0"/>
            <a:r>
              <a:rPr lang="en-US" dirty="0" smtClean="0"/>
              <a:t>Project Requirements:</a:t>
            </a:r>
          </a:p>
          <a:p>
            <a:pPr lvl="0"/>
            <a:endParaRPr lang="en-US" dirty="0" smtClean="0"/>
          </a:p>
          <a:p>
            <a:pPr lvl="1">
              <a:buFont typeface="Arial" pitchFamily="34" charset="0"/>
              <a:buChar char="•"/>
            </a:pPr>
            <a:r>
              <a:rPr lang="en-US" dirty="0" smtClean="0"/>
              <a:t> A minimal viable product – a web application displaying live sensor data in tabular and graphical formats.</a:t>
            </a:r>
          </a:p>
          <a:p>
            <a:pPr lvl="1">
              <a:buFont typeface="Arial" pitchFamily="34" charset="0"/>
              <a:buChar char="•"/>
            </a:pPr>
            <a:endParaRPr lang="en-US" dirty="0" smtClean="0"/>
          </a:p>
          <a:p>
            <a:pPr lvl="1">
              <a:buFont typeface="Arial" pitchFamily="34" charset="0"/>
              <a:buChar char="•"/>
            </a:pPr>
            <a:r>
              <a:rPr lang="en-US" dirty="0" smtClean="0"/>
              <a:t> Utilizing the following technologies: </a:t>
            </a:r>
            <a:r>
              <a:rPr lang="en-US" dirty="0" err="1" smtClean="0"/>
              <a:t>Golang</a:t>
            </a:r>
            <a:r>
              <a:rPr lang="en-US" dirty="0" smtClean="0"/>
              <a:t>, Svelte JS framework, Tailwind CSS, Apache Kafka, and </a:t>
            </a:r>
            <a:r>
              <a:rPr lang="en-US" dirty="0" err="1" smtClean="0"/>
              <a:t>QuestDB</a:t>
            </a:r>
            <a:endParaRPr lang="en-US" dirty="0" smtClean="0"/>
          </a:p>
          <a:p>
            <a:pPr lvl="1"/>
            <a:endParaRPr lang="en-US" dirty="0" smtClean="0"/>
          </a:p>
        </p:txBody>
      </p:sp>
    </p:spTree>
    <p:extLst>
      <p:ext uri="{BB962C8B-B14F-4D97-AF65-F5344CB8AC3E}">
        <p14:creationId xmlns="" xmlns:p14="http://schemas.microsoft.com/office/powerpoint/2010/main" val="125916053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Applying First Principles to a project cont…</a:t>
            </a:r>
            <a:endParaRPr lang="en-US" sz="3200" dirty="0">
              <a:latin typeface="+mn-lt"/>
            </a:endParaRPr>
          </a:p>
        </p:txBody>
      </p:sp>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7" name="Rectangle 6"/>
          <p:cNvSpPr/>
          <p:nvPr/>
        </p:nvSpPr>
        <p:spPr>
          <a:xfrm>
            <a:off x="914400" y="1151467"/>
            <a:ext cx="9982200" cy="2031325"/>
          </a:xfrm>
          <a:prstGeom prst="rect">
            <a:avLst/>
          </a:prstGeom>
        </p:spPr>
        <p:txBody>
          <a:bodyPr wrap="square">
            <a:spAutoFit/>
          </a:bodyPr>
          <a:lstStyle/>
          <a:p>
            <a:pPr marL="342900" lvl="0" indent="-342900">
              <a:buAutoNum type="arabicPeriod"/>
            </a:pPr>
            <a:r>
              <a:rPr lang="en-US" dirty="0" smtClean="0"/>
              <a:t>Start breaking down the problem, this web will need two components FRONT END and BACK END</a:t>
            </a:r>
          </a:p>
          <a:p>
            <a:pPr marL="342900" lvl="0" indent="-342900">
              <a:buAutoNum type="arabicPeriod"/>
            </a:pPr>
            <a:r>
              <a:rPr lang="en-US" dirty="0" smtClean="0"/>
              <a:t>Can we break down FRONT END even more? No, it is suffice to say we can utilize Svelte JS and Tailwind CSS to accomplish the sensor data display tasks.</a:t>
            </a:r>
          </a:p>
          <a:p>
            <a:pPr marL="342900" lvl="0" indent="-342900">
              <a:buAutoNum type="arabicPeriod"/>
            </a:pPr>
            <a:r>
              <a:rPr lang="en-US" dirty="0" smtClean="0"/>
              <a:t>Can we break down the BACK END even more? Yes, we have a more components in the BACK END such as, the database, the sensor data messaging broker, the business logic that delivers the sensor data back and forth.</a:t>
            </a:r>
          </a:p>
          <a:p>
            <a:pPr lvl="0"/>
            <a:endParaRPr lang="en-US" dirty="0" smtClean="0"/>
          </a:p>
        </p:txBody>
      </p:sp>
      <p:sp>
        <p:nvSpPr>
          <p:cNvPr id="9" name="Rectangle 8"/>
          <p:cNvSpPr/>
          <p:nvPr/>
        </p:nvSpPr>
        <p:spPr>
          <a:xfrm>
            <a:off x="2269067" y="3158066"/>
            <a:ext cx="1701800" cy="973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Front End</a:t>
            </a:r>
          </a:p>
          <a:p>
            <a:pPr algn="ctr"/>
            <a:r>
              <a:rPr lang="en-US" sz="1200" dirty="0" smtClean="0"/>
              <a:t>Utilize Svelte JS and Tailwind CSS to develop this</a:t>
            </a:r>
            <a:endParaRPr lang="en-US" sz="1200" dirty="0"/>
          </a:p>
        </p:txBody>
      </p:sp>
      <p:sp>
        <p:nvSpPr>
          <p:cNvPr id="10" name="Rectangle 9"/>
          <p:cNvSpPr/>
          <p:nvPr/>
        </p:nvSpPr>
        <p:spPr>
          <a:xfrm>
            <a:off x="6587067" y="3141133"/>
            <a:ext cx="1701800" cy="97366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Back End</a:t>
            </a:r>
          </a:p>
        </p:txBody>
      </p:sp>
      <p:sp>
        <p:nvSpPr>
          <p:cNvPr id="12" name="Rectangle 11"/>
          <p:cNvSpPr/>
          <p:nvPr/>
        </p:nvSpPr>
        <p:spPr>
          <a:xfrm>
            <a:off x="4428067" y="4724400"/>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Database</a:t>
            </a:r>
          </a:p>
        </p:txBody>
      </p:sp>
      <p:sp>
        <p:nvSpPr>
          <p:cNvPr id="13" name="Rectangle 12"/>
          <p:cNvSpPr/>
          <p:nvPr/>
        </p:nvSpPr>
        <p:spPr>
          <a:xfrm>
            <a:off x="6604000" y="4724400"/>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Business logic</a:t>
            </a:r>
          </a:p>
        </p:txBody>
      </p:sp>
      <p:sp>
        <p:nvSpPr>
          <p:cNvPr id="14" name="Rectangle 13"/>
          <p:cNvSpPr/>
          <p:nvPr/>
        </p:nvSpPr>
        <p:spPr>
          <a:xfrm>
            <a:off x="8847667" y="4732867"/>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Message Broker</a:t>
            </a:r>
          </a:p>
        </p:txBody>
      </p:sp>
      <p:cxnSp>
        <p:nvCxnSpPr>
          <p:cNvPr id="16" name="Straight Arrow Connector 15"/>
          <p:cNvCxnSpPr>
            <a:stCxn id="10" idx="2"/>
            <a:endCxn id="13" idx="0"/>
          </p:cNvCxnSpPr>
          <p:nvPr/>
        </p:nvCxnSpPr>
        <p:spPr>
          <a:xfrm rot="16200000" flipH="1">
            <a:off x="7141633" y="4411133"/>
            <a:ext cx="609600" cy="16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3"/>
            <a:endCxn id="14" idx="0"/>
          </p:cNvCxnSpPr>
          <p:nvPr/>
        </p:nvCxnSpPr>
        <p:spPr>
          <a:xfrm>
            <a:off x="8288867" y="3627967"/>
            <a:ext cx="1409700" cy="1104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1"/>
            <a:endCxn id="12" idx="0"/>
          </p:cNvCxnSpPr>
          <p:nvPr/>
        </p:nvCxnSpPr>
        <p:spPr>
          <a:xfrm rot="10800000" flipV="1">
            <a:off x="5278967" y="3627966"/>
            <a:ext cx="1308100" cy="10964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Applying First Principles to a project cont…</a:t>
            </a:r>
            <a:endParaRPr lang="en-US" sz="3200" dirty="0">
              <a:latin typeface="+mn-lt"/>
            </a:endParaRPr>
          </a:p>
        </p:txBody>
      </p:sp>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9" name="Rectangle 8"/>
          <p:cNvSpPr/>
          <p:nvPr/>
        </p:nvSpPr>
        <p:spPr>
          <a:xfrm>
            <a:off x="914400" y="1151467"/>
            <a:ext cx="9982200" cy="2031325"/>
          </a:xfrm>
          <a:prstGeom prst="rect">
            <a:avLst/>
          </a:prstGeom>
        </p:spPr>
        <p:txBody>
          <a:bodyPr wrap="square">
            <a:spAutoFit/>
          </a:bodyPr>
          <a:lstStyle/>
          <a:p>
            <a:pPr marL="342900" indent="-342900">
              <a:buAutoNum type="arabicPeriod"/>
            </a:pPr>
            <a:r>
              <a:rPr lang="en-US" dirty="0" smtClean="0"/>
              <a:t>Can we break down the Database component any further? No, it is safe to say we can use </a:t>
            </a:r>
            <a:r>
              <a:rPr lang="en-US" dirty="0" err="1" smtClean="0"/>
              <a:t>QuestDB</a:t>
            </a:r>
            <a:endParaRPr lang="en-US" dirty="0" smtClean="0"/>
          </a:p>
          <a:p>
            <a:pPr marL="342900" indent="-342900">
              <a:buAutoNum type="arabicPeriod"/>
            </a:pPr>
            <a:r>
              <a:rPr lang="en-US" dirty="0" smtClean="0"/>
              <a:t>Can we break down the Message Broker component any further? No, we can utilize Apache Kafka event messaging system to handle our incoming sensor data information.</a:t>
            </a:r>
          </a:p>
          <a:p>
            <a:pPr marL="342900" indent="-342900">
              <a:buAutoNum type="arabicPeriod"/>
            </a:pPr>
            <a:r>
              <a:rPr lang="en-US" dirty="0" smtClean="0"/>
              <a:t>Can we break down the Business logic any further? Yes, our business logic must handles quite a few tasks that we can break them down into smaller components. Communication between Kafka, Database and the Front End.</a:t>
            </a:r>
          </a:p>
          <a:p>
            <a:pPr lvl="0"/>
            <a:endParaRPr lang="en-US" dirty="0" smtClean="0"/>
          </a:p>
        </p:txBody>
      </p:sp>
      <p:sp>
        <p:nvSpPr>
          <p:cNvPr id="5" name="Rectangle 4"/>
          <p:cNvSpPr/>
          <p:nvPr/>
        </p:nvSpPr>
        <p:spPr>
          <a:xfrm>
            <a:off x="4809067" y="3158066"/>
            <a:ext cx="1701800" cy="97366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Back End</a:t>
            </a:r>
          </a:p>
        </p:txBody>
      </p:sp>
      <p:sp>
        <p:nvSpPr>
          <p:cNvPr id="6" name="Rectangle 5"/>
          <p:cNvSpPr/>
          <p:nvPr/>
        </p:nvSpPr>
        <p:spPr>
          <a:xfrm>
            <a:off x="2650067" y="4741333"/>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Database</a:t>
            </a:r>
          </a:p>
          <a:p>
            <a:pPr algn="ctr"/>
            <a:r>
              <a:rPr lang="en-US" sz="1200" dirty="0" smtClean="0">
                <a:solidFill>
                  <a:schemeClr val="bg2">
                    <a:lumMod val="10000"/>
                  </a:schemeClr>
                </a:solidFill>
              </a:rPr>
              <a:t>Use </a:t>
            </a:r>
            <a:r>
              <a:rPr lang="en-US" sz="1200" dirty="0" err="1" smtClean="0">
                <a:solidFill>
                  <a:schemeClr val="bg2">
                    <a:lumMod val="10000"/>
                  </a:schemeClr>
                </a:solidFill>
              </a:rPr>
              <a:t>QuestDB</a:t>
            </a:r>
            <a:r>
              <a:rPr lang="en-US" sz="1200" dirty="0" smtClean="0">
                <a:solidFill>
                  <a:schemeClr val="bg2">
                    <a:lumMod val="10000"/>
                  </a:schemeClr>
                </a:solidFill>
              </a:rPr>
              <a:t> to store sensor information</a:t>
            </a:r>
          </a:p>
        </p:txBody>
      </p:sp>
      <p:sp>
        <p:nvSpPr>
          <p:cNvPr id="7" name="Rectangle 6"/>
          <p:cNvSpPr/>
          <p:nvPr/>
        </p:nvSpPr>
        <p:spPr>
          <a:xfrm>
            <a:off x="4826000" y="4741333"/>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Business logic</a:t>
            </a:r>
          </a:p>
        </p:txBody>
      </p:sp>
      <p:sp>
        <p:nvSpPr>
          <p:cNvPr id="8" name="Rectangle 7"/>
          <p:cNvSpPr/>
          <p:nvPr/>
        </p:nvSpPr>
        <p:spPr>
          <a:xfrm>
            <a:off x="7069667" y="4749800"/>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Message Broker</a:t>
            </a:r>
          </a:p>
          <a:p>
            <a:pPr algn="ctr"/>
            <a:r>
              <a:rPr lang="en-US" sz="1200" dirty="0" smtClean="0">
                <a:solidFill>
                  <a:schemeClr val="bg2">
                    <a:lumMod val="10000"/>
                  </a:schemeClr>
                </a:solidFill>
              </a:rPr>
              <a:t>Use Apache Kafka to handle messages </a:t>
            </a:r>
          </a:p>
          <a:p>
            <a:pPr algn="ctr"/>
            <a:endParaRPr lang="en-US" sz="1200" dirty="0" smtClean="0"/>
          </a:p>
        </p:txBody>
      </p:sp>
      <p:cxnSp>
        <p:nvCxnSpPr>
          <p:cNvPr id="10" name="Straight Arrow Connector 9"/>
          <p:cNvCxnSpPr>
            <a:stCxn id="5" idx="2"/>
            <a:endCxn id="7" idx="0"/>
          </p:cNvCxnSpPr>
          <p:nvPr/>
        </p:nvCxnSpPr>
        <p:spPr>
          <a:xfrm rot="16200000" flipH="1">
            <a:off x="5363633" y="4428066"/>
            <a:ext cx="609600" cy="16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8"/>
          <p:cNvCxnSpPr>
            <a:stCxn id="5" idx="3"/>
            <a:endCxn id="8" idx="0"/>
          </p:cNvCxnSpPr>
          <p:nvPr/>
        </p:nvCxnSpPr>
        <p:spPr>
          <a:xfrm>
            <a:off x="6510867" y="3644900"/>
            <a:ext cx="1409700" cy="1104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21"/>
          <p:cNvCxnSpPr>
            <a:stCxn id="5" idx="1"/>
            <a:endCxn id="6" idx="0"/>
          </p:cNvCxnSpPr>
          <p:nvPr/>
        </p:nvCxnSpPr>
        <p:spPr>
          <a:xfrm rot="10800000" flipV="1">
            <a:off x="3500967" y="3644899"/>
            <a:ext cx="1308100" cy="10964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1B418EE9-5198-ADC8-D99E-D10E479044CE}"/>
              </a:ext>
            </a:extLst>
          </p:cNvPr>
          <p:cNvSpPr>
            <a:spLocks noGrp="1"/>
          </p:cNvSpPr>
          <p:nvPr>
            <p:ph type="title"/>
          </p:nvPr>
        </p:nvSpPr>
        <p:spPr/>
        <p:txBody>
          <a:bodyPr/>
          <a:lstStyle/>
          <a:p>
            <a:r>
              <a:rPr lang="en-US" sz="3200" dirty="0" smtClean="0">
                <a:latin typeface="+mn-lt"/>
              </a:rPr>
              <a:t>Applying First Principles to a project cont…</a:t>
            </a:r>
            <a:endParaRPr lang="en-US" sz="3200" dirty="0">
              <a:latin typeface="+mn-lt"/>
            </a:endParaRPr>
          </a:p>
        </p:txBody>
      </p:sp>
      <p:sp>
        <p:nvSpPr>
          <p:cNvPr id="7" name="Rectangle 6"/>
          <p:cNvSpPr/>
          <p:nvPr/>
        </p:nvSpPr>
        <p:spPr>
          <a:xfrm>
            <a:off x="4919134" y="2345267"/>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Business logic</a:t>
            </a:r>
          </a:p>
        </p:txBody>
      </p:sp>
      <p:sp>
        <p:nvSpPr>
          <p:cNvPr id="8" name="Rectangle 7"/>
          <p:cNvSpPr/>
          <p:nvPr/>
        </p:nvSpPr>
        <p:spPr>
          <a:xfrm>
            <a:off x="1981200" y="3987799"/>
            <a:ext cx="1701800" cy="973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solidFill>
                  <a:schemeClr val="bg2">
                    <a:lumMod val="10000"/>
                  </a:schemeClr>
                </a:solidFill>
              </a:rPr>
              <a:t>Code logic to exchange data to the front end application</a:t>
            </a:r>
          </a:p>
        </p:txBody>
      </p:sp>
      <p:sp>
        <p:nvSpPr>
          <p:cNvPr id="9" name="Rectangle 8"/>
          <p:cNvSpPr/>
          <p:nvPr/>
        </p:nvSpPr>
        <p:spPr>
          <a:xfrm>
            <a:off x="4919134" y="3996266"/>
            <a:ext cx="1701800" cy="973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solidFill>
                  <a:schemeClr val="bg2">
                    <a:lumMod val="10000"/>
                  </a:schemeClr>
                </a:solidFill>
              </a:rPr>
              <a:t>Code logic to consume or (subscribe) to Kafka message broker to listen for incoming sensor data</a:t>
            </a:r>
          </a:p>
        </p:txBody>
      </p:sp>
      <p:sp>
        <p:nvSpPr>
          <p:cNvPr id="11" name="Rectangle 10"/>
          <p:cNvSpPr/>
          <p:nvPr/>
        </p:nvSpPr>
        <p:spPr>
          <a:xfrm>
            <a:off x="7941734" y="3987800"/>
            <a:ext cx="1701800" cy="973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solidFill>
                  <a:schemeClr val="bg2">
                    <a:lumMod val="10000"/>
                  </a:schemeClr>
                </a:solidFill>
              </a:rPr>
              <a:t>Code logic for CRUD operation with the </a:t>
            </a:r>
            <a:r>
              <a:rPr lang="en-US" sz="1100" dirty="0" err="1" smtClean="0">
                <a:solidFill>
                  <a:schemeClr val="bg2">
                    <a:lumMod val="10000"/>
                  </a:schemeClr>
                </a:solidFill>
              </a:rPr>
              <a:t>QuestDB</a:t>
            </a:r>
            <a:r>
              <a:rPr lang="en-US" sz="1100" dirty="0" smtClean="0">
                <a:solidFill>
                  <a:schemeClr val="bg2">
                    <a:lumMod val="10000"/>
                  </a:schemeClr>
                </a:solidFill>
              </a:rPr>
              <a:t> database</a:t>
            </a:r>
          </a:p>
        </p:txBody>
      </p:sp>
      <p:cxnSp>
        <p:nvCxnSpPr>
          <p:cNvPr id="13" name="Straight Arrow Connector 12"/>
          <p:cNvCxnSpPr>
            <a:stCxn id="7" idx="2"/>
            <a:endCxn id="9" idx="0"/>
          </p:cNvCxnSpPr>
          <p:nvPr/>
        </p:nvCxnSpPr>
        <p:spPr>
          <a:xfrm rot="5400000">
            <a:off x="5431368" y="3657600"/>
            <a:ext cx="6773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3"/>
            <a:endCxn id="11" idx="0"/>
          </p:cNvCxnSpPr>
          <p:nvPr/>
        </p:nvCxnSpPr>
        <p:spPr>
          <a:xfrm>
            <a:off x="6620934" y="2832101"/>
            <a:ext cx="2171700" cy="11556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8" idx="0"/>
          </p:cNvCxnSpPr>
          <p:nvPr/>
        </p:nvCxnSpPr>
        <p:spPr>
          <a:xfrm rot="10800000" flipV="1">
            <a:off x="2832100" y="2937933"/>
            <a:ext cx="2044700" cy="10498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1BF3681-C3E5-4AF6-8050-4743C0D56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11395</TotalTime>
  <Words>767</Words>
  <Application>Microsoft Office PowerPoint</Application>
  <PresentationFormat>Custom</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First Principles Thinking</vt:lpstr>
      <vt:lpstr>Agenda</vt:lpstr>
      <vt:lpstr>Key Summary  </vt:lpstr>
      <vt:lpstr>Applying First Principles</vt:lpstr>
      <vt:lpstr>Adverse of the First Principles</vt:lpstr>
      <vt:lpstr>Applying First Principles to a project</vt:lpstr>
      <vt:lpstr>Applying First Principles to a project cont…</vt:lpstr>
      <vt:lpstr>Applying First Principles to a project cont…</vt:lpstr>
      <vt:lpstr>Applying First Principles to a project cont…</vt:lpstr>
      <vt:lpstr>MVP project design and data flow diagram</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84</cp:revision>
  <dcterms:created xsi:type="dcterms:W3CDTF">2020-02-10T19:02:28Z</dcterms:created>
  <dcterms:modified xsi:type="dcterms:W3CDTF">2024-10-22T14:53:18Z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