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4215" r:id="rId5"/>
    <p:sldId id="4216" r:id="rId6"/>
    <p:sldId id="4217" r:id="rId7"/>
    <p:sldId id="4212" r:id="rId8"/>
    <p:sldId id="4213" r:id="rId9"/>
    <p:sldId id="4218" r:id="rId10"/>
    <p:sldId id="4202" r:id="rId11"/>
    <p:sldId id="4208" r:id="rId12"/>
    <p:sldId id="4219" r:id="rId13"/>
    <p:sldId id="4220" r:id="rId14"/>
    <p:sldId id="4221" r:id="rId15"/>
    <p:sldId id="42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10/29/2024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10/29/2024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p:txBody>
          <a:bodyPr/>
          <a:lstStyle/>
          <a:p>
            <a:r>
              <a:rPr lang="en-US" dirty="0" smtClean="0"/>
              <a:t>Apache Kafka </a:t>
            </a:r>
            <a:r>
              <a:rPr lang="en-US" dirty="0" err="1" smtClean="0"/>
              <a:t>vs</a:t>
            </a:r>
            <a:r>
              <a:rPr lang="en-US" dirty="0" smtClean="0"/>
              <a:t> MQTT</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Kafka </a:t>
            </a:r>
            <a:r>
              <a:rPr lang="en-US" dirty="0" err="1" smtClean="0"/>
              <a:t>vs</a:t>
            </a:r>
            <a:r>
              <a:rPr lang="en-US" dirty="0" smtClean="0"/>
              <a:t> MQTT </a:t>
            </a:r>
            <a:r>
              <a:rPr lang="en-US" dirty="0" err="1" smtClean="0"/>
              <a:t>Comparision</a:t>
            </a:r>
            <a:r>
              <a:rPr lang="en-US" dirty="0" smtClean="0"/>
              <a:t> Cont…</a:t>
            </a:r>
            <a:endParaRPr lang="en-US"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858806" y="1191244"/>
          <a:ext cx="9803442" cy="3718644"/>
        </p:xfrm>
        <a:graphic>
          <a:graphicData uri="http://schemas.openxmlformats.org/drawingml/2006/table">
            <a:tbl>
              <a:tblPr firstRow="1" bandRow="1">
                <a:tableStyleId>{21E4AEA4-8DFA-4A89-87EB-49C32662AFE0}</a:tableStyleId>
              </a:tblPr>
              <a:tblGrid>
                <a:gridCol w="4901721"/>
                <a:gridCol w="4901721"/>
              </a:tblGrid>
              <a:tr h="457284">
                <a:tc>
                  <a:txBody>
                    <a:bodyPr/>
                    <a:lstStyle/>
                    <a:p>
                      <a:r>
                        <a:rPr lang="en-US" dirty="0" smtClean="0"/>
                        <a:t>Choose Kafka</a:t>
                      </a:r>
                      <a:r>
                        <a:rPr lang="en-US" baseline="0" dirty="0" smtClean="0"/>
                        <a:t> when…</a:t>
                      </a:r>
                      <a:endParaRPr lang="en-US" dirty="0"/>
                    </a:p>
                  </a:txBody>
                  <a:tcPr/>
                </a:tc>
                <a:tc>
                  <a:txBody>
                    <a:bodyPr/>
                    <a:lstStyle/>
                    <a:p>
                      <a:r>
                        <a:rPr lang="en-US" dirty="0" smtClean="0"/>
                        <a:t>Choose</a:t>
                      </a:r>
                      <a:r>
                        <a:rPr lang="en-US" baseline="0" dirty="0" smtClean="0"/>
                        <a:t> MQTT when…</a:t>
                      </a:r>
                      <a:endParaRPr lang="en-US" dirty="0"/>
                    </a:p>
                  </a:txBody>
                  <a:tcPr/>
                </a:tc>
              </a:tr>
              <a:tr h="2837208">
                <a:tc>
                  <a:txBody>
                    <a:bodyPr/>
                    <a:lstStyle/>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need a </a:t>
                      </a:r>
                      <a:r>
                        <a:rPr lang="en-US" sz="1400" b="1" kern="1200" dirty="0" smtClean="0">
                          <a:solidFill>
                            <a:schemeClr val="dk1"/>
                          </a:solidFill>
                          <a:latin typeface="+mn-lt"/>
                          <a:ea typeface="+mn-ea"/>
                          <a:cs typeface="+mn-cs"/>
                        </a:rPr>
                        <a:t>high-throughput</a:t>
                      </a:r>
                      <a:r>
                        <a:rPr lang="en-US" sz="1400" kern="1200" dirty="0" smtClean="0">
                          <a:solidFill>
                            <a:schemeClr val="dk1"/>
                          </a:solidFill>
                          <a:latin typeface="+mn-lt"/>
                          <a:ea typeface="+mn-ea"/>
                          <a:cs typeface="+mn-cs"/>
                        </a:rPr>
                        <a:t> system capable of handling real-time streaming data.</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require </a:t>
                      </a:r>
                      <a:r>
                        <a:rPr lang="en-US" sz="1400" b="1" kern="1200" dirty="0" smtClean="0">
                          <a:solidFill>
                            <a:schemeClr val="dk1"/>
                          </a:solidFill>
                          <a:latin typeface="+mn-lt"/>
                          <a:ea typeface="+mn-ea"/>
                          <a:cs typeface="+mn-cs"/>
                        </a:rPr>
                        <a:t>data durability</a:t>
                      </a:r>
                      <a:r>
                        <a:rPr lang="en-US" sz="1400" kern="1200" dirty="0" smtClean="0">
                          <a:solidFill>
                            <a:schemeClr val="dk1"/>
                          </a:solidFill>
                          <a:latin typeface="+mn-lt"/>
                          <a:ea typeface="+mn-ea"/>
                          <a:cs typeface="+mn-cs"/>
                        </a:rPr>
                        <a:t>, persistence, and the ability to replay events.</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b="1" kern="1200" dirty="0" smtClean="0">
                          <a:solidFill>
                            <a:schemeClr val="dk1"/>
                          </a:solidFill>
                          <a:latin typeface="+mn-lt"/>
                          <a:ea typeface="+mn-ea"/>
                          <a:cs typeface="+mn-cs"/>
                        </a:rPr>
                        <a:t>Stream processing </a:t>
                      </a:r>
                      <a:r>
                        <a:rPr lang="en-US" sz="1400" kern="1200" dirty="0" smtClean="0">
                          <a:solidFill>
                            <a:schemeClr val="dk1"/>
                          </a:solidFill>
                          <a:latin typeface="+mn-lt"/>
                          <a:ea typeface="+mn-ea"/>
                          <a:cs typeface="+mn-cs"/>
                        </a:rPr>
                        <a:t>is a critical part of your </a:t>
                      </a:r>
                      <a:r>
                        <a:rPr lang="en-US" sz="1400" kern="1200" dirty="0" err="1" smtClean="0">
                          <a:solidFill>
                            <a:schemeClr val="dk1"/>
                          </a:solidFill>
                          <a:latin typeface="+mn-lt"/>
                          <a:ea typeface="+mn-ea"/>
                          <a:cs typeface="+mn-cs"/>
                        </a:rPr>
                        <a:t>arcshitecture</a:t>
                      </a:r>
                      <a:r>
                        <a:rPr lang="en-US" sz="1400" kern="1200" dirty="0" smtClean="0">
                          <a:solidFill>
                            <a:schemeClr val="dk1"/>
                          </a:solidFill>
                          <a:latin typeface="+mn-lt"/>
                          <a:ea typeface="+mn-ea"/>
                          <a:cs typeface="+mn-cs"/>
                        </a:rPr>
                        <a:t>, and you need the flexibility to process large volumes of data.</a:t>
                      </a:r>
                    </a:p>
                    <a:p>
                      <a:pPr marL="342900" indent="-342900">
                        <a:buFont typeface="+mj-lt"/>
                        <a:buAutoNum type="arabicPeriod"/>
                      </a:pPr>
                      <a:endParaRPr lang="en-US" sz="1400" kern="1200" dirty="0" smtClean="0">
                        <a:solidFill>
                          <a:schemeClr val="dk1"/>
                        </a:solidFill>
                        <a:latin typeface="+mn-lt"/>
                        <a:ea typeface="+mn-ea"/>
                        <a:cs typeface="+mn-cs"/>
                      </a:endParaRPr>
                    </a:p>
                    <a:p>
                      <a:pPr marL="342900" indent="-342900">
                        <a:buFont typeface="+mj-lt"/>
                        <a:buAutoNum type="arabicPeriod"/>
                      </a:pPr>
                      <a:r>
                        <a:rPr lang="en-US" sz="1400" kern="1200" dirty="0" smtClean="0">
                          <a:solidFill>
                            <a:schemeClr val="dk1"/>
                          </a:solidFill>
                          <a:latin typeface="+mn-lt"/>
                          <a:ea typeface="+mn-ea"/>
                          <a:cs typeface="+mn-cs"/>
                        </a:rPr>
                        <a:t>You are working with distributed systems where </a:t>
                      </a:r>
                      <a:r>
                        <a:rPr lang="en-US" sz="1400" b="1" kern="1200" dirty="0" smtClean="0">
                          <a:solidFill>
                            <a:schemeClr val="dk1"/>
                          </a:solidFill>
                          <a:latin typeface="+mn-lt"/>
                          <a:ea typeface="+mn-ea"/>
                          <a:cs typeface="+mn-cs"/>
                        </a:rPr>
                        <a:t>fault tolerance </a:t>
                      </a:r>
                      <a:r>
                        <a:rPr lang="en-US" sz="1400" kern="1200" dirty="0" smtClean="0">
                          <a:solidFill>
                            <a:schemeClr val="dk1"/>
                          </a:solidFill>
                          <a:latin typeface="+mn-lt"/>
                          <a:ea typeface="+mn-ea"/>
                          <a:cs typeface="+mn-cs"/>
                        </a:rPr>
                        <a:t>and </a:t>
                      </a:r>
                      <a:r>
                        <a:rPr lang="en-US" sz="1400" b="1" kern="1200" dirty="0" smtClean="0">
                          <a:solidFill>
                            <a:schemeClr val="dk1"/>
                          </a:solidFill>
                          <a:latin typeface="+mn-lt"/>
                          <a:ea typeface="+mn-ea"/>
                          <a:cs typeface="+mn-cs"/>
                        </a:rPr>
                        <a:t>scalability</a:t>
                      </a:r>
                      <a:r>
                        <a:rPr lang="en-US" sz="1400" kern="1200" dirty="0" smtClean="0">
                          <a:solidFill>
                            <a:schemeClr val="dk1"/>
                          </a:solidFill>
                          <a:latin typeface="+mn-lt"/>
                          <a:ea typeface="+mn-ea"/>
                          <a:cs typeface="+mn-cs"/>
                        </a:rPr>
                        <a:t> are necessary.</a:t>
                      </a:r>
                    </a:p>
                    <a:p>
                      <a:endParaRPr lang="en-US" dirty="0"/>
                    </a:p>
                  </a:txBody>
                  <a:tcPr/>
                </a:tc>
                <a:tc>
                  <a:txBody>
                    <a:bodyPr/>
                    <a:lstStyle/>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are dealing with </a:t>
                      </a:r>
                      <a:r>
                        <a:rPr lang="en-US" sz="1400" b="1" kern="1200" dirty="0" err="1" smtClean="0">
                          <a:solidFill>
                            <a:schemeClr val="dk1"/>
                          </a:solidFill>
                          <a:latin typeface="+mn-lt"/>
                          <a:ea typeface="+mn-ea"/>
                          <a:cs typeface="+mn-cs"/>
                        </a:rPr>
                        <a:t>IoT</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sensor</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networks</a:t>
                      </a:r>
                      <a:r>
                        <a:rPr lang="en-US" sz="1400" kern="1200" dirty="0" smtClean="0">
                          <a:solidFill>
                            <a:schemeClr val="dk1"/>
                          </a:solidFill>
                          <a:latin typeface="+mn-lt"/>
                          <a:ea typeface="+mn-ea"/>
                          <a:cs typeface="+mn-cs"/>
                        </a:rPr>
                        <a:t>, or other scenarios where </a:t>
                      </a:r>
                      <a:r>
                        <a:rPr lang="en-US" sz="1400" b="1" kern="1200" dirty="0" smtClean="0">
                          <a:solidFill>
                            <a:schemeClr val="dk1"/>
                          </a:solidFill>
                          <a:latin typeface="+mn-lt"/>
                          <a:ea typeface="+mn-ea"/>
                          <a:cs typeface="+mn-cs"/>
                        </a:rPr>
                        <a:t>lightweight</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communication</a:t>
                      </a:r>
                      <a:r>
                        <a:rPr lang="en-US" sz="1400" kern="1200" dirty="0" smtClean="0">
                          <a:solidFill>
                            <a:schemeClr val="dk1"/>
                          </a:solidFill>
                          <a:latin typeface="+mn-lt"/>
                          <a:ea typeface="+mn-ea"/>
                          <a:cs typeface="+mn-cs"/>
                        </a:rPr>
                        <a:t> and </a:t>
                      </a:r>
                      <a:r>
                        <a:rPr lang="en-US" sz="1400" b="1" kern="1200" dirty="0" smtClean="0">
                          <a:solidFill>
                            <a:schemeClr val="dk1"/>
                          </a:solidFill>
                          <a:latin typeface="+mn-lt"/>
                          <a:ea typeface="+mn-ea"/>
                          <a:cs typeface="+mn-cs"/>
                        </a:rPr>
                        <a:t>low</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power</a:t>
                      </a:r>
                      <a:r>
                        <a:rPr lang="en-US" sz="1400" kern="1200" dirty="0" smtClean="0">
                          <a:solidFill>
                            <a:schemeClr val="dk1"/>
                          </a:solidFill>
                          <a:latin typeface="+mn-lt"/>
                          <a:ea typeface="+mn-ea"/>
                          <a:cs typeface="+mn-cs"/>
                        </a:rPr>
                        <a:t> </a:t>
                      </a:r>
                      <a:r>
                        <a:rPr lang="en-US" sz="1400" b="1" kern="1200" dirty="0" smtClean="0">
                          <a:solidFill>
                            <a:schemeClr val="dk1"/>
                          </a:solidFill>
                          <a:latin typeface="+mn-lt"/>
                          <a:ea typeface="+mn-ea"/>
                          <a:cs typeface="+mn-cs"/>
                        </a:rPr>
                        <a:t>consumption</a:t>
                      </a:r>
                      <a:r>
                        <a:rPr lang="en-US" sz="1400" kern="1200" dirty="0" smtClean="0">
                          <a:solidFill>
                            <a:schemeClr val="dk1"/>
                          </a:solidFill>
                          <a:latin typeface="+mn-lt"/>
                          <a:ea typeface="+mn-ea"/>
                          <a:cs typeface="+mn-cs"/>
                        </a:rPr>
                        <a:t> are essential.</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need </a:t>
                      </a:r>
                      <a:r>
                        <a:rPr lang="en-US" sz="1400" b="1" kern="1200" dirty="0" smtClean="0">
                          <a:solidFill>
                            <a:schemeClr val="dk1"/>
                          </a:solidFill>
                          <a:latin typeface="+mn-lt"/>
                          <a:ea typeface="+mn-ea"/>
                          <a:cs typeface="+mn-cs"/>
                        </a:rPr>
                        <a:t>low-latency</a:t>
                      </a:r>
                      <a:r>
                        <a:rPr lang="en-US" sz="1400" kern="1200" dirty="0" smtClean="0">
                          <a:solidFill>
                            <a:schemeClr val="dk1"/>
                          </a:solidFill>
                          <a:latin typeface="+mn-lt"/>
                          <a:ea typeface="+mn-ea"/>
                          <a:cs typeface="+mn-cs"/>
                        </a:rPr>
                        <a:t> communication for small messages with </a:t>
                      </a:r>
                      <a:r>
                        <a:rPr lang="en-US" sz="1400" b="1" kern="1200" dirty="0" smtClean="0">
                          <a:solidFill>
                            <a:schemeClr val="dk1"/>
                          </a:solidFill>
                          <a:latin typeface="+mn-lt"/>
                          <a:ea typeface="+mn-ea"/>
                          <a:cs typeface="+mn-cs"/>
                        </a:rPr>
                        <a:t>simple publish-subscribe </a:t>
                      </a:r>
                      <a:r>
                        <a:rPr lang="en-US" sz="1400" kern="1200" dirty="0" smtClean="0">
                          <a:solidFill>
                            <a:schemeClr val="dk1"/>
                          </a:solidFill>
                          <a:latin typeface="+mn-lt"/>
                          <a:ea typeface="+mn-ea"/>
                          <a:cs typeface="+mn-cs"/>
                        </a:rPr>
                        <a:t>patterns.</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 You prioritize </a:t>
                      </a:r>
                      <a:r>
                        <a:rPr lang="en-US" sz="1400" b="1" kern="1200" dirty="0" smtClean="0">
                          <a:solidFill>
                            <a:schemeClr val="dk1"/>
                          </a:solidFill>
                          <a:latin typeface="+mn-lt"/>
                          <a:ea typeface="+mn-ea"/>
                          <a:cs typeface="+mn-cs"/>
                        </a:rPr>
                        <a:t>ease of implementation </a:t>
                      </a:r>
                      <a:r>
                        <a:rPr lang="en-US" sz="1400" kern="1200" dirty="0" smtClean="0">
                          <a:solidFill>
                            <a:schemeClr val="dk1"/>
                          </a:solidFill>
                          <a:latin typeface="+mn-lt"/>
                          <a:ea typeface="+mn-ea"/>
                          <a:cs typeface="+mn-cs"/>
                        </a:rPr>
                        <a:t>and want a </a:t>
                      </a:r>
                      <a:r>
                        <a:rPr lang="en-US" sz="1400" b="1" kern="1200" dirty="0" smtClean="0">
                          <a:solidFill>
                            <a:schemeClr val="dk1"/>
                          </a:solidFill>
                          <a:latin typeface="+mn-lt"/>
                          <a:ea typeface="+mn-ea"/>
                          <a:cs typeface="+mn-cs"/>
                        </a:rPr>
                        <a:t>minimalistic protocol </a:t>
                      </a:r>
                      <a:r>
                        <a:rPr lang="en-US" sz="1400" kern="1200" dirty="0" smtClean="0">
                          <a:solidFill>
                            <a:schemeClr val="dk1"/>
                          </a:solidFill>
                          <a:latin typeface="+mn-lt"/>
                          <a:ea typeface="+mn-ea"/>
                          <a:cs typeface="+mn-cs"/>
                        </a:rPr>
                        <a:t>for constrained environments.</a:t>
                      </a:r>
                    </a:p>
                    <a:p>
                      <a:pPr marL="228600" indent="-228600">
                        <a:buFont typeface="+mj-lt"/>
                        <a:buAutoNum type="arabicPeriod"/>
                      </a:pPr>
                      <a:endParaRPr lang="en-US" sz="1400" kern="1200" dirty="0" smtClean="0">
                        <a:solidFill>
                          <a:schemeClr val="dk1"/>
                        </a:solidFill>
                        <a:latin typeface="+mn-lt"/>
                        <a:ea typeface="+mn-ea"/>
                        <a:cs typeface="+mn-cs"/>
                      </a:endParaRPr>
                    </a:p>
                    <a:p>
                      <a:pPr marL="228600" indent="-228600">
                        <a:buFont typeface="+mj-lt"/>
                        <a:buAutoNum type="arabicPeriod"/>
                      </a:pPr>
                      <a:r>
                        <a:rPr lang="en-US" sz="1400" kern="1200" dirty="0" smtClean="0">
                          <a:solidFill>
                            <a:schemeClr val="dk1"/>
                          </a:solidFill>
                          <a:latin typeface="+mn-lt"/>
                          <a:ea typeface="+mn-ea"/>
                          <a:cs typeface="+mn-cs"/>
                        </a:rPr>
                        <a:t>You are working in environments with </a:t>
                      </a:r>
                      <a:r>
                        <a:rPr lang="en-US" sz="1400" b="1" kern="1200" dirty="0" smtClean="0">
                          <a:solidFill>
                            <a:schemeClr val="dk1"/>
                          </a:solidFill>
                          <a:latin typeface="+mn-lt"/>
                          <a:ea typeface="+mn-ea"/>
                          <a:cs typeface="+mn-cs"/>
                        </a:rPr>
                        <a:t>low bandwidth </a:t>
                      </a:r>
                      <a:r>
                        <a:rPr lang="en-US" sz="1400" kern="1200" dirty="0" smtClean="0">
                          <a:solidFill>
                            <a:schemeClr val="dk1"/>
                          </a:solidFill>
                          <a:latin typeface="+mn-lt"/>
                          <a:ea typeface="+mn-ea"/>
                          <a:cs typeface="+mn-cs"/>
                        </a:rPr>
                        <a:t>or </a:t>
                      </a:r>
                      <a:r>
                        <a:rPr lang="en-US" sz="1400" b="1" kern="1200" dirty="0" smtClean="0">
                          <a:solidFill>
                            <a:schemeClr val="dk1"/>
                          </a:solidFill>
                          <a:latin typeface="+mn-lt"/>
                          <a:ea typeface="+mn-ea"/>
                          <a:cs typeface="+mn-cs"/>
                        </a:rPr>
                        <a:t>unstable network conditions </a:t>
                      </a:r>
                      <a:r>
                        <a:rPr lang="en-US" sz="1400" kern="1200" dirty="0" smtClean="0">
                          <a:solidFill>
                            <a:schemeClr val="dk1"/>
                          </a:solidFill>
                          <a:latin typeface="+mn-lt"/>
                          <a:ea typeface="+mn-ea"/>
                          <a:cs typeface="+mn-cs"/>
                        </a:rPr>
                        <a:t>where guaranteed message delivery is important.</a:t>
                      </a:r>
                    </a:p>
                    <a:p>
                      <a:endParaRPr lang="en-US" sz="1200" dirty="0"/>
                    </a:p>
                  </a:txBody>
                  <a:tcPr/>
                </a:tc>
              </a:tr>
            </a:tbl>
          </a:graphicData>
        </a:graphic>
      </p:graphicFrame>
      <p:sp>
        <p:nvSpPr>
          <p:cNvPr id="7" name="TextBox 6"/>
          <p:cNvSpPr txBox="1"/>
          <p:nvPr/>
        </p:nvSpPr>
        <p:spPr>
          <a:xfrm>
            <a:off x="856891" y="5037826"/>
            <a:ext cx="9849235" cy="646331"/>
          </a:xfrm>
          <a:prstGeom prst="rect">
            <a:avLst/>
          </a:prstGeom>
          <a:noFill/>
        </p:spPr>
        <p:txBody>
          <a:bodyPr wrap="none" rtlCol="0">
            <a:spAutoFit/>
          </a:bodyPr>
          <a:lstStyle/>
          <a:p>
            <a:r>
              <a:rPr lang="en-US" sz="1200" b="1" dirty="0" smtClean="0"/>
              <a:t>In summary, Kafka excels in high-throughput, distributed streaming scenarios, while MQTT is better suited for lightweight, low-latency </a:t>
            </a:r>
            <a:r>
              <a:rPr lang="en-US" sz="1200" b="1" dirty="0" err="1" smtClean="0"/>
              <a:t>IoT</a:t>
            </a:r>
            <a:r>
              <a:rPr lang="en-US" sz="1200" b="1" dirty="0" smtClean="0"/>
              <a:t> applications.</a:t>
            </a:r>
          </a:p>
          <a:p>
            <a:r>
              <a:rPr lang="en-US" sz="1200" b="1" dirty="0" smtClean="0"/>
              <a:t> </a:t>
            </a:r>
          </a:p>
          <a:p>
            <a:r>
              <a:rPr lang="en-US" sz="1200" b="1" dirty="0" smtClean="0"/>
              <a:t>The most popular MQTT brokers and platforms are widely adopted due to their reliability, scalability, ease of use, and suitability for </a:t>
            </a:r>
            <a:r>
              <a:rPr lang="en-US" sz="1200" b="1" dirty="0" err="1" smtClean="0"/>
              <a:t>IoT</a:t>
            </a:r>
            <a:r>
              <a:rPr lang="en-US" sz="1200" b="1" dirty="0" smtClean="0"/>
              <a:t> use cases. </a:t>
            </a:r>
            <a:endParaRPr lang="en-US" sz="1200" b="1"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a:xfrm>
            <a:off x="487457" y="380608"/>
            <a:ext cx="11459010" cy="675251"/>
          </a:xfrm>
        </p:spPr>
        <p:txBody>
          <a:bodyPr/>
          <a:lstStyle/>
          <a:p>
            <a:r>
              <a:rPr lang="en-US" dirty="0" smtClean="0"/>
              <a:t>How can we benefit from Kafka or similar technology?</a:t>
            </a:r>
            <a:endParaRPr lang="en-US" dirty="0" smtClean="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8" name="Table 7"/>
          <p:cNvGraphicFramePr>
            <a:graphicFrameLocks noGrp="1"/>
          </p:cNvGraphicFramePr>
          <p:nvPr/>
        </p:nvGraphicFramePr>
        <p:xfrm>
          <a:off x="1151467" y="1159932"/>
          <a:ext cx="9906000" cy="4573696"/>
        </p:xfrm>
        <a:graphic>
          <a:graphicData uri="http://schemas.openxmlformats.org/drawingml/2006/table">
            <a:tbl>
              <a:tblPr firstRow="1" bandRow="1">
                <a:tableStyleId>{5C22544A-7EE6-4342-B048-85BDC9FD1C3A}</a:tableStyleId>
              </a:tblPr>
              <a:tblGrid>
                <a:gridCol w="9906000"/>
              </a:tblGrid>
              <a:tr h="440268">
                <a:tc>
                  <a:txBody>
                    <a:bodyPr/>
                    <a:lstStyle/>
                    <a:p>
                      <a:pPr algn="ctr"/>
                      <a:r>
                        <a:rPr lang="en-US" dirty="0" smtClean="0"/>
                        <a:t>Kafka</a:t>
                      </a:r>
                      <a:r>
                        <a:rPr lang="en-US" baseline="0" dirty="0" smtClean="0"/>
                        <a:t> Benefits</a:t>
                      </a:r>
                      <a:endParaRPr lang="en-US" dirty="0"/>
                    </a:p>
                  </a:txBody>
                  <a:tcPr/>
                </a:tc>
              </a:tr>
              <a:tr h="740834">
                <a:tc>
                  <a:txBody>
                    <a:bodyPr/>
                    <a:lstStyle/>
                    <a:p>
                      <a:r>
                        <a:rPr lang="en-US" sz="1200" dirty="0" smtClean="0">
                          <a:solidFill>
                            <a:schemeClr val="bg2">
                              <a:lumMod val="10000"/>
                            </a:schemeClr>
                          </a:solidFill>
                        </a:rPr>
                        <a:t>Kafka and similar message brokers facilitate the decoupling of systems by allowing producers and consumers to operate independently. This creates a buffer between different </a:t>
                      </a:r>
                      <a:r>
                        <a:rPr lang="en-US" sz="1200" dirty="0" err="1" smtClean="0">
                          <a:solidFill>
                            <a:schemeClr val="bg2">
                              <a:lumMod val="10000"/>
                            </a:schemeClr>
                          </a:solidFill>
                        </a:rPr>
                        <a:t>microservices</a:t>
                      </a:r>
                      <a:r>
                        <a:rPr lang="en-US" sz="1200" dirty="0" smtClean="0">
                          <a:solidFill>
                            <a:schemeClr val="bg2">
                              <a:lumMod val="10000"/>
                            </a:schemeClr>
                          </a:solidFill>
                        </a:rPr>
                        <a:t> and enables asynchronous communication. As a result, we can easily re-architect a new cloud-based content management system (CMS) using a modular approach, where Kafka acts as the data exchange highway connecting all of our </a:t>
                      </a:r>
                      <a:r>
                        <a:rPr lang="en-US" sz="1200" dirty="0" err="1" smtClean="0">
                          <a:solidFill>
                            <a:schemeClr val="bg2">
                              <a:lumMod val="10000"/>
                            </a:schemeClr>
                          </a:solidFill>
                        </a:rPr>
                        <a:t>microservices</a:t>
                      </a:r>
                      <a:r>
                        <a:rPr lang="en-US" sz="1200" dirty="0" smtClean="0">
                          <a:solidFill>
                            <a:schemeClr val="bg2">
                              <a:lumMod val="10000"/>
                            </a:schemeClr>
                          </a:solidFill>
                        </a:rPr>
                        <a:t>.</a:t>
                      </a:r>
                      <a:endParaRPr lang="en-US" sz="1200" dirty="0">
                        <a:solidFill>
                          <a:schemeClr val="bg2">
                            <a:lumMod val="10000"/>
                          </a:schemeClr>
                        </a:solidFill>
                      </a:endParaRPr>
                    </a:p>
                  </a:txBody>
                  <a:tcPr/>
                </a:tc>
              </a:tr>
              <a:tr h="740834">
                <a:tc>
                  <a:txBody>
                    <a:bodyPr/>
                    <a:lstStyle/>
                    <a:p>
                      <a:r>
                        <a:rPr lang="en-US" sz="1200" dirty="0" smtClean="0">
                          <a:solidFill>
                            <a:schemeClr val="bg2">
                              <a:lumMod val="10000"/>
                            </a:schemeClr>
                          </a:solidFill>
                        </a:rPr>
                        <a:t>Our current setup involves sensors and the sensor AP communicating through an abstraction layer, specifically the Communication Manager. This layer is responsible for interpreting, processing, storing, encrypting, and pushing sensor data to the cloud system. By utilizing Kafka or a similar message broker, we can leverage its high throughput for handling large volumes of data, scalability for horizontal scaling to accommodate increased loads, durability through data replication across multiple brokers, and fault tolerance for enhanced reliability. This shift allows us to eliminate the Communication Manager abstraction layer, enabling direct communication between our sensors, sensor AP, and Kafka.</a:t>
                      </a:r>
                      <a:endParaRPr lang="en-US" sz="1200" dirty="0">
                        <a:solidFill>
                          <a:schemeClr val="bg2">
                            <a:lumMod val="10000"/>
                          </a:schemeClr>
                        </a:solidFill>
                      </a:endParaRPr>
                    </a:p>
                  </a:txBody>
                  <a:tcPr/>
                </a:tc>
              </a:tr>
              <a:tr h="740834">
                <a:tc>
                  <a:txBody>
                    <a:bodyPr/>
                    <a:lstStyle/>
                    <a:p>
                      <a:r>
                        <a:rPr lang="en-US" sz="1200" dirty="0" smtClean="0">
                          <a:solidFill>
                            <a:schemeClr val="bg2">
                              <a:lumMod val="10000"/>
                            </a:schemeClr>
                          </a:solidFill>
                        </a:rPr>
                        <a:t>Kafka can overcome the limitations of cloud-based systems by facilitating communication and control of local hardware devices, such as alert lamps within client facilities. Currently, we are implementing this capability to enable our VPC system to control local lamps using a message broker like Azure Service Bus. In the future, we can easily add a </a:t>
                      </a:r>
                      <a:r>
                        <a:rPr lang="en-US" sz="1200" dirty="0" err="1" smtClean="0">
                          <a:solidFill>
                            <a:schemeClr val="bg2">
                              <a:lumMod val="10000"/>
                            </a:schemeClr>
                          </a:solidFill>
                        </a:rPr>
                        <a:t>microservice</a:t>
                      </a:r>
                      <a:r>
                        <a:rPr lang="en-US" sz="1200" dirty="0" smtClean="0">
                          <a:solidFill>
                            <a:schemeClr val="bg2">
                              <a:lumMod val="10000"/>
                            </a:schemeClr>
                          </a:solidFill>
                        </a:rPr>
                        <a:t> application to our sensor AP, which is already running on a Linux kernel. This service will subscribe to Kafka or a similar message broker, allowing it to listen for commands to activate any local devices.</a:t>
                      </a:r>
                      <a:endParaRPr lang="en-US" sz="1200" dirty="0">
                        <a:solidFill>
                          <a:schemeClr val="bg2">
                            <a:lumMod val="10000"/>
                          </a:schemeClr>
                        </a:solidFill>
                      </a:endParaRPr>
                    </a:p>
                  </a:txBody>
                  <a:tcPr/>
                </a:tc>
              </a:tr>
              <a:tr h="740834">
                <a:tc>
                  <a:txBody>
                    <a:bodyPr/>
                    <a:lstStyle/>
                    <a:p>
                      <a:r>
                        <a:rPr lang="en-US" sz="1200" dirty="0" smtClean="0">
                          <a:solidFill>
                            <a:schemeClr val="bg2">
                              <a:lumMod val="10000"/>
                            </a:schemeClr>
                          </a:solidFill>
                        </a:rPr>
                        <a:t>The Kafka message broker can accelerate on-site calibration by immediately pushing scale and offset values from a cloud-based system, such as the VPC system, directly to the sensor. This eliminates the delay associated with the sensor's post interval, thereby reducing the technician's on-site time. Additionally, we can now back-channel other parameters to the sensors remotely without being locally installed. </a:t>
                      </a:r>
                      <a:endParaRPr lang="en-US" sz="1200" dirty="0">
                        <a:solidFill>
                          <a:schemeClr val="bg2">
                            <a:lumMod val="10000"/>
                          </a:schemeClr>
                        </a:solidFill>
                      </a:endParaRPr>
                    </a:p>
                  </a:txBody>
                  <a:tcPr/>
                </a:tc>
              </a:tr>
              <a:tr h="740834">
                <a:tc>
                  <a:txBody>
                    <a:bodyPr/>
                    <a:lstStyle/>
                    <a:p>
                      <a:r>
                        <a:rPr lang="en-US" sz="1200" dirty="0" smtClean="0">
                          <a:solidFill>
                            <a:schemeClr val="bg2">
                              <a:lumMod val="10000"/>
                            </a:schemeClr>
                          </a:solidFill>
                        </a:rPr>
                        <a:t>A message broker like Kafka will empower software engineers to develop monitoring tools that allow hardware engineers to remotely track the status of all sensors in the field. The </a:t>
                      </a:r>
                      <a:r>
                        <a:rPr lang="en-US" sz="1200" dirty="0" err="1" smtClean="0">
                          <a:solidFill>
                            <a:schemeClr val="bg2">
                              <a:lumMod val="10000"/>
                            </a:schemeClr>
                          </a:solidFill>
                        </a:rPr>
                        <a:t>WiFi</a:t>
                      </a:r>
                      <a:r>
                        <a:rPr lang="en-US" sz="1200" dirty="0" smtClean="0">
                          <a:solidFill>
                            <a:schemeClr val="bg2">
                              <a:lumMod val="10000"/>
                            </a:schemeClr>
                          </a:solidFill>
                        </a:rPr>
                        <a:t> sensor and the sensor AP can now publish their status information each time they wake up, delivering environmental reading data in real time.  This eliminates the need to send back faulty sensors for diagnostics and troubleshooting, the hardware engineer</a:t>
                      </a:r>
                      <a:r>
                        <a:rPr lang="en-US" sz="1200" baseline="0" dirty="0" smtClean="0">
                          <a:solidFill>
                            <a:schemeClr val="bg2">
                              <a:lumMod val="10000"/>
                            </a:schemeClr>
                          </a:solidFill>
                        </a:rPr>
                        <a:t> has all the information ahead of time and just before </a:t>
                      </a:r>
                      <a:r>
                        <a:rPr lang="en-US" sz="1200" baseline="0" smtClean="0">
                          <a:solidFill>
                            <a:schemeClr val="bg2">
                              <a:lumMod val="10000"/>
                            </a:schemeClr>
                          </a:solidFill>
                        </a:rPr>
                        <a:t>the sensor has issues.</a:t>
                      </a:r>
                      <a:endParaRPr lang="en-US" sz="1200" dirty="0">
                        <a:solidFill>
                          <a:schemeClr val="bg2">
                            <a:lumMod val="10000"/>
                          </a:schemeClr>
                        </a:solidFill>
                      </a:endParaRPr>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1286934" y="2496631"/>
            <a:ext cx="5137829" cy="2879702"/>
          </a:xfrm>
        </p:spPr>
        <p:txBody>
          <a:bodyPr>
            <a:noAutofit/>
          </a:bodyPr>
          <a:lstStyle/>
          <a:p>
            <a:r>
              <a:rPr lang="en-US" sz="1400" dirty="0" smtClean="0"/>
              <a:t>What is Apache Kafka?</a:t>
            </a:r>
            <a:endParaRPr lang="en-US" sz="1400" dirty="0"/>
          </a:p>
          <a:p>
            <a:r>
              <a:rPr lang="en-US" sz="1400" dirty="0" smtClean="0"/>
              <a:t>Advantages of Kafka</a:t>
            </a:r>
            <a:endParaRPr lang="en-US" sz="1400" dirty="0"/>
          </a:p>
          <a:p>
            <a:r>
              <a:rPr lang="en-US" sz="1400" dirty="0" smtClean="0"/>
              <a:t>Disadvantages of Kafka</a:t>
            </a:r>
          </a:p>
          <a:p>
            <a:r>
              <a:rPr lang="en-US" sz="1400" dirty="0" smtClean="0"/>
              <a:t>What is MQTT?</a:t>
            </a:r>
          </a:p>
          <a:p>
            <a:r>
              <a:rPr lang="en-US" sz="1400" dirty="0" smtClean="0"/>
              <a:t>Advantages of MQTT</a:t>
            </a:r>
          </a:p>
          <a:p>
            <a:r>
              <a:rPr lang="en-US" sz="1400" dirty="0" smtClean="0"/>
              <a:t>Disadvantages of MQTT</a:t>
            </a:r>
          </a:p>
          <a:p>
            <a:r>
              <a:rPr lang="en-US" sz="1400" dirty="0" smtClean="0"/>
              <a:t>Kafka </a:t>
            </a:r>
            <a:r>
              <a:rPr lang="en-US" sz="1400" dirty="0" err="1" smtClean="0"/>
              <a:t>vs</a:t>
            </a:r>
            <a:r>
              <a:rPr lang="en-US" sz="1400" dirty="0" smtClean="0"/>
              <a:t> MQTT </a:t>
            </a:r>
            <a:r>
              <a:rPr lang="en-US" sz="1400" dirty="0" err="1" smtClean="0"/>
              <a:t>comparision</a:t>
            </a:r>
            <a:endParaRPr lang="en-US" sz="1400" dirty="0" smtClean="0"/>
          </a:p>
          <a:p>
            <a:r>
              <a:rPr lang="en-US" sz="1400" dirty="0" smtClean="0"/>
              <a:t>How can we benefit from Kafka or similar technology?</a:t>
            </a:r>
            <a:endParaRPr lang="en-US" sz="1400" dirty="0" smtClean="0"/>
          </a:p>
          <a:p>
            <a:r>
              <a:rPr lang="en-US" sz="1400" dirty="0" smtClean="0"/>
              <a:t>Discussion</a:t>
            </a:r>
            <a:endParaRPr lang="en-US" sz="1400"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dirty="0" smtClean="0"/>
              <a:t>What is Apache Kafka?</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923330"/>
          </a:xfrm>
          <a:prstGeom prst="rect">
            <a:avLst/>
          </a:prstGeom>
        </p:spPr>
        <p:txBody>
          <a:bodyPr wrap="square">
            <a:spAutoFit/>
          </a:bodyPr>
          <a:lstStyle/>
          <a:p>
            <a:pPr lvl="1"/>
            <a:r>
              <a:rPr lang="en-US" dirty="0" smtClean="0"/>
              <a:t>Apache Kafka is a distributed event streaming platform designed for high-throughput, real-time data pipelines and streaming applications. It is commonly used for log aggregation, event sourcing, messaging systems, and streaming analytics.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4" name="Picture 4"/>
          <p:cNvPicPr>
            <a:picLocks noChangeAspect="1" noChangeArrowheads="1"/>
          </p:cNvPicPr>
          <p:nvPr/>
        </p:nvPicPr>
        <p:blipFill>
          <a:blip r:embed="rId2"/>
          <a:srcRect/>
          <a:stretch>
            <a:fillRect/>
          </a:stretch>
        </p:blipFill>
        <p:spPr bwMode="auto">
          <a:xfrm>
            <a:off x="2359774" y="2894252"/>
            <a:ext cx="6999287" cy="2162175"/>
          </a:xfrm>
          <a:prstGeom prst="rect">
            <a:avLst/>
          </a:prstGeom>
          <a:noFill/>
          <a:ln w="9525">
            <a:noFill/>
            <a:miter lim="800000"/>
            <a:headEnd/>
            <a:tailEnd/>
          </a:ln>
          <a:effectLst/>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Advantages of Kafka</a:t>
            </a:r>
            <a:endParaRPr lang="en-US" sz="3200" dirty="0"/>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8" name="Rectangle 7"/>
          <p:cNvSpPr/>
          <p:nvPr/>
        </p:nvSpPr>
        <p:spPr>
          <a:xfrm>
            <a:off x="793631" y="1155940"/>
            <a:ext cx="9982200" cy="4616648"/>
          </a:xfrm>
          <a:prstGeom prst="rect">
            <a:avLst/>
          </a:prstGeom>
        </p:spPr>
        <p:txBody>
          <a:bodyPr wrap="square">
            <a:spAutoFit/>
          </a:bodyPr>
          <a:lstStyle/>
          <a:p>
            <a:pPr marL="800100" lvl="1" indent="-342900">
              <a:lnSpc>
                <a:spcPct val="150000"/>
              </a:lnSpc>
              <a:buFont typeface="+mj-lt"/>
              <a:buAutoNum type="arabicPeriod"/>
            </a:pPr>
            <a:r>
              <a:rPr lang="en-US" sz="1400" b="1" dirty="0" smtClean="0"/>
              <a:t>High Throughput and Scalability: </a:t>
            </a:r>
            <a:r>
              <a:rPr lang="en-US" sz="1400" dirty="0" smtClean="0"/>
              <a:t>Kafka is designed for high-throughput message processing, capable of handling millions of messages per second. It scales horizontally by adding more brokers, making it highly suitable for large-scale applications.</a:t>
            </a:r>
          </a:p>
          <a:p>
            <a:pPr marL="800100" lvl="1" indent="-342900">
              <a:lnSpc>
                <a:spcPct val="150000"/>
              </a:lnSpc>
              <a:buFont typeface="+mj-lt"/>
              <a:buAutoNum type="arabicPeriod"/>
            </a:pPr>
            <a:r>
              <a:rPr lang="en-US" sz="1400" b="1" dirty="0" smtClean="0"/>
              <a:t>Durability and Persistence: </a:t>
            </a:r>
            <a:r>
              <a:rPr lang="en-US" sz="1400" dirty="0" smtClean="0"/>
              <a:t>Kafka stores messages on disk, allowing for long-term retention. This ensures data is available even if consumers go offline. Messages are persisted with configurable retention periods, providing fault tolerance and durability.</a:t>
            </a:r>
          </a:p>
          <a:p>
            <a:pPr marL="800100" lvl="1" indent="-342900">
              <a:lnSpc>
                <a:spcPct val="150000"/>
              </a:lnSpc>
              <a:buFont typeface="+mj-lt"/>
              <a:buAutoNum type="arabicPeriod"/>
            </a:pPr>
            <a:r>
              <a:rPr lang="en-US" sz="1400" b="1" dirty="0" smtClean="0"/>
              <a:t>Stream Processing Capabilities:</a:t>
            </a:r>
            <a:r>
              <a:rPr lang="en-US" sz="1400" dirty="0" smtClean="0"/>
              <a:t>  Kafka Streams allows for real-time stream processing, enabling transformations, filtering, and aggregations directly on streams. well with stream processing frameworks like Apache </a:t>
            </a:r>
            <a:r>
              <a:rPr lang="en-US" sz="1400" dirty="0" err="1" smtClean="0"/>
              <a:t>Flink</a:t>
            </a:r>
            <a:r>
              <a:rPr lang="en-US" sz="1400" dirty="0" smtClean="0"/>
              <a:t> and Apache Spark.</a:t>
            </a:r>
          </a:p>
          <a:p>
            <a:pPr marL="800100" lvl="1" indent="-342900">
              <a:lnSpc>
                <a:spcPct val="150000"/>
              </a:lnSpc>
              <a:buFont typeface="+mj-lt"/>
              <a:buAutoNum type="arabicPeriod"/>
            </a:pPr>
            <a:r>
              <a:rPr lang="en-US" sz="1400" b="1" dirty="0" smtClean="0"/>
              <a:t>Exactly-Once Semantics: </a:t>
            </a:r>
            <a:r>
              <a:rPr lang="en-US" sz="1400" dirty="0" smtClean="0"/>
              <a:t> Kafka provides exactly-once semantics, ensuring that messages are processed exactly once, which is critical in financial services, data pipelines, etc.</a:t>
            </a:r>
          </a:p>
          <a:p>
            <a:pPr marL="800100" lvl="1" indent="-342900">
              <a:lnSpc>
                <a:spcPct val="150000"/>
              </a:lnSpc>
              <a:buFont typeface="+mj-lt"/>
              <a:buAutoNum type="arabicPeriod"/>
            </a:pPr>
            <a:r>
              <a:rPr lang="en-US" sz="1400" b="1" dirty="0" smtClean="0"/>
              <a:t>Distributed Architecture:  </a:t>
            </a:r>
            <a:r>
              <a:rPr lang="en-US" sz="1400" dirty="0" smtClean="0"/>
              <a:t>- Kafka’s distributed nature provides high availability and fault tolerance with replication across multiple nodes, making it reliable for critical applications.</a:t>
            </a:r>
          </a:p>
          <a:p>
            <a:pPr marL="800100" lvl="1" indent="-342900">
              <a:lnSpc>
                <a:spcPct val="150000"/>
              </a:lnSpc>
              <a:buFont typeface="+mj-lt"/>
              <a:buAutoNum type="arabicPeriod"/>
            </a:pPr>
            <a:r>
              <a:rPr lang="en-US" sz="1400" b="1" dirty="0" smtClean="0"/>
              <a:t>Ecosystem and Integrations:  </a:t>
            </a:r>
            <a:r>
              <a:rPr lang="en-US" sz="1400" dirty="0" smtClean="0"/>
              <a:t>Kafka has a broad ecosystem of connectors (Kafka Connect) and clients for various programming languages. Well-integrated with big data platforms like </a:t>
            </a:r>
            <a:r>
              <a:rPr lang="en-US" sz="1400" dirty="0" err="1" smtClean="0"/>
              <a:t>Hadoop</a:t>
            </a:r>
            <a:r>
              <a:rPr lang="en-US" sz="1400" dirty="0" smtClean="0"/>
              <a:t>, Spark, and data lake architectures.</a:t>
            </a:r>
          </a:p>
          <a:p>
            <a:pPr marL="800100" lvl="1" indent="-342900">
              <a:lnSpc>
                <a:spcPct val="150000"/>
              </a:lnSpc>
            </a:pPr>
            <a:endParaRPr lang="en-US" sz="1400"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Disadvantages of Kafka</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793631" y="1155940"/>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Complexity in Setup and Maintenance:</a:t>
            </a:r>
            <a:r>
              <a:rPr lang="en-US" sz="1400" dirty="0" smtClean="0"/>
              <a:t> Kafka’s distributed architecture can be complex to set up, configure, and maintain, especially when scaling clusters. Requires careful tuning of parameters such as replication, partitions, and retention policies for optimal performance.</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Latency:</a:t>
            </a:r>
            <a:r>
              <a:rPr lang="en-US" sz="1400" dirty="0" smtClean="0"/>
              <a:t> Kafka is designed for high-throughput over low-latency. While it is fast, it may not be suitable for ultra-low latency applications (like real-time </a:t>
            </a:r>
            <a:r>
              <a:rPr lang="en-US" sz="1400" dirty="0" err="1" smtClean="0"/>
              <a:t>IoT</a:t>
            </a:r>
            <a:r>
              <a:rPr lang="en-US" sz="1400" dirty="0" smtClean="0"/>
              <a:t> control systems).</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Heavy Resource Consumption: </a:t>
            </a:r>
            <a:r>
              <a:rPr lang="en-US" sz="1400" dirty="0" smtClean="0"/>
              <a:t>Kafka requires significant resources (memory, CPU, and disk) to manage high-throughput workloads, particularly for large deployments.</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r>
              <a:rPr lang="en-US" sz="1400" b="1" dirty="0" smtClean="0"/>
              <a:t>No Native Support for Lightweight Devices: </a:t>
            </a:r>
            <a:r>
              <a:rPr lang="en-US" sz="1400" dirty="0" smtClean="0"/>
              <a:t>Kafka is not designed for low-power devices (like sensors or embedded systems) as it relies on heavier networking and data handling mechanisms.</a:t>
            </a:r>
          </a:p>
          <a:p>
            <a:pPr marL="800100" lvl="1" indent="-342900">
              <a:lnSpc>
                <a:spcPct val="150000"/>
              </a:lnSpc>
              <a:buFont typeface="+mj-lt"/>
              <a:buAutoNum type="arabicPeriod"/>
            </a:pPr>
            <a:endParaRPr lang="en-US" sz="1400" dirty="0" smtClean="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151467"/>
            <a:ext cx="9982200" cy="923330"/>
          </a:xfrm>
          <a:prstGeom prst="rect">
            <a:avLst/>
          </a:prstGeom>
        </p:spPr>
        <p:txBody>
          <a:bodyPr wrap="square">
            <a:spAutoFit/>
          </a:bodyPr>
          <a:lstStyle/>
          <a:p>
            <a:r>
              <a:rPr lang="en-US" dirty="0" smtClean="0"/>
              <a:t>Message Queuing Telemetry Transport (MQTT) is a lightweight messaging protocol designed for constrained devices and low-bandwidth, high-latency, or unreliable networks. It is widely used in </a:t>
            </a:r>
            <a:r>
              <a:rPr lang="en-US" dirty="0" err="1" smtClean="0"/>
              <a:t>IoT</a:t>
            </a:r>
            <a:r>
              <a:rPr lang="en-US" dirty="0" smtClean="0"/>
              <a:t> (Internet of Things) applications.</a:t>
            </a:r>
            <a:endParaRPr lang="en-US" dirty="0"/>
          </a:p>
        </p:txBody>
      </p:sp>
      <p:sp>
        <p:nvSpPr>
          <p:cNvPr id="4" name="Title 3"/>
          <p:cNvSpPr>
            <a:spLocks noGrp="1"/>
          </p:cNvSpPr>
          <p:nvPr>
            <p:ph type="title"/>
          </p:nvPr>
        </p:nvSpPr>
        <p:spPr/>
        <p:txBody>
          <a:bodyPr>
            <a:normAutofit/>
          </a:bodyPr>
          <a:lstStyle/>
          <a:p>
            <a:r>
              <a:rPr lang="en-US" sz="3200" dirty="0" smtClean="0"/>
              <a:t>What is MQTT?</a:t>
            </a:r>
            <a:endParaRPr lang="en-US" sz="3200" dirty="0"/>
          </a:p>
        </p:txBody>
      </p:sp>
      <p:pic>
        <p:nvPicPr>
          <p:cNvPr id="7169" name="Picture 1"/>
          <p:cNvPicPr>
            <a:picLocks noChangeAspect="1" noChangeArrowheads="1"/>
          </p:cNvPicPr>
          <p:nvPr/>
        </p:nvPicPr>
        <p:blipFill>
          <a:blip r:embed="rId2"/>
          <a:srcRect/>
          <a:stretch>
            <a:fillRect/>
          </a:stretch>
        </p:blipFill>
        <p:spPr bwMode="auto">
          <a:xfrm>
            <a:off x="2206207" y="2270806"/>
            <a:ext cx="6725010" cy="3387674"/>
          </a:xfrm>
          <a:prstGeom prst="rect">
            <a:avLst/>
          </a:prstGeom>
          <a:noFill/>
          <a:ln w="9525">
            <a:noFill/>
            <a:miter lim="800000"/>
            <a:headEnd/>
            <a:tailEnd/>
          </a:ln>
          <a:effectLst/>
        </p:spPr>
      </p:pic>
    </p:spTree>
    <p:extLst>
      <p:ext uri="{BB962C8B-B14F-4D97-AF65-F5344CB8AC3E}">
        <p14:creationId xmlns="" xmlns:p14="http://schemas.microsoft.com/office/powerpoint/2010/main" val="125916053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9" name="Title 8"/>
          <p:cNvSpPr>
            <a:spLocks noGrp="1"/>
          </p:cNvSpPr>
          <p:nvPr>
            <p:ph type="title"/>
          </p:nvPr>
        </p:nvSpPr>
        <p:spPr/>
        <p:txBody>
          <a:bodyPr/>
          <a:lstStyle/>
          <a:p>
            <a:r>
              <a:rPr lang="en-US" sz="3200" dirty="0" smtClean="0"/>
              <a:t>Advantages of MQTT</a:t>
            </a:r>
            <a:endParaRPr lang="en-US" sz="3200" dirty="0"/>
          </a:p>
        </p:txBody>
      </p:sp>
      <p:sp>
        <p:nvSpPr>
          <p:cNvPr id="10" name="Rectangle 9"/>
          <p:cNvSpPr/>
          <p:nvPr/>
        </p:nvSpPr>
        <p:spPr>
          <a:xfrm>
            <a:off x="793631" y="1299713"/>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Low Bandwidth and Lightweight:</a:t>
            </a:r>
            <a:r>
              <a:rPr lang="en-US" sz="1400" dirty="0" smtClean="0"/>
              <a:t> MQTT is designed to operate in low-bandwidth, high-latency networks, making it highly efficient for </a:t>
            </a:r>
            <a:r>
              <a:rPr lang="en-US" sz="1400" dirty="0" err="1" smtClean="0"/>
              <a:t>IoT</a:t>
            </a:r>
            <a:r>
              <a:rPr lang="en-US" sz="1400" dirty="0" smtClean="0"/>
              <a:t> devices. Its simple and small protocol overhead makes it suitable for constrained environments such as sensors and mobile devices.</a:t>
            </a:r>
          </a:p>
          <a:p>
            <a:pPr marL="800100" lvl="1" indent="-342900">
              <a:lnSpc>
                <a:spcPct val="150000"/>
              </a:lnSpc>
              <a:buFont typeface="+mj-lt"/>
              <a:buAutoNum type="arabicPeriod"/>
            </a:pPr>
            <a:r>
              <a:rPr lang="en-US" sz="1400" b="1" dirty="0" smtClean="0"/>
              <a:t>Efficient for Small Devices: </a:t>
            </a:r>
            <a:r>
              <a:rPr lang="en-US" sz="1400" dirty="0" smtClean="0"/>
              <a:t>MQTT is optimized for devices with limited processing power and memory, such as embedded systems, making it the de facto choice for </a:t>
            </a:r>
            <a:r>
              <a:rPr lang="en-US" sz="1400" dirty="0" err="1" smtClean="0"/>
              <a:t>IoT</a:t>
            </a:r>
            <a:r>
              <a:rPr lang="en-US" sz="1400" dirty="0" smtClean="0"/>
              <a:t>. It supports </a:t>
            </a:r>
            <a:r>
              <a:rPr lang="en-US" sz="1400" dirty="0" err="1" smtClean="0"/>
              <a:t>QoS</a:t>
            </a:r>
            <a:r>
              <a:rPr lang="en-US" sz="1400" dirty="0" smtClean="0"/>
              <a:t> (Quality of Service) levels to guarantee message delivery even in unreliable network conditions.</a:t>
            </a:r>
          </a:p>
          <a:p>
            <a:pPr marL="800100" lvl="1" indent="-342900">
              <a:lnSpc>
                <a:spcPct val="150000"/>
              </a:lnSpc>
              <a:buFont typeface="+mj-lt"/>
              <a:buAutoNum type="arabicPeriod"/>
            </a:pPr>
            <a:r>
              <a:rPr lang="en-US" sz="1400" b="1" dirty="0" smtClean="0"/>
              <a:t>Simple and Easy to Implement: </a:t>
            </a:r>
            <a:r>
              <a:rPr lang="en-US" sz="1400" dirty="0" smtClean="0"/>
              <a:t>MQTT is simpler to implement and deploy, especially for applications involving lightweight devices and sensors. Client libraries are available for many programming languages and </a:t>
            </a:r>
            <a:r>
              <a:rPr lang="en-US" sz="1400" dirty="0" err="1" smtClean="0"/>
              <a:t>IoT</a:t>
            </a:r>
            <a:r>
              <a:rPr lang="en-US" sz="1400" dirty="0" smtClean="0"/>
              <a:t> platforms.</a:t>
            </a:r>
          </a:p>
          <a:p>
            <a:pPr marL="800100" lvl="1" indent="-342900">
              <a:lnSpc>
                <a:spcPct val="150000"/>
              </a:lnSpc>
              <a:buFont typeface="+mj-lt"/>
              <a:buAutoNum type="arabicPeriod"/>
            </a:pPr>
            <a:r>
              <a:rPr lang="en-US" sz="1400" b="1" dirty="0" smtClean="0"/>
              <a:t>Low-Latency Messaging:</a:t>
            </a:r>
            <a:r>
              <a:rPr lang="en-US" sz="1400" dirty="0" smtClean="0"/>
              <a:t> MQTT is ideal for low-latency, near real-time messaging. It uses a publish-subscribe model, which is effective for applications requiring instant message delivery (e.g., real-time monitoring).</a:t>
            </a:r>
          </a:p>
          <a:p>
            <a:pPr marL="800100" lvl="1" indent="-342900">
              <a:lnSpc>
                <a:spcPct val="150000"/>
              </a:lnSpc>
              <a:buFont typeface="+mj-lt"/>
              <a:buAutoNum type="arabicPeriod"/>
            </a:pPr>
            <a:r>
              <a:rPr lang="en-US" sz="1400" b="1" dirty="0" smtClean="0"/>
              <a:t>Persistent and Retained Messages: </a:t>
            </a:r>
            <a:r>
              <a:rPr lang="en-US" sz="1400" dirty="0" smtClean="0"/>
              <a:t>MQTT brokers can retain messages for clients that are offline, ensuring that data is not lost even if the client temporarily disconnects.</a:t>
            </a:r>
          </a:p>
          <a:p>
            <a:pPr marL="800100" lvl="1" indent="-342900">
              <a:lnSpc>
                <a:spcPct val="150000"/>
              </a:lnSpc>
              <a:buFont typeface="+mj-lt"/>
              <a:buAutoNum type="arabicPeriod"/>
            </a:pPr>
            <a:endParaRPr lang="en-US" sz="1400"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Disadvantages of MQTT</a:t>
            </a:r>
            <a:endParaRPr lang="en-US" dirty="0"/>
          </a:p>
        </p:txBody>
      </p:sp>
      <p:sp>
        <p:nvSpPr>
          <p:cNvPr id="6" name="Rectangle 5"/>
          <p:cNvSpPr/>
          <p:nvPr/>
        </p:nvSpPr>
        <p:spPr>
          <a:xfrm>
            <a:off x="793631" y="1299713"/>
            <a:ext cx="9982200" cy="4293483"/>
          </a:xfrm>
          <a:prstGeom prst="rect">
            <a:avLst/>
          </a:prstGeom>
        </p:spPr>
        <p:txBody>
          <a:bodyPr wrap="square">
            <a:spAutoFit/>
          </a:bodyPr>
          <a:lstStyle/>
          <a:p>
            <a:pPr marL="800100" lvl="1" indent="-342900">
              <a:lnSpc>
                <a:spcPct val="150000"/>
              </a:lnSpc>
              <a:buFont typeface="+mj-lt"/>
              <a:buAutoNum type="arabicPeriod"/>
            </a:pPr>
            <a:r>
              <a:rPr lang="en-US" sz="1400" b="1" dirty="0" smtClean="0"/>
              <a:t>Designed for High Throughput: </a:t>
            </a:r>
            <a:r>
              <a:rPr lang="en-US" sz="1400" dirty="0" smtClean="0"/>
              <a:t>MQTT is designed for lightweight, low-bandwidth scenarios, so it struggles with high-throughput or large-scale data pipelines. It’s less suitable for applications requiring millions of messages per second or large payloads.</a:t>
            </a:r>
          </a:p>
          <a:p>
            <a:pPr marL="800100" lvl="1" indent="-342900">
              <a:lnSpc>
                <a:spcPct val="150000"/>
              </a:lnSpc>
              <a:buFont typeface="+mj-lt"/>
              <a:buAutoNum type="arabicPeriod"/>
            </a:pPr>
            <a:r>
              <a:rPr lang="en-US" sz="1400" b="1" dirty="0" smtClean="0"/>
              <a:t>Limited Data Persistence: </a:t>
            </a:r>
            <a:r>
              <a:rPr lang="en-US" sz="1400" dirty="0" smtClean="0"/>
              <a:t>While MQTT can retain messages, it does not natively support long-term storage or high-throughput persistence like Kafka. It relies on external systems for data retention.</a:t>
            </a:r>
          </a:p>
          <a:p>
            <a:pPr marL="800100" lvl="1" indent="-342900">
              <a:lnSpc>
                <a:spcPct val="150000"/>
              </a:lnSpc>
              <a:buFont typeface="+mj-lt"/>
              <a:buAutoNum type="arabicPeriod"/>
            </a:pPr>
            <a:r>
              <a:rPr lang="en-US" sz="1400" b="1" dirty="0" smtClean="0"/>
              <a:t>Limited Stream Processing: </a:t>
            </a:r>
            <a:r>
              <a:rPr lang="en-US" sz="1400" dirty="0" smtClean="0"/>
              <a:t>MQTT is primarily a messaging protocol and does not natively support advanced stream processing capabilities like Kafka Streams.</a:t>
            </a:r>
          </a:p>
          <a:p>
            <a:pPr marL="800100" lvl="1" indent="-342900">
              <a:lnSpc>
                <a:spcPct val="150000"/>
              </a:lnSpc>
              <a:buFont typeface="+mj-lt"/>
              <a:buAutoNum type="arabicPeriod"/>
            </a:pPr>
            <a:r>
              <a:rPr lang="en-US" sz="1400" b="1" dirty="0" smtClean="0"/>
              <a:t>Reliability Challenges: </a:t>
            </a:r>
            <a:r>
              <a:rPr lang="en-US" sz="1400" dirty="0" smtClean="0"/>
              <a:t>While MQTT supports </a:t>
            </a:r>
            <a:r>
              <a:rPr lang="en-US" sz="1400" dirty="0" err="1" smtClean="0"/>
              <a:t>QoS</a:t>
            </a:r>
            <a:r>
              <a:rPr lang="en-US" sz="1400" dirty="0" smtClean="0"/>
              <a:t> levels for message delivery guarantees, it does not offer the same level of durability and fault tolerance as Kafka (e.g., no replication between brokers).</a:t>
            </a:r>
          </a:p>
          <a:p>
            <a:pPr marL="800100" lvl="1" indent="-342900">
              <a:lnSpc>
                <a:spcPct val="150000"/>
              </a:lnSpc>
              <a:buFont typeface="+mj-lt"/>
              <a:buAutoNum type="arabicPeriod"/>
            </a:pPr>
            <a:r>
              <a:rPr lang="en-US" sz="1400" b="1" dirty="0" smtClean="0"/>
              <a:t>No Support for Complex Event Processing: </a:t>
            </a:r>
            <a:r>
              <a:rPr lang="en-US" sz="1400" dirty="0" smtClean="0"/>
              <a:t>MQTT lacks built-in support for complex event processing, windowing, or transformations, which are common in streaming data platforms like Kafka.</a:t>
            </a:r>
          </a:p>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dirty="0" smtClean="0"/>
              <a:t>Kafka </a:t>
            </a:r>
            <a:r>
              <a:rPr lang="en-US" dirty="0" err="1" smtClean="0"/>
              <a:t>vs</a:t>
            </a:r>
            <a:r>
              <a:rPr lang="en-US" dirty="0" smtClean="0"/>
              <a:t> MQTT </a:t>
            </a:r>
            <a:r>
              <a:rPr lang="en-US" dirty="0" err="1" smtClean="0"/>
              <a:t>Comparision</a:t>
            </a:r>
            <a:endParaRPr lang="en-US"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8" name="Table 7"/>
          <p:cNvGraphicFramePr>
            <a:graphicFrameLocks noGrp="1"/>
          </p:cNvGraphicFramePr>
          <p:nvPr/>
        </p:nvGraphicFramePr>
        <p:xfrm>
          <a:off x="1031335" y="1178943"/>
          <a:ext cx="9860952" cy="4940061"/>
        </p:xfrm>
        <a:graphic>
          <a:graphicData uri="http://schemas.openxmlformats.org/drawingml/2006/table">
            <a:tbl>
              <a:tblPr firstRow="1" bandRow="1">
                <a:tableStyleId>{21E4AEA4-8DFA-4A89-87EB-49C32662AFE0}</a:tableStyleId>
              </a:tblPr>
              <a:tblGrid>
                <a:gridCol w="1580953"/>
                <a:gridCol w="4417142"/>
                <a:gridCol w="3862857"/>
              </a:tblGrid>
              <a:tr h="488454">
                <a:tc>
                  <a:txBody>
                    <a:bodyPr/>
                    <a:lstStyle/>
                    <a:p>
                      <a:pPr algn="ctr"/>
                      <a:r>
                        <a:rPr lang="en-US" dirty="0" smtClean="0"/>
                        <a:t>Feature </a:t>
                      </a:r>
                      <a:endParaRPr lang="en-US" dirty="0"/>
                    </a:p>
                  </a:txBody>
                  <a:tcPr/>
                </a:tc>
                <a:tc>
                  <a:txBody>
                    <a:bodyPr/>
                    <a:lstStyle/>
                    <a:p>
                      <a:pPr algn="ctr"/>
                      <a:r>
                        <a:rPr lang="en-US" dirty="0" smtClean="0"/>
                        <a:t>Kafka</a:t>
                      </a:r>
                      <a:endParaRPr lang="en-US" dirty="0"/>
                    </a:p>
                  </a:txBody>
                  <a:tcPr/>
                </a:tc>
                <a:tc>
                  <a:txBody>
                    <a:bodyPr/>
                    <a:lstStyle/>
                    <a:p>
                      <a:pPr algn="ctr"/>
                      <a:r>
                        <a:rPr lang="en-US" dirty="0" smtClean="0"/>
                        <a:t>MQTT</a:t>
                      </a:r>
                      <a:endParaRPr lang="en-US" dirty="0"/>
                    </a:p>
                  </a:txBody>
                  <a:tcPr/>
                </a:tc>
              </a:tr>
              <a:tr h="489695">
                <a:tc>
                  <a:txBody>
                    <a:bodyPr/>
                    <a:lstStyle/>
                    <a:p>
                      <a:pPr algn="ctr"/>
                      <a:r>
                        <a:rPr lang="en-US" sz="1200" b="1" dirty="0" smtClean="0"/>
                        <a:t>Use Case</a:t>
                      </a:r>
                      <a:endParaRPr lang="en-US" sz="1200" b="1" dirty="0"/>
                    </a:p>
                  </a:txBody>
                  <a:tcPr/>
                </a:tc>
                <a:tc>
                  <a:txBody>
                    <a:bodyPr/>
                    <a:lstStyle/>
                    <a:p>
                      <a:pPr algn="ctr"/>
                      <a:r>
                        <a:rPr lang="en-US" sz="1200" kern="1200" dirty="0" smtClean="0">
                          <a:solidFill>
                            <a:schemeClr val="dk1"/>
                          </a:solidFill>
                          <a:latin typeface="+mn-lt"/>
                          <a:ea typeface="+mn-ea"/>
                          <a:cs typeface="+mn-cs"/>
                        </a:rPr>
                        <a:t>High-throughput, distributed, real-time streaming data (logs, events, analytics) </a:t>
                      </a:r>
                      <a:endParaRPr lang="en-US" sz="1200" dirty="0"/>
                    </a:p>
                  </a:txBody>
                  <a:tcPr/>
                </a:tc>
                <a:tc>
                  <a:txBody>
                    <a:bodyPr/>
                    <a:lstStyle/>
                    <a:p>
                      <a:pPr algn="ctr"/>
                      <a:r>
                        <a:rPr lang="en-US" sz="1200" kern="1200" dirty="0" smtClean="0">
                          <a:solidFill>
                            <a:schemeClr val="dk1"/>
                          </a:solidFill>
                          <a:latin typeface="+mn-lt"/>
                          <a:ea typeface="+mn-ea"/>
                          <a:cs typeface="+mn-cs"/>
                        </a:rPr>
                        <a:t>Low-latency, lightweight messaging for </a:t>
                      </a:r>
                      <a:r>
                        <a:rPr lang="en-US" sz="1200" kern="1200" dirty="0" err="1" smtClean="0">
                          <a:solidFill>
                            <a:schemeClr val="dk1"/>
                          </a:solidFill>
                          <a:latin typeface="+mn-lt"/>
                          <a:ea typeface="+mn-ea"/>
                          <a:cs typeface="+mn-cs"/>
                        </a:rPr>
                        <a:t>IoT</a:t>
                      </a:r>
                      <a:r>
                        <a:rPr lang="en-US" sz="1200" kern="1200" dirty="0" smtClean="0">
                          <a:solidFill>
                            <a:schemeClr val="dk1"/>
                          </a:solidFill>
                          <a:latin typeface="+mn-lt"/>
                          <a:ea typeface="+mn-ea"/>
                          <a:cs typeface="+mn-cs"/>
                        </a:rPr>
                        <a:t>, sensor networks </a:t>
                      </a:r>
                      <a:endParaRPr lang="en-US" sz="1200" dirty="0"/>
                    </a:p>
                  </a:txBody>
                  <a:tcPr/>
                </a:tc>
              </a:tr>
              <a:tr h="495239">
                <a:tc>
                  <a:txBody>
                    <a:bodyPr/>
                    <a:lstStyle/>
                    <a:p>
                      <a:pPr algn="ctr"/>
                      <a:r>
                        <a:rPr lang="en-US" sz="1200" b="1" kern="1200" dirty="0" smtClean="0"/>
                        <a:t>Data Throughput</a:t>
                      </a:r>
                      <a:endParaRPr lang="en-US" sz="1200" b="1" dirty="0"/>
                    </a:p>
                  </a:txBody>
                  <a:tcPr/>
                </a:tc>
                <a:tc>
                  <a:txBody>
                    <a:bodyPr/>
                    <a:lstStyle/>
                    <a:p>
                      <a:pPr algn="ctr"/>
                      <a:r>
                        <a:rPr lang="en-US" sz="1200" kern="1200" dirty="0" smtClean="0">
                          <a:solidFill>
                            <a:schemeClr val="dk1"/>
                          </a:solidFill>
                          <a:latin typeface="+mn-lt"/>
                          <a:ea typeface="+mn-ea"/>
                          <a:cs typeface="+mn-cs"/>
                        </a:rPr>
                        <a:t>High throughput (millions of messages per second) </a:t>
                      </a:r>
                      <a:endParaRPr lang="en-US" sz="1200" dirty="0"/>
                    </a:p>
                  </a:txBody>
                  <a:tcPr/>
                </a:tc>
                <a:tc>
                  <a:txBody>
                    <a:bodyPr/>
                    <a:lstStyle/>
                    <a:p>
                      <a:pPr algn="ctr"/>
                      <a:r>
                        <a:rPr lang="en-US" sz="1200" kern="1200" dirty="0" smtClean="0">
                          <a:solidFill>
                            <a:schemeClr val="dk1"/>
                          </a:solidFill>
                          <a:latin typeface="+mn-lt"/>
                          <a:ea typeface="+mn-ea"/>
                          <a:cs typeface="+mn-cs"/>
                        </a:rPr>
                        <a:t>Low throughput (small payloads, low message rate)</a:t>
                      </a:r>
                      <a:endParaRPr lang="en-US" sz="1200" dirty="0"/>
                    </a:p>
                  </a:txBody>
                  <a:tcPr/>
                </a:tc>
              </a:tr>
              <a:tr h="495239">
                <a:tc>
                  <a:txBody>
                    <a:bodyPr/>
                    <a:lstStyle/>
                    <a:p>
                      <a:pPr algn="ctr"/>
                      <a:r>
                        <a:rPr lang="en-US" sz="1200" b="1" kern="1200" dirty="0" smtClean="0"/>
                        <a:t>Latency</a:t>
                      </a:r>
                      <a:endParaRPr lang="en-US" sz="1200" b="1" dirty="0"/>
                    </a:p>
                  </a:txBody>
                  <a:tcPr/>
                </a:tc>
                <a:tc>
                  <a:txBody>
                    <a:bodyPr/>
                    <a:lstStyle/>
                    <a:p>
                      <a:pPr algn="ctr"/>
                      <a:r>
                        <a:rPr lang="en-US" sz="1200" kern="1200" dirty="0" smtClean="0">
                          <a:solidFill>
                            <a:schemeClr val="dk1"/>
                          </a:solidFill>
                          <a:latin typeface="+mn-lt"/>
                          <a:ea typeface="+mn-ea"/>
                          <a:cs typeface="+mn-cs"/>
                        </a:rPr>
                        <a:t>Low-to-moderate (not ideal for ultra-low latency)</a:t>
                      </a:r>
                      <a:endParaRPr lang="en-US" sz="1200" dirty="0"/>
                    </a:p>
                  </a:txBody>
                  <a:tcPr/>
                </a:tc>
                <a:tc>
                  <a:txBody>
                    <a:bodyPr/>
                    <a:lstStyle/>
                    <a:p>
                      <a:pPr algn="ctr"/>
                      <a:r>
                        <a:rPr lang="en-US" sz="1200" kern="1200" dirty="0" smtClean="0">
                          <a:solidFill>
                            <a:schemeClr val="dk1"/>
                          </a:solidFill>
                          <a:latin typeface="+mn-lt"/>
                          <a:ea typeface="+mn-ea"/>
                          <a:cs typeface="+mn-cs"/>
                        </a:rPr>
                        <a:t>Very low latency (ideal for real-time </a:t>
                      </a:r>
                      <a:r>
                        <a:rPr lang="en-US" sz="1200" kern="1200" dirty="0" err="1" smtClean="0">
                          <a:solidFill>
                            <a:schemeClr val="dk1"/>
                          </a:solidFill>
                          <a:latin typeface="+mn-lt"/>
                          <a:ea typeface="+mn-ea"/>
                          <a:cs typeface="+mn-cs"/>
                        </a:rPr>
                        <a:t>IoT</a:t>
                      </a:r>
                      <a:r>
                        <a:rPr lang="en-US" sz="1200" kern="1200" dirty="0" smtClean="0">
                          <a:solidFill>
                            <a:schemeClr val="dk1"/>
                          </a:solidFill>
                          <a:latin typeface="+mn-lt"/>
                          <a:ea typeface="+mn-ea"/>
                          <a:cs typeface="+mn-cs"/>
                        </a:rPr>
                        <a:t> control)</a:t>
                      </a:r>
                      <a:endParaRPr lang="en-US" sz="1200" dirty="0"/>
                    </a:p>
                  </a:txBody>
                  <a:tcPr/>
                </a:tc>
              </a:tr>
              <a:tr h="495239">
                <a:tc>
                  <a:txBody>
                    <a:bodyPr/>
                    <a:lstStyle/>
                    <a:p>
                      <a:pPr algn="ctr"/>
                      <a:r>
                        <a:rPr lang="en-US" sz="1200" b="1" kern="1200" dirty="0" smtClean="0"/>
                        <a:t>Durability</a:t>
                      </a:r>
                      <a:endParaRPr lang="en-US" sz="1200" b="1" dirty="0"/>
                    </a:p>
                  </a:txBody>
                  <a:tcPr/>
                </a:tc>
                <a:tc>
                  <a:txBody>
                    <a:bodyPr/>
                    <a:lstStyle/>
                    <a:p>
                      <a:pPr algn="ctr"/>
                      <a:r>
                        <a:rPr lang="en-US" sz="1200" kern="1200" dirty="0" smtClean="0">
                          <a:solidFill>
                            <a:schemeClr val="dk1"/>
                          </a:solidFill>
                          <a:latin typeface="+mn-lt"/>
                          <a:ea typeface="+mn-ea"/>
                          <a:cs typeface="+mn-cs"/>
                        </a:rPr>
                        <a:t>High durability with persistence on disk </a:t>
                      </a:r>
                      <a:endParaRPr lang="en-US" sz="1200" dirty="0"/>
                    </a:p>
                  </a:txBody>
                  <a:tcPr/>
                </a:tc>
                <a:tc>
                  <a:txBody>
                    <a:bodyPr/>
                    <a:lstStyle/>
                    <a:p>
                      <a:pPr algn="ctr"/>
                      <a:r>
                        <a:rPr lang="en-US" sz="1200" kern="1200" dirty="0" smtClean="0">
                          <a:solidFill>
                            <a:schemeClr val="dk1"/>
                          </a:solidFill>
                          <a:latin typeface="+mn-lt"/>
                          <a:ea typeface="+mn-ea"/>
                          <a:cs typeface="+mn-cs"/>
                        </a:rPr>
                        <a:t>Limited durability, relies on </a:t>
                      </a:r>
                      <a:r>
                        <a:rPr lang="en-US" sz="1200" kern="1200" dirty="0" err="1" smtClean="0">
                          <a:solidFill>
                            <a:schemeClr val="dk1"/>
                          </a:solidFill>
                          <a:latin typeface="+mn-lt"/>
                          <a:ea typeface="+mn-ea"/>
                          <a:cs typeface="+mn-cs"/>
                        </a:rPr>
                        <a:t>QoS</a:t>
                      </a:r>
                      <a:r>
                        <a:rPr lang="en-US" sz="1200" kern="1200" dirty="0" smtClean="0">
                          <a:solidFill>
                            <a:schemeClr val="dk1"/>
                          </a:solidFill>
                          <a:latin typeface="+mn-lt"/>
                          <a:ea typeface="+mn-ea"/>
                          <a:cs typeface="+mn-cs"/>
                        </a:rPr>
                        <a:t> levels and retained messages</a:t>
                      </a:r>
                      <a:endParaRPr lang="en-US" sz="1200" dirty="0"/>
                    </a:p>
                  </a:txBody>
                  <a:tcPr/>
                </a:tc>
              </a:tr>
              <a:tr h="495239">
                <a:tc>
                  <a:txBody>
                    <a:bodyPr/>
                    <a:lstStyle/>
                    <a:p>
                      <a:pPr algn="ctr"/>
                      <a:r>
                        <a:rPr lang="en-US" sz="1200" b="1" kern="1200" dirty="0" smtClean="0"/>
                        <a:t>Complexity</a:t>
                      </a:r>
                      <a:endParaRPr lang="en-US" sz="1200" b="1" dirty="0"/>
                    </a:p>
                  </a:txBody>
                  <a:tcPr/>
                </a:tc>
                <a:tc>
                  <a:txBody>
                    <a:bodyPr/>
                    <a:lstStyle/>
                    <a:p>
                      <a:pPr algn="ctr"/>
                      <a:r>
                        <a:rPr lang="en-US" sz="1200" kern="1200" dirty="0" smtClean="0">
                          <a:solidFill>
                            <a:schemeClr val="dk1"/>
                          </a:solidFill>
                          <a:latin typeface="+mn-lt"/>
                          <a:ea typeface="+mn-ea"/>
                          <a:cs typeface="+mn-cs"/>
                        </a:rPr>
                        <a:t>Complex setup and management (requires tuning and resource allocation) </a:t>
                      </a:r>
                      <a:endParaRPr lang="en-US" sz="1200" dirty="0"/>
                    </a:p>
                  </a:txBody>
                  <a:tcPr/>
                </a:tc>
                <a:tc>
                  <a:txBody>
                    <a:bodyPr/>
                    <a:lstStyle/>
                    <a:p>
                      <a:pPr algn="ctr"/>
                      <a:r>
                        <a:rPr lang="en-US" sz="1200" kern="1200" dirty="0" smtClean="0">
                          <a:solidFill>
                            <a:schemeClr val="dk1"/>
                          </a:solidFill>
                          <a:latin typeface="+mn-lt"/>
                          <a:ea typeface="+mn-ea"/>
                          <a:cs typeface="+mn-cs"/>
                        </a:rPr>
                        <a:t>Simple to implement and deploy for lightweight devices </a:t>
                      </a:r>
                      <a:endParaRPr lang="en-US" sz="1200" dirty="0"/>
                    </a:p>
                  </a:txBody>
                  <a:tcPr/>
                </a:tc>
              </a:tr>
              <a:tr h="495239">
                <a:tc>
                  <a:txBody>
                    <a:bodyPr/>
                    <a:lstStyle/>
                    <a:p>
                      <a:pPr algn="ctr"/>
                      <a:r>
                        <a:rPr lang="en-US" sz="1200" b="1" kern="1200" dirty="0" smtClean="0"/>
                        <a:t>Stream Processing</a:t>
                      </a:r>
                      <a:endParaRPr lang="en-US" sz="1200" b="1" dirty="0"/>
                    </a:p>
                  </a:txBody>
                  <a:tcPr/>
                </a:tc>
                <a:tc>
                  <a:txBody>
                    <a:bodyPr/>
                    <a:lstStyle/>
                    <a:p>
                      <a:pPr algn="ctr"/>
                      <a:r>
                        <a:rPr lang="en-US" sz="1200" kern="1200" dirty="0" smtClean="0">
                          <a:solidFill>
                            <a:schemeClr val="dk1"/>
                          </a:solidFill>
                          <a:latin typeface="+mn-lt"/>
                          <a:ea typeface="+mn-ea"/>
                          <a:cs typeface="+mn-cs"/>
                        </a:rPr>
                        <a:t>Built-in (Kafka Streams) or via external frameworks </a:t>
                      </a:r>
                      <a:endParaRPr lang="en-US" sz="1200" dirty="0"/>
                    </a:p>
                  </a:txBody>
                  <a:tcPr/>
                </a:tc>
                <a:tc>
                  <a:txBody>
                    <a:bodyPr/>
                    <a:lstStyle/>
                    <a:p>
                      <a:pPr algn="ctr"/>
                      <a:r>
                        <a:rPr lang="en-US" sz="1200" kern="1200" dirty="0" smtClean="0">
                          <a:solidFill>
                            <a:schemeClr val="dk1"/>
                          </a:solidFill>
                          <a:latin typeface="+mn-lt"/>
                          <a:ea typeface="+mn-ea"/>
                          <a:cs typeface="+mn-cs"/>
                        </a:rPr>
                        <a:t>No native stream processing</a:t>
                      </a:r>
                      <a:endParaRPr lang="en-US" sz="1200" dirty="0"/>
                    </a:p>
                  </a:txBody>
                  <a:tcPr/>
                </a:tc>
              </a:tr>
              <a:tr h="495239">
                <a:tc>
                  <a:txBody>
                    <a:bodyPr/>
                    <a:lstStyle/>
                    <a:p>
                      <a:pPr algn="ctr"/>
                      <a:r>
                        <a:rPr lang="en-US" sz="1200" b="1" kern="1200" dirty="0" smtClean="0"/>
                        <a:t>Scalability</a:t>
                      </a:r>
                      <a:endParaRPr lang="en-US" sz="1200" b="1" dirty="0"/>
                    </a:p>
                  </a:txBody>
                  <a:tcPr/>
                </a:tc>
                <a:tc>
                  <a:txBody>
                    <a:bodyPr/>
                    <a:lstStyle/>
                    <a:p>
                      <a:pPr algn="ctr"/>
                      <a:r>
                        <a:rPr lang="en-US" sz="1200" kern="1200" dirty="0" smtClean="0">
                          <a:solidFill>
                            <a:schemeClr val="dk1"/>
                          </a:solidFill>
                          <a:latin typeface="+mn-lt"/>
                          <a:ea typeface="+mn-ea"/>
                          <a:cs typeface="+mn-cs"/>
                        </a:rPr>
                        <a:t>Horizontally scalable with distributed brokers </a:t>
                      </a:r>
                      <a:endParaRPr lang="en-US" sz="1200" dirty="0"/>
                    </a:p>
                  </a:txBody>
                  <a:tcPr/>
                </a:tc>
                <a:tc>
                  <a:txBody>
                    <a:bodyPr/>
                    <a:lstStyle/>
                    <a:p>
                      <a:pPr algn="ctr"/>
                      <a:r>
                        <a:rPr lang="en-US" sz="1200" kern="1200" dirty="0" smtClean="0">
                          <a:solidFill>
                            <a:schemeClr val="dk1"/>
                          </a:solidFill>
                          <a:latin typeface="+mn-lt"/>
                          <a:ea typeface="+mn-ea"/>
                          <a:cs typeface="+mn-cs"/>
                        </a:rPr>
                        <a:t>Limited scalability for lightweight devices </a:t>
                      </a:r>
                      <a:endParaRPr lang="en-US" sz="1200" dirty="0"/>
                    </a:p>
                  </a:txBody>
                  <a:tcPr/>
                </a:tc>
              </a:tr>
              <a:tr h="495239">
                <a:tc>
                  <a:txBody>
                    <a:bodyPr/>
                    <a:lstStyle/>
                    <a:p>
                      <a:pPr algn="ctr"/>
                      <a:r>
                        <a:rPr lang="en-US" sz="1200" b="1" kern="1200" dirty="0" smtClean="0">
                          <a:solidFill>
                            <a:schemeClr val="dk1"/>
                          </a:solidFill>
                          <a:latin typeface="+mn-lt"/>
                          <a:ea typeface="+mn-ea"/>
                          <a:cs typeface="+mn-cs"/>
                        </a:rPr>
                        <a:t>Data Retention</a:t>
                      </a:r>
                      <a:endParaRPr lang="en-US" sz="1200" b="1" dirty="0"/>
                    </a:p>
                  </a:txBody>
                  <a:tcPr/>
                </a:tc>
                <a:tc>
                  <a:txBody>
                    <a:bodyPr/>
                    <a:lstStyle/>
                    <a:p>
                      <a:pPr algn="ctr"/>
                      <a:r>
                        <a:rPr lang="en-US" sz="1200" kern="1200" dirty="0" smtClean="0">
                          <a:solidFill>
                            <a:schemeClr val="dk1"/>
                          </a:solidFill>
                          <a:latin typeface="+mn-lt"/>
                          <a:ea typeface="+mn-ea"/>
                          <a:cs typeface="+mn-cs"/>
                        </a:rPr>
                        <a:t>Configurable, supports long-term storage </a:t>
                      </a:r>
                      <a:endParaRPr lang="en-US" sz="1200" dirty="0"/>
                    </a:p>
                  </a:txBody>
                  <a:tcPr/>
                </a:tc>
                <a:tc>
                  <a:txBody>
                    <a:bodyPr/>
                    <a:lstStyle/>
                    <a:p>
                      <a:pPr algn="ctr"/>
                      <a:r>
                        <a:rPr lang="en-US" sz="1200" kern="1200" dirty="0" smtClean="0">
                          <a:solidFill>
                            <a:schemeClr val="dk1"/>
                          </a:solidFill>
                          <a:latin typeface="+mn-lt"/>
                          <a:ea typeface="+mn-ea"/>
                          <a:cs typeface="+mn-cs"/>
                        </a:rPr>
                        <a:t>Limited, retention for offline clients only </a:t>
                      </a:r>
                      <a:endParaRPr lang="en-US" sz="1200" dirty="0"/>
                    </a:p>
                  </a:txBody>
                  <a:tcPr/>
                </a:tc>
              </a:tr>
              <a:tr h="495239">
                <a:tc>
                  <a:txBody>
                    <a:bodyPr/>
                    <a:lstStyle/>
                    <a:p>
                      <a:pPr algn="ctr"/>
                      <a:r>
                        <a:rPr lang="en-US" sz="1200" b="1" kern="1200" dirty="0" smtClean="0">
                          <a:solidFill>
                            <a:schemeClr val="dk1"/>
                          </a:solidFill>
                          <a:latin typeface="+mn-lt"/>
                          <a:ea typeface="+mn-ea"/>
                          <a:cs typeface="+mn-cs"/>
                        </a:rPr>
                        <a:t>Protocol Type</a:t>
                      </a:r>
                      <a:endParaRPr lang="en-US" sz="1200" b="1" dirty="0"/>
                    </a:p>
                  </a:txBody>
                  <a:tcPr/>
                </a:tc>
                <a:tc>
                  <a:txBody>
                    <a:bodyPr/>
                    <a:lstStyle/>
                    <a:p>
                      <a:pPr algn="ctr"/>
                      <a:r>
                        <a:rPr lang="en-US" sz="1200" kern="1200" dirty="0" smtClean="0">
                          <a:solidFill>
                            <a:schemeClr val="dk1"/>
                          </a:solidFill>
                          <a:latin typeface="+mn-lt"/>
                          <a:ea typeface="+mn-ea"/>
                          <a:cs typeface="+mn-cs"/>
                        </a:rPr>
                        <a:t>Message broker, distributed log-based system </a:t>
                      </a:r>
                      <a:endParaRPr lang="en-US" sz="1200" dirty="0"/>
                    </a:p>
                  </a:txBody>
                  <a:tcPr/>
                </a:tc>
                <a:tc>
                  <a:txBody>
                    <a:bodyPr/>
                    <a:lstStyle/>
                    <a:p>
                      <a:pPr algn="ctr"/>
                      <a:r>
                        <a:rPr lang="en-US" sz="1200" kern="1200" dirty="0" smtClean="0">
                          <a:solidFill>
                            <a:schemeClr val="dk1"/>
                          </a:solidFill>
                          <a:latin typeface="+mn-lt"/>
                          <a:ea typeface="+mn-ea"/>
                          <a:cs typeface="+mn-cs"/>
                        </a:rPr>
                        <a:t>Lightweight messaging protocol, publish-subscribe</a:t>
                      </a:r>
                      <a:endParaRPr lang="en-US" sz="12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10977</TotalTime>
  <Words>1622</Words>
  <Application>Microsoft Office PowerPoint</Application>
  <PresentationFormat>Custom</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Apache Kafka vs MQTT</vt:lpstr>
      <vt:lpstr>Agenda</vt:lpstr>
      <vt:lpstr>What is Apache Kafka?   </vt:lpstr>
      <vt:lpstr>Advantages of Kafka</vt:lpstr>
      <vt:lpstr>Disadvantages of Kafka</vt:lpstr>
      <vt:lpstr>What is MQTT?</vt:lpstr>
      <vt:lpstr>Advantages of MQTT</vt:lpstr>
      <vt:lpstr>Disadvantages of MQTT</vt:lpstr>
      <vt:lpstr>Kafka vs MQTT Comparision</vt:lpstr>
      <vt:lpstr>Kafka vs MQTT Comparision Cont…</vt:lpstr>
      <vt:lpstr>How can we benefit from Kafka or similar technology?</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65</cp:revision>
  <dcterms:created xsi:type="dcterms:W3CDTF">2020-02-10T19:02:28Z</dcterms:created>
  <dcterms:modified xsi:type="dcterms:W3CDTF">2024-10-30T04:19:05Z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