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4215" r:id="rId5"/>
    <p:sldId id="4216" r:id="rId6"/>
    <p:sldId id="4217" r:id="rId7"/>
    <p:sldId id="4212" r:id="rId8"/>
    <p:sldId id="4213" r:id="rId9"/>
    <p:sldId id="4221" r:id="rId10"/>
    <p:sldId id="4222" r:id="rId11"/>
    <p:sldId id="4223" r:id="rId12"/>
    <p:sldId id="42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083A41"/>
    <a:srgbClr val="035866"/>
    <a:srgbClr val="255963"/>
    <a:srgbClr val="B3D4DB"/>
    <a:srgbClr val="8A3A8D"/>
    <a:srgbClr val="D4C264"/>
    <a:srgbClr val="4295A7"/>
    <a:srgbClr val="93C57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F08A4-6123-44B3-B4D4-A0A24334F205}" v="24" dt="2023-03-10T15:14:49.134"/>
    <p1510:client id="{FB044AE3-203D-4A0C-858C-445CD17B2E0B}" v="7" dt="2023-03-10T01:54:09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12" autoAdjust="0"/>
    <p:restoredTop sz="97161" autoAdjust="0"/>
  </p:normalViewPr>
  <p:slideViewPr>
    <p:cSldViewPr snapToGrid="0">
      <p:cViewPr varScale="1">
        <p:scale>
          <a:sx n="113" d="100"/>
          <a:sy n="113" d="100"/>
        </p:scale>
        <p:origin x="-91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73365B8-2511-D040-9EAC-EAD5E1AB02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53D240-1E32-F546-97BB-3F81E4C941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6B522-554D-304C-B062-B3D14C953F88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B1C412-F491-B74E-A609-73034009A4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B72CE36-DEB7-BF4C-A096-B6E5D881FA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49EB0-CE87-114E-8340-DB5F197C4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7797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413F0-8702-4C58-A1DC-FE228FE832D3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5C976-5CB7-43BF-A311-1A02DDB70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965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CB70024-7CB7-C54A-B281-8ABD3CB28A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57772" y="0"/>
            <a:ext cx="783422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D28376-80FC-AA47-983D-5AA4ADF9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83207"/>
            <a:ext cx="4876800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19FEBE34-6786-634C-97C1-F56667D4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4249231"/>
            <a:ext cx="5137829" cy="115601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295A7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FA18BCDF-85A9-7E46-B854-763E07701F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8682" y="372080"/>
            <a:ext cx="1717724" cy="2483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421090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12D6159-2173-3548-874C-452958A85DF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35866"/>
              </a:gs>
              <a:gs pos="100000">
                <a:srgbClr val="083A4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D240A3C-FB87-A849-BF43-94582DC111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6661" y="3332240"/>
            <a:ext cx="6351611" cy="3816194"/>
          </a:xfrm>
          <a:prstGeom prst="rect">
            <a:avLst/>
          </a:prstGeom>
        </p:spPr>
      </p:pic>
      <p:sp>
        <p:nvSpPr>
          <p:cNvPr id="5" name="Parallelogram 4">
            <a:extLst>
              <a:ext uri="{FF2B5EF4-FFF2-40B4-BE49-F238E27FC236}">
                <a16:creationId xmlns="" xmlns:a16="http://schemas.microsoft.com/office/drawing/2014/main" id="{044CF2C6-1EB8-C545-A5EB-AF5DD2B28349}"/>
              </a:ext>
            </a:extLst>
          </p:cNvPr>
          <p:cNvSpPr/>
          <p:nvPr userDrawn="1"/>
        </p:nvSpPr>
        <p:spPr>
          <a:xfrm>
            <a:off x="6568888" y="1332411"/>
            <a:ext cx="8309706" cy="5525589"/>
          </a:xfrm>
          <a:prstGeom prst="parallelogram">
            <a:avLst>
              <a:gd name="adj" fmla="val 48168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="" xmlns:a16="http://schemas.microsoft.com/office/drawing/2014/main" id="{82DF6964-073F-A741-8B17-E0E690F4DF59}"/>
              </a:ext>
            </a:extLst>
          </p:cNvPr>
          <p:cNvSpPr/>
          <p:nvPr userDrawn="1"/>
        </p:nvSpPr>
        <p:spPr>
          <a:xfrm>
            <a:off x="7630042" y="0"/>
            <a:ext cx="8309706" cy="6858000"/>
          </a:xfrm>
          <a:prstGeom prst="parallelogram">
            <a:avLst>
              <a:gd name="adj" fmla="val 48168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468F2ED-84BD-5740-B8E1-A6C010A505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97734" y="2438400"/>
            <a:ext cx="2166408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D28376-80FC-AA47-983D-5AA4ADF9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502" y="2103437"/>
            <a:ext cx="5537755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49AFA3BC-2111-0D40-8CDB-D02BC18397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6717" y="1676400"/>
            <a:ext cx="2166408" cy="146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E633816-E054-8940-AF72-870913AF221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62919" y="373381"/>
            <a:ext cx="1683166" cy="248919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="" xmlns:a16="http://schemas.microsoft.com/office/drawing/2014/main" id="{8A924114-BABB-6746-9878-D1B4CE11052D}"/>
              </a:ext>
            </a:extLst>
          </p:cNvPr>
          <p:cNvSpPr/>
          <p:nvPr userDrawn="1"/>
        </p:nvSpPr>
        <p:spPr>
          <a:xfrm>
            <a:off x="-813740" y="4693704"/>
            <a:ext cx="11101700" cy="1677465"/>
          </a:xfrm>
          <a:prstGeom prst="parallelogram">
            <a:avLst>
              <a:gd name="adj" fmla="val 50714"/>
            </a:avLst>
          </a:prstGeom>
          <a:gradFill>
            <a:gsLst>
              <a:gs pos="0">
                <a:schemeClr val="accent6">
                  <a:alpha val="0"/>
                </a:schemeClr>
              </a:gs>
              <a:gs pos="6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19FEBE34-6786-634C-97C1-F56667D4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4502" y="5283200"/>
            <a:ext cx="7071478" cy="115601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9345553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CA450C1-58BE-6E4E-9CBF-0FB691FD7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7786" y="0"/>
            <a:ext cx="4344214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0CFBEA58-BD22-D24F-B512-8BA514AB90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D28376-80FC-AA47-983D-5AA4ADF9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57" y="3458428"/>
            <a:ext cx="9272993" cy="797984"/>
          </a:xfrm>
        </p:spPr>
        <p:txBody>
          <a:bodyPr anchor="t"/>
          <a:lstStyle>
            <a:lvl1pPr algn="l">
              <a:defRPr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19FEBE34-6786-634C-97C1-F56667D4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1658" y="4327900"/>
            <a:ext cx="9272992" cy="115601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33923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216A11E-EB76-6A4D-AE29-9332E8815D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9700" y="2082800"/>
            <a:ext cx="5702300" cy="4775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05601A25-21DD-1E4D-AFB7-71CAFF449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46676" y="0"/>
            <a:ext cx="2245324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766DCC1-03BD-8D48-975F-E848D408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481" y="6428777"/>
            <a:ext cx="76349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FC8616F-1480-6F40-B21A-CC2BA2C45B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28EA1C4D-6527-1A41-B80D-82366B127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225" y="1533439"/>
            <a:ext cx="9407530" cy="276772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4C264"/>
              </a:buClr>
              <a:buFont typeface="System Font Regular"/>
              <a:buChar char="»"/>
              <a:defRPr sz="2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C9953FA3-FF52-2645-8039-6B173888D71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07875" y="5356974"/>
            <a:ext cx="9159212" cy="424430"/>
          </a:xfrm>
        </p:spPr>
        <p:txBody>
          <a:bodyPr>
            <a:noAutofit/>
          </a:bodyPr>
          <a:lstStyle>
            <a:lvl1pPr marL="0" indent="0" algn="ctr">
              <a:lnSpc>
                <a:spcPts val="3280"/>
              </a:lnSpc>
              <a:buNone/>
              <a:defRPr sz="2400" b="0" i="0">
                <a:solidFill>
                  <a:srgbClr val="4295A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4AE68015-0AAC-0C46-8F76-36477CC3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169BBA5D-EECF-4043-90D1-DD6BB50A539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87457" y="1088227"/>
            <a:ext cx="9514298" cy="424430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rgbClr val="4295A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416040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s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4D44DAB-CF6D-0148-B76F-DB4FDFF7BE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98736" y="2400301"/>
            <a:ext cx="3962365" cy="4449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05601A25-21DD-1E4D-AFB7-71CAFF449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45251" y="0"/>
            <a:ext cx="2245324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766DCC1-03BD-8D48-975F-E848D408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481" y="6428777"/>
            <a:ext cx="76349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FC8616F-1480-6F40-B21A-CC2BA2C45B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28EA1C4D-6527-1A41-B80D-82366B127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225" y="1533439"/>
            <a:ext cx="8504055" cy="452446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4C264"/>
              </a:buClr>
              <a:buFont typeface="System Font Regular"/>
              <a:buChar char="»"/>
              <a:defRPr sz="2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4AE68015-0AAC-0C46-8F76-36477CC3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169BBA5D-EECF-4043-90D1-DD6BB50A539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87457" y="1088227"/>
            <a:ext cx="9514298" cy="424430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rgbClr val="4295A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25724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7A97301-F55A-4C46-8CF8-5B32F48723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6676" y="0"/>
            <a:ext cx="2245324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766DCC1-03BD-8D48-975F-E848D408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481" y="6428777"/>
            <a:ext cx="76349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FC8616F-1480-6F40-B21A-CC2BA2C45B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28EA1C4D-6527-1A41-B80D-82366B127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225" y="1523048"/>
            <a:ext cx="9407530" cy="276772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4C264"/>
              </a:buClr>
              <a:buFont typeface="System Font Regular"/>
              <a:buChar char="»"/>
              <a:defRPr sz="2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C9953FA3-FF52-2645-8039-6B173888D71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07875" y="5356974"/>
            <a:ext cx="9159212" cy="424430"/>
          </a:xfrm>
        </p:spPr>
        <p:txBody>
          <a:bodyPr>
            <a:noAutofit/>
          </a:bodyPr>
          <a:lstStyle>
            <a:lvl1pPr marL="0" indent="0" algn="ctr">
              <a:lnSpc>
                <a:spcPts val="3280"/>
              </a:lnSpc>
              <a:buNone/>
              <a:defRPr sz="2400" b="0" i="0">
                <a:solidFill>
                  <a:srgbClr val="4295A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4AE68015-0AAC-0C46-8F76-36477CC3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169BBA5D-EECF-4043-90D1-DD6BB50A539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87457" y="1088227"/>
            <a:ext cx="9514298" cy="424430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rgbClr val="4295A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04536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2DB0137-4B83-6740-9717-4074AFAED0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2922" y="0"/>
            <a:ext cx="5479078" cy="6858000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="" xmlns:a16="http://schemas.microsoft.com/office/drawing/2014/main" id="{A2C3A02E-F82F-EB4D-AA11-F0AB465E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689" y="6428777"/>
            <a:ext cx="569281" cy="365125"/>
          </a:xfrm>
        </p:spPr>
        <p:txBody>
          <a:bodyPr/>
          <a:lstStyle>
            <a:lvl1pPr>
              <a:defRPr>
                <a:solidFill>
                  <a:srgbClr val="4295A7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9D77EAE-7535-D344-A09B-3EC1D6BA93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2258039E-D7E6-874C-986C-F6066D55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6007479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2DB0137-4B83-6740-9717-4074AFAED0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2922" y="0"/>
            <a:ext cx="5479078" cy="6858000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="" xmlns:a16="http://schemas.microsoft.com/office/drawing/2014/main" id="{A2C3A02E-F82F-EB4D-AA11-F0AB465E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689" y="6428777"/>
            <a:ext cx="569281" cy="365125"/>
          </a:xfrm>
        </p:spPr>
        <p:txBody>
          <a:bodyPr/>
          <a:lstStyle>
            <a:lvl1pPr>
              <a:defRPr>
                <a:solidFill>
                  <a:srgbClr val="4295A7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9D77EAE-7535-D344-A09B-3EC1D6BA93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2258039E-D7E6-874C-986C-F6066D55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="" xmlns:a16="http://schemas.microsoft.com/office/drawing/2014/main" id="{4F5843D8-3A8D-C34A-B877-27577E457994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87363" y="1225550"/>
            <a:ext cx="11002962" cy="49577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="" xmlns:p14="http://schemas.microsoft.com/office/powerpoint/2010/main" val="39264195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2DB0137-4B83-6740-9717-4074AFAED0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2922" y="0"/>
            <a:ext cx="5479078" cy="6858000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="" xmlns:a16="http://schemas.microsoft.com/office/drawing/2014/main" id="{A2C3A02E-F82F-EB4D-AA11-F0AB465E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689" y="6428777"/>
            <a:ext cx="569281" cy="365125"/>
          </a:xfrm>
        </p:spPr>
        <p:txBody>
          <a:bodyPr/>
          <a:lstStyle>
            <a:lvl1pPr>
              <a:defRPr>
                <a:solidFill>
                  <a:srgbClr val="4295A7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9D77EAE-7535-D344-A09B-3EC1D6BA93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2258039E-D7E6-874C-986C-F6066D55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="" xmlns:a16="http://schemas.microsoft.com/office/drawing/2014/main" id="{7CF49F7B-6D68-A545-98FE-22FBD56818D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7363" y="1246188"/>
            <a:ext cx="10460037" cy="48641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="" xmlns:p14="http://schemas.microsoft.com/office/powerpoint/2010/main" val="2337264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A821DDA-2F75-B143-93FB-2C358175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24324D-5F1C-BD43-893B-DCFD6AE03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3771CD-33AE-C044-A1CC-79B8BB845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4D725-7178-D948-AA3E-6F5F17353337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AD8ECD-8EE4-DE41-8FFF-8830B5D20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AC8B92-5CED-9747-9449-501492DBB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71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04" r:id="rId2"/>
    <p:sldLayoutId id="2147483668" r:id="rId3"/>
    <p:sldLayoutId id="2147483689" r:id="rId4"/>
    <p:sldLayoutId id="2147483705" r:id="rId5"/>
    <p:sldLayoutId id="2147483693" r:id="rId6"/>
    <p:sldLayoutId id="2147483672" r:id="rId7"/>
    <p:sldLayoutId id="2147483698" r:id="rId8"/>
    <p:sldLayoutId id="2147483699" r:id="rId9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5E0BE0D-6E7F-CB36-BF6E-CB3FAB9A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QuestDB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PosgreSQL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EF7E49F-30CC-3ECE-B466-6B2A76D17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Hung Pham, Software Engineer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32798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EAF21D-E8CE-AD8B-E648-301FB7DE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18E70D0-E766-7711-25D8-1588E232C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1335" y="2496630"/>
            <a:ext cx="5393266" cy="25664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QuestDB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QuestDB</a:t>
            </a:r>
            <a:r>
              <a:rPr lang="en-US" dirty="0" smtClean="0"/>
              <a:t> advantages and disadvantages 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PostgreSQL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PostgreSQL</a:t>
            </a:r>
            <a:r>
              <a:rPr lang="en-US" dirty="0" smtClean="0"/>
              <a:t> advantages and disadvantages</a:t>
            </a:r>
          </a:p>
          <a:p>
            <a:r>
              <a:rPr lang="en-US" dirty="0" smtClean="0"/>
              <a:t>When to use </a:t>
            </a:r>
            <a:r>
              <a:rPr lang="en-US" dirty="0" err="1" smtClean="0"/>
              <a:t>QuestDB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How can we benefit from </a:t>
            </a:r>
            <a:r>
              <a:rPr lang="en-US" dirty="0" err="1" smtClean="0"/>
              <a:t>QuestDB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9129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8BD644B9-9C1E-39C5-E757-82FE5465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is </a:t>
            </a:r>
            <a:r>
              <a:rPr lang="en-US" sz="3600" dirty="0" err="1" smtClean="0"/>
              <a:t>QuestDB</a:t>
            </a:r>
            <a:r>
              <a:rPr lang="en-US" sz="3600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8F968626-82D8-2F5F-6869-21D8AD224898}"/>
              </a:ext>
            </a:extLst>
          </p:cNvPr>
          <p:cNvSpPr txBox="1">
            <a:spLocks/>
          </p:cNvSpPr>
          <p:nvPr/>
        </p:nvSpPr>
        <p:spPr>
          <a:xfrm>
            <a:off x="787308" y="1604569"/>
            <a:ext cx="9852390" cy="4267186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="" xmlns:a16="http://schemas.microsoft.com/office/drawing/2014/main" id="{218E70D0-E766-7711-25D8-1588E232CEC8}"/>
              </a:ext>
            </a:extLst>
          </p:cNvPr>
          <p:cNvSpPr txBox="1">
            <a:spLocks/>
          </p:cNvSpPr>
          <p:nvPr/>
        </p:nvSpPr>
        <p:spPr>
          <a:xfrm>
            <a:off x="594225" y="1533439"/>
            <a:ext cx="9407530" cy="276772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18E70D0-E766-7711-25D8-1588E232CEC8}"/>
              </a:ext>
            </a:extLst>
          </p:cNvPr>
          <p:cNvSpPr txBox="1">
            <a:spLocks/>
          </p:cNvSpPr>
          <p:nvPr/>
        </p:nvSpPr>
        <p:spPr>
          <a:xfrm>
            <a:off x="746625" y="1685839"/>
            <a:ext cx="9407530" cy="276772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557866"/>
            <a:ext cx="998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QuestDB</a:t>
            </a:r>
            <a:r>
              <a:rPr lang="en-US" dirty="0" smtClean="0"/>
              <a:t> is a high-performance, open-source time-series database designed specifically for time-stamped data, offering efficient handling of large amounts of real-time data. It excels in applications where low-latency reads and writes for time-series data are critical.</a:t>
            </a:r>
            <a:endParaRPr lang="en-US" dirty="0"/>
          </a:p>
        </p:txBody>
      </p:sp>
      <p:sp>
        <p:nvSpPr>
          <p:cNvPr id="10242" name="AutoShape 2" descr="Apache Kafka Use Cases and How to Run It in 5 Easy Ste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0120" y="2932441"/>
            <a:ext cx="5650175" cy="158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796537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418EE9-5198-ADC8-D99E-D10E479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6" y="380608"/>
            <a:ext cx="11267471" cy="675251"/>
          </a:xfrm>
        </p:spPr>
        <p:txBody>
          <a:bodyPr/>
          <a:lstStyle/>
          <a:p>
            <a:r>
              <a:rPr lang="en-US" sz="3200" dirty="0" smtClean="0"/>
              <a:t>Advantages and disadvantages of </a:t>
            </a:r>
            <a:r>
              <a:rPr lang="en-US" sz="3200" dirty="0" err="1" smtClean="0"/>
              <a:t>QuestDB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21FA16E-AAC8-1A73-CCDA-27D1070D6804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79360" y="1305465"/>
          <a:ext cx="9463402" cy="46489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31701"/>
                <a:gridCol w="4731701"/>
              </a:tblGrid>
              <a:tr h="3994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75266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High Performance for Time-Series Data: </a:t>
                      </a:r>
                      <a:r>
                        <a:rPr lang="en-US" sz="1200" dirty="0" smtClean="0"/>
                        <a:t>Optimized for time-series data, achieving high throughput and low-latency queries. Leverages columnar storage, which enhances compression and query performance.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General-Purpose Use: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Not suitable for workloads beyond time-series data. It lacks many features general-purpose databases like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provide.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58904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Efficient Querying:</a:t>
                      </a:r>
                      <a:r>
                        <a:rPr lang="en-US" sz="1200" dirty="0" smtClean="0"/>
                        <a:t> SQL-based querying with time-series specific extensions such as time-bounded functions and aggregations. Great performance for queries that involve slicing by time ranges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Maturity: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Newer and less mature compared to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meaning fewer integrations, tooling, and a smaller ecosystem.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107990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Real-Time Ingestion:</a:t>
                      </a:r>
                      <a:r>
                        <a:rPr lang="en-US" sz="1200" dirty="0" smtClean="0"/>
                        <a:t> Capable of ingesting millions of records per second with minimal performance overhead, ideal for high-frequency data streams like </a:t>
                      </a:r>
                      <a:r>
                        <a:rPr lang="en-US" sz="1200" dirty="0" err="1" smtClean="0"/>
                        <a:t>IoT</a:t>
                      </a:r>
                      <a:r>
                        <a:rPr lang="en-US" sz="1200" dirty="0" smtClean="0"/>
                        <a:t>, financial markets, and telemetry.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Transactions: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 does not support ACID-compliant multi-row transactions, making it unsuitable for workloads that require complex transactional logic.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88356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Simplicity in Setup:</a:t>
                      </a:r>
                      <a:r>
                        <a:rPr lang="en-US" sz="1200" dirty="0" smtClean="0"/>
                        <a:t> Lightweight and easy to set up compared to more general-purpose databases. Can run on smaller infrastructure efficiently.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Full-Text Search: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Lacks advanced features such as full-text search or JSON indexing, which are common in general-purpose databases.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49086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Open-source:</a:t>
                      </a:r>
                      <a:r>
                        <a:rPr lang="en-US" sz="1200" dirty="0" smtClean="0"/>
                        <a:t> Licensed under the Apache 2.0, making it free for commercial use with active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Smaller Community and Ecosystem: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Fewer third-party tools, libraries, and integrations compared to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which may require custom development for specific use cases.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602801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418EE9-5198-ADC8-D99E-D10E479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6" y="380608"/>
            <a:ext cx="11267471" cy="675251"/>
          </a:xfrm>
        </p:spPr>
        <p:txBody>
          <a:bodyPr/>
          <a:lstStyle/>
          <a:p>
            <a:r>
              <a:rPr lang="en-US" sz="3200" dirty="0" smtClean="0"/>
              <a:t>What is </a:t>
            </a:r>
            <a:r>
              <a:rPr lang="en-US" sz="3200" dirty="0" err="1" smtClean="0"/>
              <a:t>PosgreSQL</a:t>
            </a:r>
            <a:r>
              <a:rPr lang="en-US" sz="3200" dirty="0" smtClean="0"/>
              <a:t>?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21FA16E-AAC8-1A73-CCDA-27D1070D6804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sp>
        <p:nvSpPr>
          <p:cNvPr id="7" name="Rectangle 6"/>
          <p:cNvSpPr/>
          <p:nvPr/>
        </p:nvSpPr>
        <p:spPr>
          <a:xfrm>
            <a:off x="793631" y="1155940"/>
            <a:ext cx="998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PostgreSQL</a:t>
            </a:r>
            <a:r>
              <a:rPr lang="en-US" dirty="0" smtClean="0"/>
              <a:t> is a powerful, open-source relational database management system (RDBMS) known for its extensibility and compliance with SQL standards. It is a general-purpose database with a wide range of use cases beyond time-series data.</a:t>
            </a:r>
            <a:endParaRPr lang="en-U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6486" y="2701953"/>
            <a:ext cx="6045679" cy="206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602801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418EE9-5198-ADC8-D99E-D10E479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6" y="380608"/>
            <a:ext cx="11267471" cy="675251"/>
          </a:xfrm>
        </p:spPr>
        <p:txBody>
          <a:bodyPr/>
          <a:lstStyle/>
          <a:p>
            <a:r>
              <a:rPr lang="en-US" sz="3200" dirty="0" smtClean="0"/>
              <a:t>Advantages and disadvantages of </a:t>
            </a:r>
            <a:r>
              <a:rPr lang="en-US" sz="3200" dirty="0" err="1" smtClean="0"/>
              <a:t>PosgreSQL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21FA16E-AAC8-1A73-CCDA-27D1070D6804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44854" y="1186995"/>
          <a:ext cx="9463402" cy="493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31701"/>
                <a:gridCol w="4731701"/>
              </a:tblGrid>
              <a:tr h="338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559054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General-Purpose Flexibility: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Suitable for various types of data (structured, semi-structured) with support for time-series, spatial data, JSON, and more.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 for Time-Series Data: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Not optimized for time-series data by default, making it slower for high-frequency data ingestion and real-time queries without extensions like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TimescaleDB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523974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ACID Compliance: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Fully ACID-compliant, making it ideal for applications that require strong transactional integrity.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Overhead: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More resource-intensive and heavier compared to specialized time-series databases like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QuestDB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especially when dealing with massive data sets.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672923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Extensible: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Rich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plugin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ecosystem allows for extensions like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PostGIS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geographic data or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TimescaleDB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time-series optimizations.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Infitrak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trasnport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system is an example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using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PostGIS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Configuration: 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Requires more tuning and configuration for performance optimization, especially for high-performance use cases like real-time data analytics.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748974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Standard Compliance: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highly SQL-compliant database, supporting advanced features like complex joins, window functions, and recursive queries.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Slower for Specialized Use Cases: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While flexible,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 be slower when handling specific workloads (like high-frequency time-series data) without additional tuning or extensions.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32467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Ecosystem: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Mature and widely adopted, with a vast array of libraries, integrations, tools, and an active community for support.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50361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Features: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for full-text search, indexing, and partitioning. Also offers advanced features like replication, parallel processing, and custom data types.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602801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418EE9-5198-ADC8-D99E-D10E479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6" y="380608"/>
            <a:ext cx="11267471" cy="675251"/>
          </a:xfrm>
        </p:spPr>
        <p:txBody>
          <a:bodyPr/>
          <a:lstStyle/>
          <a:p>
            <a:r>
              <a:rPr lang="en-US" sz="3200" dirty="0" smtClean="0"/>
              <a:t>When to use </a:t>
            </a:r>
            <a:r>
              <a:rPr lang="en-US" sz="3200" dirty="0" err="1" smtClean="0"/>
              <a:t>QuestDB</a:t>
            </a:r>
            <a:r>
              <a:rPr lang="en-US" sz="3200" dirty="0" smtClean="0"/>
              <a:t> </a:t>
            </a:r>
            <a:r>
              <a:rPr lang="en-US" sz="3200" dirty="0" err="1" smtClean="0"/>
              <a:t>vs</a:t>
            </a:r>
            <a:r>
              <a:rPr lang="en-US" sz="3200" dirty="0" smtClean="0"/>
              <a:t> </a:t>
            </a:r>
            <a:r>
              <a:rPr lang="en-US" sz="3200" dirty="0" err="1" smtClean="0"/>
              <a:t>PostgreSQL</a:t>
            </a:r>
            <a:r>
              <a:rPr lang="en-US" sz="3200" dirty="0" smtClean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21FA16E-AAC8-1A73-CCDA-27D1070D6804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35586" y="1974875"/>
          <a:ext cx="9463402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31701"/>
                <a:gridCol w="4731701"/>
              </a:tblGrid>
              <a:tr h="33862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QuestDB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PostgreSQL</a:t>
                      </a:r>
                      <a:endParaRPr lang="en-US" dirty="0"/>
                    </a:p>
                  </a:txBody>
                  <a:tcPr/>
                </a:tc>
              </a:tr>
              <a:tr h="559054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Primary workload involves time-series data and requires real-time ingestion and analysis.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Dealing with general-purpose workloads requiring ACID transactions and complex query capabilities.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523974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fast queries across time ranges and lower latency for handling large volumes of real-time data.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a versatile, extensible database with support for multiple data types (time-series, JSON, spatial data, etc.).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672923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 a simple, lightweight setup optimized for time-series.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Prioritize a mature ecosystem with a wide range of tools, integrations, and community support.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602801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418EE9-5198-ADC8-D99E-D10E479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6" y="380608"/>
            <a:ext cx="11267471" cy="675251"/>
          </a:xfrm>
        </p:spPr>
        <p:txBody>
          <a:bodyPr/>
          <a:lstStyle/>
          <a:p>
            <a:r>
              <a:rPr lang="en-US" sz="3200" dirty="0" smtClean="0"/>
              <a:t>How can we benefit from </a:t>
            </a:r>
            <a:r>
              <a:rPr lang="en-US" sz="3200" dirty="0" err="1" smtClean="0"/>
              <a:t>QuestDB</a:t>
            </a:r>
            <a:r>
              <a:rPr lang="en-US" sz="3200" dirty="0" smtClean="0"/>
              <a:t>?</a:t>
            </a:r>
            <a:endParaRPr lang="en-US" sz="3200" dirty="0" smtClean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21FA16E-AAC8-1A73-CCDA-27D1070D6804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5133" y="1185332"/>
          <a:ext cx="9914467" cy="3716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4467"/>
              </a:tblGrid>
              <a:tr h="46066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QuestDB</a:t>
                      </a:r>
                      <a:r>
                        <a:rPr lang="en-US" dirty="0" smtClean="0"/>
                        <a:t> Benefits</a:t>
                      </a:r>
                      <a:endParaRPr lang="en-US" dirty="0"/>
                    </a:p>
                  </a:txBody>
                  <a:tcPr/>
                </a:tc>
              </a:tr>
              <a:tr h="117374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Our CM system primarily processes time-based data in real time.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QuestDB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, as a time-series database, is optimized for high-speed ingestion, query performance, and time-series indexing. This capability can significantly enhance our current CM system, particularly when generating long-term sensor reports, such as annual reports requested by our major client, CSL. Currently, our VPC system is limited to generating reports for only three months.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117374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Utilizing a time-series database like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QuestDB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has helped us understand its strengths and weaknesses. To leverage its advantages while maintaining our existing capabilities, we can upgrade our current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PostgreSQL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database setup to include time-series functionality by using the "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TimescaleDB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" extension. This approach allows us to retain all the strengths and benefits of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PostgreSQL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, including the geospatial features that we have previously used to track asset movement on the road.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908708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QuestDB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includes specialized functions and optimizations for time-series data, allowing users to perform complex time-based queries efficiently, such as aggregations, window functions, and time-based joins.  These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functions eliminates the complex SQL syntax for these queries and make it less verbose and concise.  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602801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E8D481B-AA70-47B2-D724-B872B2D97377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pic>
        <p:nvPicPr>
          <p:cNvPr id="6152" name="Picture 8" descr="Question And Answer Questions - Free vector graphic on Pixab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8550" y="2257782"/>
            <a:ext cx="3662194" cy="2394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114364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rgbClr val="5893A5"/>
      </a:dk1>
      <a:lt1>
        <a:srgbClr val="FFFFFF"/>
      </a:lt1>
      <a:dk2>
        <a:srgbClr val="797979"/>
      </a:dk2>
      <a:lt2>
        <a:srgbClr val="EAEAEA"/>
      </a:lt2>
      <a:accent1>
        <a:srgbClr val="5892A5"/>
      </a:accent1>
      <a:accent2>
        <a:srgbClr val="9DC385"/>
      </a:accent2>
      <a:accent3>
        <a:srgbClr val="325861"/>
      </a:accent3>
      <a:accent4>
        <a:srgbClr val="95C6CF"/>
      </a:accent4>
      <a:accent5>
        <a:srgbClr val="D2C171"/>
      </a:accent5>
      <a:accent6>
        <a:srgbClr val="804189"/>
      </a:accent6>
      <a:hlink>
        <a:srgbClr val="4998AA"/>
      </a:hlink>
      <a:folHlink>
        <a:srgbClr val="4998A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18-Brand-Standards-Corporate-Template-R01  -  Repaired" id="{7628EEB4-EE5B-45F0-B1DA-E888BA5DCC7D}" vid="{48500A91-5F3F-4738-B9EF-D77D3C0682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8E7F3DB7B651438BE2EE6496C5288F" ma:contentTypeVersion="15" ma:contentTypeDescription="Create a new document." ma:contentTypeScope="" ma:versionID="f84292184f4f7fbb88c788eaae096a70">
  <xsd:schema xmlns:xsd="http://www.w3.org/2001/XMLSchema" xmlns:xs="http://www.w3.org/2001/XMLSchema" xmlns:p="http://schemas.microsoft.com/office/2006/metadata/properties" xmlns:ns2="80cd682b-b40f-411e-9891-5e2a388e0f2a" xmlns:ns3="0a5436c3-62bb-42e4-abd1-a0a4955fdeca" targetNamespace="http://schemas.microsoft.com/office/2006/metadata/properties" ma:root="true" ma:fieldsID="a80ffcda42bd2f74d943b42b148c0425" ns2:_="" ns3:_="">
    <xsd:import namespace="80cd682b-b40f-411e-9891-5e2a388e0f2a"/>
    <xsd:import namespace="0a5436c3-62bb-42e4-abd1-a0a4955fde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cd682b-b40f-411e-9891-5e2a388e0f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efff78e-6ebe-4352-a5c3-c73ed150692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436c3-62bb-42e4-abd1-a0a4955fdec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4d5a9d41-3c05-48e7-b5ac-1774257d68cc}" ma:internalName="TaxCatchAll" ma:showField="CatchAllData" ma:web="0a5436c3-62bb-42e4-abd1-a0a4955fde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cd682b-b40f-411e-9891-5e2a388e0f2a">
      <Terms xmlns="http://schemas.microsoft.com/office/infopath/2007/PartnerControls"/>
    </lcf76f155ced4ddcb4097134ff3c332f>
    <TaxCatchAll xmlns="0a5436c3-62bb-42e4-abd1-a0a4955fdec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9D4D71-E531-43EE-8F1C-8460734920B2}">
  <ds:schemaRefs>
    <ds:schemaRef ds:uri="0a5436c3-62bb-42e4-abd1-a0a4955fdeca"/>
    <ds:schemaRef ds:uri="80cd682b-b40f-411e-9891-5e2a388e0f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51B7E5B-81BB-4D9C-8F7D-F43B77C48B20}">
  <ds:schemaRefs>
    <ds:schemaRef ds:uri="0a5436c3-62bb-42e4-abd1-a0a4955fdeca"/>
    <ds:schemaRef ds:uri="80cd682b-b40f-411e-9891-5e2a388e0f2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1BF3681-C3E5-4AF6-8050-4743C0D56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18-Brand-Standards-Corporate-Template-R01_</Template>
  <TotalTime>11257</TotalTime>
  <Words>949</Words>
  <Application>Microsoft Office PowerPoint</Application>
  <PresentationFormat>Custom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QuestDB vs PosgreSQL</vt:lpstr>
      <vt:lpstr>Agenda</vt:lpstr>
      <vt:lpstr>What is QuestDB?   </vt:lpstr>
      <vt:lpstr>Advantages and disadvantages of QuestDB</vt:lpstr>
      <vt:lpstr>What is PosgreSQL?</vt:lpstr>
      <vt:lpstr>Advantages and disadvantages of PosgreSQL</vt:lpstr>
      <vt:lpstr>When to use QuestDB vs PostgreSQL </vt:lpstr>
      <vt:lpstr>How can we benefit from QuestDB?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Mesa News</dc:title>
  <dc:creator>Cara Jaffee</dc:creator>
  <cp:lastModifiedBy>Hung</cp:lastModifiedBy>
  <cp:revision>99</cp:revision>
  <dcterms:created xsi:type="dcterms:W3CDTF">2020-02-10T19:02:28Z</dcterms:created>
  <dcterms:modified xsi:type="dcterms:W3CDTF">2024-10-30T05:30:13Z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0x010100E88E7F3DB7B651438BE2EE6496C5288F</vt:lpwstr>
  </property>
  <property fmtid="{D5CDD505-2E9C-101B-9397-08002B2CF9AE}" pid="3" name="MediaServiceImageTags">
    <vt:lpwstr/>
  </property>
</Properties>
</file>