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4215" r:id="rId5"/>
    <p:sldId id="4216" r:id="rId6"/>
    <p:sldId id="4217" r:id="rId7"/>
    <p:sldId id="4212" r:id="rId8"/>
    <p:sldId id="4213" r:id="rId9"/>
    <p:sldId id="4218" r:id="rId10"/>
    <p:sldId id="4202" r:id="rId11"/>
    <p:sldId id="4208" r:id="rId12"/>
    <p:sldId id="4219" r:id="rId13"/>
    <p:sldId id="4220" r:id="rId14"/>
    <p:sldId id="42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83A41"/>
    <a:srgbClr val="000000"/>
    <a:srgbClr val="035866"/>
    <a:srgbClr val="255963"/>
    <a:srgbClr val="B3D4DB"/>
    <a:srgbClr val="8A3A8D"/>
    <a:srgbClr val="D4C264"/>
    <a:srgbClr val="4295A7"/>
    <a:srgbClr val="93C5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F08A4-6123-44B3-B4D4-A0A24334F205}" v="24" dt="2023-03-10T15:14:49.134"/>
    <p1510:client id="{FB044AE3-203D-4A0C-858C-445CD17B2E0B}" v="7" dt="2023-03-10T01:54:09.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7112" autoAdjust="0"/>
    <p:restoredTop sz="97161" autoAdjust="0"/>
  </p:normalViewPr>
  <p:slideViewPr>
    <p:cSldViewPr snapToGrid="0">
      <p:cViewPr varScale="1">
        <p:scale>
          <a:sx n="166" d="100"/>
          <a:sy n="166" d="100"/>
        </p:scale>
        <p:origin x="-708" y="-11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73365B8-2511-D040-9EAC-EAD5E1AB0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A53D240-1E32-F546-97BB-3F81E4C941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46B522-554D-304C-B062-B3D14C953F88}" type="datetimeFigureOut">
              <a:rPr lang="en-US" smtClean="0"/>
              <a:pPr/>
              <a:t>10/7/2024</a:t>
            </a:fld>
            <a:endParaRPr lang="en-US"/>
          </a:p>
        </p:txBody>
      </p:sp>
      <p:sp>
        <p:nvSpPr>
          <p:cNvPr id="4" name="Footer Placeholder 3">
            <a:extLst>
              <a:ext uri="{FF2B5EF4-FFF2-40B4-BE49-F238E27FC236}">
                <a16:creationId xmlns:a16="http://schemas.microsoft.com/office/drawing/2014/main" xmlns="" id="{0FB1C412-F491-B74E-A609-73034009A4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0B72CE36-DEB7-BF4C-A096-B6E5D881FA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49EB0-CE87-114E-8340-DB5F197C4450}" type="slidenum">
              <a:rPr lang="en-US" smtClean="0"/>
              <a:pPr/>
              <a:t>‹#›</a:t>
            </a:fld>
            <a:endParaRPr lang="en-US"/>
          </a:p>
        </p:txBody>
      </p:sp>
    </p:spTree>
    <p:extLst>
      <p:ext uri="{BB962C8B-B14F-4D97-AF65-F5344CB8AC3E}">
        <p14:creationId xmlns:p14="http://schemas.microsoft.com/office/powerpoint/2010/main" xmlns="" val="2867797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413F0-8702-4C58-A1DC-FE228FE832D3}" type="datetimeFigureOut">
              <a:rPr lang="en-US" smtClean="0"/>
              <a:pPr/>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5C976-5CB7-43BF-A311-1A02DDB7098A}" type="slidenum">
              <a:rPr lang="en-US" smtClean="0"/>
              <a:pPr/>
              <a:t>‹#›</a:t>
            </a:fld>
            <a:endParaRPr lang="en-US"/>
          </a:p>
        </p:txBody>
      </p:sp>
    </p:spTree>
    <p:extLst>
      <p:ext uri="{BB962C8B-B14F-4D97-AF65-F5344CB8AC3E}">
        <p14:creationId xmlns:p14="http://schemas.microsoft.com/office/powerpoint/2010/main" xmlns="" val="2039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CB70024-7CB7-C54A-B281-8ABD3CB28A78}"/>
              </a:ext>
            </a:extLst>
          </p:cNvPr>
          <p:cNvPicPr>
            <a:picLocks noChangeAspect="1"/>
          </p:cNvPicPr>
          <p:nvPr userDrawn="1"/>
        </p:nvPicPr>
        <p:blipFill>
          <a:blip r:embed="rId2"/>
          <a:stretch>
            <a:fillRect/>
          </a:stretch>
        </p:blipFill>
        <p:spPr>
          <a:xfrm>
            <a:off x="4357772" y="0"/>
            <a:ext cx="7834228" cy="6858000"/>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762000" y="1283207"/>
            <a:ext cx="4876800" cy="1325563"/>
          </a:xfrm>
        </p:spPr>
        <p:txBody>
          <a:bodyPr>
            <a:normAutofit/>
          </a:bodyPr>
          <a:lstStyle>
            <a:lvl1pPr algn="l">
              <a:defRPr sz="4000">
                <a:solidFill>
                  <a:srgbClr val="4295A7"/>
                </a:solidFill>
              </a:defRPr>
            </a:lvl1pPr>
          </a:lstStyle>
          <a:p>
            <a:r>
              <a:rPr lang="en-US"/>
              <a:t>Click to edit Master title style</a:t>
            </a:r>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762000" y="4249231"/>
            <a:ext cx="5137829" cy="1156018"/>
          </a:xfrm>
        </p:spPr>
        <p:txBody>
          <a:bodyPr>
            <a:normAutofit/>
          </a:bodyPr>
          <a:lstStyle>
            <a:lvl1pPr marL="0" indent="0">
              <a:buNone/>
              <a:defRPr sz="2400">
                <a:solidFill>
                  <a:srgbClr val="4295A7"/>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4" name="Picture 13">
            <a:extLst>
              <a:ext uri="{FF2B5EF4-FFF2-40B4-BE49-F238E27FC236}">
                <a16:creationId xmlns:a16="http://schemas.microsoft.com/office/drawing/2014/main" xmlns="" id="{FA18BCDF-85A9-7E46-B854-763E07701F49}"/>
              </a:ext>
            </a:extLst>
          </p:cNvPr>
          <p:cNvPicPr>
            <a:picLocks noChangeAspect="1"/>
          </p:cNvPicPr>
          <p:nvPr userDrawn="1"/>
        </p:nvPicPr>
        <p:blipFill>
          <a:blip r:embed="rId3"/>
          <a:stretch>
            <a:fillRect/>
          </a:stretch>
        </p:blipFill>
        <p:spPr>
          <a:xfrm>
            <a:off x="548682" y="372080"/>
            <a:ext cx="1717724" cy="248346"/>
          </a:xfrm>
          <a:prstGeom prst="rect">
            <a:avLst/>
          </a:prstGeom>
        </p:spPr>
      </p:pic>
    </p:spTree>
    <p:extLst>
      <p:ext uri="{BB962C8B-B14F-4D97-AF65-F5344CB8AC3E}">
        <p14:creationId xmlns:p14="http://schemas.microsoft.com/office/powerpoint/2010/main" xmlns="" val="3242109002"/>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ark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12D6159-2173-3548-874C-452958A85DF6}"/>
              </a:ext>
            </a:extLst>
          </p:cNvPr>
          <p:cNvSpPr/>
          <p:nvPr userDrawn="1"/>
        </p:nvSpPr>
        <p:spPr>
          <a:xfrm>
            <a:off x="0" y="0"/>
            <a:ext cx="12191999" cy="6858000"/>
          </a:xfrm>
          <a:prstGeom prst="rect">
            <a:avLst/>
          </a:prstGeom>
          <a:gradFill>
            <a:gsLst>
              <a:gs pos="0">
                <a:srgbClr val="035866"/>
              </a:gs>
              <a:gs pos="100000">
                <a:srgbClr val="083A4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7D240A3C-FB87-A849-BF43-94582DC1113D}"/>
              </a:ext>
            </a:extLst>
          </p:cNvPr>
          <p:cNvPicPr>
            <a:picLocks noChangeAspect="1"/>
          </p:cNvPicPr>
          <p:nvPr userDrawn="1"/>
        </p:nvPicPr>
        <p:blipFill>
          <a:blip r:embed="rId2"/>
          <a:stretch>
            <a:fillRect/>
          </a:stretch>
        </p:blipFill>
        <p:spPr>
          <a:xfrm>
            <a:off x="1926661" y="3332240"/>
            <a:ext cx="6351611" cy="3816194"/>
          </a:xfrm>
          <a:prstGeom prst="rect">
            <a:avLst/>
          </a:prstGeom>
        </p:spPr>
      </p:pic>
      <p:sp>
        <p:nvSpPr>
          <p:cNvPr id="5" name="Parallelogram 4">
            <a:extLst>
              <a:ext uri="{FF2B5EF4-FFF2-40B4-BE49-F238E27FC236}">
                <a16:creationId xmlns:a16="http://schemas.microsoft.com/office/drawing/2014/main" xmlns="" id="{044CF2C6-1EB8-C545-A5EB-AF5DD2B28349}"/>
              </a:ext>
            </a:extLst>
          </p:cNvPr>
          <p:cNvSpPr/>
          <p:nvPr userDrawn="1"/>
        </p:nvSpPr>
        <p:spPr>
          <a:xfrm>
            <a:off x="6568888" y="1332411"/>
            <a:ext cx="8309706" cy="5525589"/>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xmlns="" id="{82DF6964-073F-A741-8B17-E0E690F4DF59}"/>
              </a:ext>
            </a:extLst>
          </p:cNvPr>
          <p:cNvSpPr/>
          <p:nvPr userDrawn="1"/>
        </p:nvSpPr>
        <p:spPr>
          <a:xfrm>
            <a:off x="7630042" y="0"/>
            <a:ext cx="8309706" cy="6858000"/>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5468F2ED-84BD-5740-B8E1-A6C010A50528}"/>
              </a:ext>
            </a:extLst>
          </p:cNvPr>
          <p:cNvPicPr>
            <a:picLocks noChangeAspect="1"/>
          </p:cNvPicPr>
          <p:nvPr userDrawn="1"/>
        </p:nvPicPr>
        <p:blipFill>
          <a:blip r:embed="rId3"/>
          <a:stretch>
            <a:fillRect/>
          </a:stretch>
        </p:blipFill>
        <p:spPr>
          <a:xfrm>
            <a:off x="5297734" y="2438400"/>
            <a:ext cx="2166408" cy="1460500"/>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1404502" y="2103437"/>
            <a:ext cx="5537755" cy="1325563"/>
          </a:xfrm>
        </p:spPr>
        <p:txBody>
          <a:bodyPr>
            <a:normAutofit/>
          </a:bodyPr>
          <a:lstStyle>
            <a:lvl1pPr algn="l">
              <a:defRPr sz="4000">
                <a:solidFill>
                  <a:schemeClr val="bg1"/>
                </a:solidFill>
              </a:defRPr>
            </a:lvl1pPr>
          </a:lstStyle>
          <a:p>
            <a:r>
              <a:rPr lang="en-US"/>
              <a:t>Click to edit Master title style</a:t>
            </a:r>
          </a:p>
        </p:txBody>
      </p:sp>
      <p:pic>
        <p:nvPicPr>
          <p:cNvPr id="14" name="Picture 13">
            <a:extLst>
              <a:ext uri="{FF2B5EF4-FFF2-40B4-BE49-F238E27FC236}">
                <a16:creationId xmlns:a16="http://schemas.microsoft.com/office/drawing/2014/main" xmlns="" id="{49AFA3BC-2111-0D40-8CDB-D02BC1839772}"/>
              </a:ext>
            </a:extLst>
          </p:cNvPr>
          <p:cNvPicPr>
            <a:picLocks noChangeAspect="1"/>
          </p:cNvPicPr>
          <p:nvPr userDrawn="1"/>
        </p:nvPicPr>
        <p:blipFill>
          <a:blip r:embed="rId4"/>
          <a:stretch>
            <a:fillRect/>
          </a:stretch>
        </p:blipFill>
        <p:spPr>
          <a:xfrm>
            <a:off x="716717" y="1676400"/>
            <a:ext cx="2166408" cy="1460500"/>
          </a:xfrm>
          <a:prstGeom prst="rect">
            <a:avLst/>
          </a:prstGeom>
        </p:spPr>
      </p:pic>
      <p:pic>
        <p:nvPicPr>
          <p:cNvPr id="10" name="Picture 9">
            <a:extLst>
              <a:ext uri="{FF2B5EF4-FFF2-40B4-BE49-F238E27FC236}">
                <a16:creationId xmlns:a16="http://schemas.microsoft.com/office/drawing/2014/main" xmlns="" id="{3E633816-E054-8940-AF72-870913AF2214}"/>
              </a:ext>
            </a:extLst>
          </p:cNvPr>
          <p:cNvPicPr>
            <a:picLocks noChangeAspect="1"/>
          </p:cNvPicPr>
          <p:nvPr userDrawn="1"/>
        </p:nvPicPr>
        <p:blipFill>
          <a:blip r:embed="rId5"/>
          <a:stretch>
            <a:fillRect/>
          </a:stretch>
        </p:blipFill>
        <p:spPr>
          <a:xfrm>
            <a:off x="562919" y="373381"/>
            <a:ext cx="1683166" cy="248919"/>
          </a:xfrm>
          <a:prstGeom prst="rect">
            <a:avLst/>
          </a:prstGeom>
        </p:spPr>
      </p:pic>
      <p:sp>
        <p:nvSpPr>
          <p:cNvPr id="6" name="Parallelogram 5">
            <a:extLst>
              <a:ext uri="{FF2B5EF4-FFF2-40B4-BE49-F238E27FC236}">
                <a16:creationId xmlns:a16="http://schemas.microsoft.com/office/drawing/2014/main" xmlns="" id="{8A924114-BABB-6746-9878-D1B4CE11052D}"/>
              </a:ext>
            </a:extLst>
          </p:cNvPr>
          <p:cNvSpPr/>
          <p:nvPr userDrawn="1"/>
        </p:nvSpPr>
        <p:spPr>
          <a:xfrm>
            <a:off x="-813740" y="4693704"/>
            <a:ext cx="11101700" cy="1677465"/>
          </a:xfrm>
          <a:prstGeom prst="parallelogram">
            <a:avLst>
              <a:gd name="adj" fmla="val 50714"/>
            </a:avLst>
          </a:prstGeom>
          <a:gradFill>
            <a:gsLst>
              <a:gs pos="0">
                <a:schemeClr val="accent6">
                  <a:alpha val="0"/>
                </a:schemeClr>
              </a:gs>
              <a:gs pos="60000">
                <a:schemeClr val="accent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1404502" y="5283200"/>
            <a:ext cx="7071478" cy="1156018"/>
          </a:xfrm>
        </p:spPr>
        <p:txBody>
          <a:bodyPr>
            <a:normAutofit/>
          </a:bodyPr>
          <a:lstStyle>
            <a:lvl1pPr marL="0" indent="0">
              <a:buNone/>
              <a:defRPr sz="24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193455539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r Divi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CA450C1-58BE-6E4E-9CBF-0FB691FD755E}"/>
              </a:ext>
            </a:extLst>
          </p:cNvPr>
          <p:cNvPicPr>
            <a:picLocks noChangeAspect="1"/>
          </p:cNvPicPr>
          <p:nvPr userDrawn="1"/>
        </p:nvPicPr>
        <p:blipFill>
          <a:blip r:embed="rId2"/>
          <a:stretch>
            <a:fillRect/>
          </a:stretch>
        </p:blipFill>
        <p:spPr>
          <a:xfrm>
            <a:off x="7847786" y="0"/>
            <a:ext cx="4344214" cy="6858000"/>
          </a:xfrm>
          <a:prstGeom prst="rect">
            <a:avLst/>
          </a:prstGeom>
        </p:spPr>
      </p:pic>
      <p:pic>
        <p:nvPicPr>
          <p:cNvPr id="14" name="Picture 13">
            <a:extLst>
              <a:ext uri="{FF2B5EF4-FFF2-40B4-BE49-F238E27FC236}">
                <a16:creationId xmlns:a16="http://schemas.microsoft.com/office/drawing/2014/main" xmlns="" id="{0CFBEA58-BD22-D24F-B512-8BA514AB9008}"/>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631657" y="3458428"/>
            <a:ext cx="9272993" cy="797984"/>
          </a:xfrm>
        </p:spPr>
        <p:txBody>
          <a:bodyPr anchor="t"/>
          <a:lstStyle>
            <a:lvl1pPr algn="l">
              <a:defRPr>
                <a:solidFill>
                  <a:srgbClr val="4295A7"/>
                </a:solidFill>
              </a:defRPr>
            </a:lvl1pPr>
          </a:lstStyle>
          <a:p>
            <a:r>
              <a:rPr lang="en-US"/>
              <a:t>Click to edit Master title style</a:t>
            </a:r>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631658" y="4327900"/>
            <a:ext cx="9272992" cy="1156018"/>
          </a:xfrm>
        </p:spPr>
        <p:txBody>
          <a:bodyPr>
            <a:normAutofit/>
          </a:bodyPr>
          <a:lstStyle>
            <a:lvl1pPr marL="0" indent="0">
              <a:buNone/>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63392349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im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216A11E-EB76-6A4D-AE29-9332E8815DF5}"/>
              </a:ext>
            </a:extLst>
          </p:cNvPr>
          <p:cNvPicPr>
            <a:picLocks noChangeAspect="1"/>
          </p:cNvPicPr>
          <p:nvPr userDrawn="1"/>
        </p:nvPicPr>
        <p:blipFill>
          <a:blip r:embed="rId2"/>
          <a:stretch>
            <a:fillRect/>
          </a:stretch>
        </p:blipFill>
        <p:spPr>
          <a:xfrm>
            <a:off x="6489700" y="2082800"/>
            <a:ext cx="5702300" cy="4775200"/>
          </a:xfrm>
          <a:prstGeom prst="rect">
            <a:avLst/>
          </a:prstGeom>
        </p:spPr>
      </p:pic>
      <p:pic>
        <p:nvPicPr>
          <p:cNvPr id="14" name="Picture 13">
            <a:extLst>
              <a:ext uri="{FF2B5EF4-FFF2-40B4-BE49-F238E27FC236}">
                <a16:creationId xmlns:a16="http://schemas.microsoft.com/office/drawing/2014/main" xmlns="" id="{05601A25-21DD-1E4D-AFB7-71CAFF449160}"/>
              </a:ext>
            </a:extLst>
          </p:cNvPr>
          <p:cNvPicPr>
            <a:picLocks noChangeAspect="1"/>
          </p:cNvPicPr>
          <p:nvPr userDrawn="1"/>
        </p:nvPicPr>
        <p:blipFill>
          <a:blip r:embed="rId3"/>
          <a:stretch>
            <a:fillRect/>
          </a:stretch>
        </p:blipFill>
        <p:spPr>
          <a:xfrm>
            <a:off x="9946676"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33439"/>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a16="http://schemas.microsoft.com/office/drawing/2014/main" xmlns=""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416040107"/>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s-im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4D44DAB-CF6D-0148-B76F-DB4FDFF7BE3C}"/>
              </a:ext>
            </a:extLst>
          </p:cNvPr>
          <p:cNvPicPr>
            <a:picLocks noChangeAspect="1"/>
          </p:cNvPicPr>
          <p:nvPr userDrawn="1"/>
        </p:nvPicPr>
        <p:blipFill>
          <a:blip r:embed="rId2"/>
          <a:stretch>
            <a:fillRect/>
          </a:stretch>
        </p:blipFill>
        <p:spPr>
          <a:xfrm>
            <a:off x="8198736" y="2400301"/>
            <a:ext cx="3962365" cy="4449170"/>
          </a:xfrm>
          <a:prstGeom prst="rect">
            <a:avLst/>
          </a:prstGeom>
        </p:spPr>
      </p:pic>
      <p:pic>
        <p:nvPicPr>
          <p:cNvPr id="14" name="Picture 13">
            <a:extLst>
              <a:ext uri="{FF2B5EF4-FFF2-40B4-BE49-F238E27FC236}">
                <a16:creationId xmlns:a16="http://schemas.microsoft.com/office/drawing/2014/main" xmlns="" id="{05601A25-21DD-1E4D-AFB7-71CAFF449160}"/>
              </a:ext>
            </a:extLst>
          </p:cNvPr>
          <p:cNvPicPr>
            <a:picLocks noChangeAspect="1"/>
          </p:cNvPicPr>
          <p:nvPr userDrawn="1"/>
        </p:nvPicPr>
        <p:blipFill>
          <a:blip r:embed="rId3"/>
          <a:stretch>
            <a:fillRect/>
          </a:stretch>
        </p:blipFill>
        <p:spPr>
          <a:xfrm>
            <a:off x="9945251"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33439"/>
            <a:ext cx="8504055" cy="452446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4257247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no im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C7A97301-F55A-4C46-8CF8-5B32F4872318}"/>
              </a:ext>
            </a:extLst>
          </p:cNvPr>
          <p:cNvPicPr>
            <a:picLocks noChangeAspect="1"/>
          </p:cNvPicPr>
          <p:nvPr userDrawn="1"/>
        </p:nvPicPr>
        <p:blipFill>
          <a:blip r:embed="rId2"/>
          <a:stretch>
            <a:fillRect/>
          </a:stretch>
        </p:blipFill>
        <p:spPr>
          <a:xfrm>
            <a:off x="9946676"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23048"/>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a16="http://schemas.microsoft.com/office/drawing/2014/main" xmlns=""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280453660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Tree>
    <p:extLst>
      <p:ext uri="{BB962C8B-B14F-4D97-AF65-F5344CB8AC3E}">
        <p14:creationId xmlns:p14="http://schemas.microsoft.com/office/powerpoint/2010/main" xmlns="" val="60074795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3" name="Chart Placeholder 2">
            <a:extLst>
              <a:ext uri="{FF2B5EF4-FFF2-40B4-BE49-F238E27FC236}">
                <a16:creationId xmlns:a16="http://schemas.microsoft.com/office/drawing/2014/main" xmlns="" id="{4F5843D8-3A8D-C34A-B877-27577E457994}"/>
              </a:ext>
            </a:extLst>
          </p:cNvPr>
          <p:cNvSpPr>
            <a:spLocks noGrp="1"/>
          </p:cNvSpPr>
          <p:nvPr>
            <p:ph type="chart" sz="quarter" idx="13"/>
          </p:nvPr>
        </p:nvSpPr>
        <p:spPr>
          <a:xfrm>
            <a:off x="487363" y="1225550"/>
            <a:ext cx="11002962" cy="4957763"/>
          </a:xfrm>
        </p:spPr>
        <p:txBody>
          <a:bodyPr/>
          <a:lstStyle/>
          <a:p>
            <a:r>
              <a:rPr lang="en-US"/>
              <a:t>Click icon to add chart</a:t>
            </a:r>
          </a:p>
        </p:txBody>
      </p:sp>
    </p:spTree>
    <p:extLst>
      <p:ext uri="{BB962C8B-B14F-4D97-AF65-F5344CB8AC3E}">
        <p14:creationId xmlns:p14="http://schemas.microsoft.com/office/powerpoint/2010/main" xmlns="" val="3926419513"/>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5" name="Table Placeholder 4">
            <a:extLst>
              <a:ext uri="{FF2B5EF4-FFF2-40B4-BE49-F238E27FC236}">
                <a16:creationId xmlns:a16="http://schemas.microsoft.com/office/drawing/2014/main" xmlns="" id="{7CF49F7B-6D68-A545-98FE-22FBD56818DB}"/>
              </a:ext>
            </a:extLst>
          </p:cNvPr>
          <p:cNvSpPr>
            <a:spLocks noGrp="1"/>
          </p:cNvSpPr>
          <p:nvPr>
            <p:ph type="tbl" sz="quarter" idx="13"/>
          </p:nvPr>
        </p:nvSpPr>
        <p:spPr>
          <a:xfrm>
            <a:off x="487363" y="1246188"/>
            <a:ext cx="10460037" cy="4864100"/>
          </a:xfrm>
        </p:spPr>
        <p:txBody>
          <a:bodyPr/>
          <a:lstStyle/>
          <a:p>
            <a:r>
              <a:rPr lang="en-US"/>
              <a:t>Click icon to add table</a:t>
            </a:r>
          </a:p>
        </p:txBody>
      </p:sp>
    </p:spTree>
    <p:extLst>
      <p:ext uri="{BB962C8B-B14F-4D97-AF65-F5344CB8AC3E}">
        <p14:creationId xmlns:p14="http://schemas.microsoft.com/office/powerpoint/2010/main" xmlns="" val="23372648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A821DDA-2F75-B143-93FB-2C358175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024324D-5F1C-BD43-893B-DCFD6AE03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3771CD-33AE-C044-A1CC-79B8BB84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4D725-7178-D948-AA3E-6F5F17353337}" type="datetimeFigureOut">
              <a:rPr lang="en-US" smtClean="0"/>
              <a:pPr/>
              <a:t>10/7/2024</a:t>
            </a:fld>
            <a:endParaRPr lang="en-US"/>
          </a:p>
        </p:txBody>
      </p:sp>
      <p:sp>
        <p:nvSpPr>
          <p:cNvPr id="5" name="Footer Placeholder 4">
            <a:extLst>
              <a:ext uri="{FF2B5EF4-FFF2-40B4-BE49-F238E27FC236}">
                <a16:creationId xmlns:a16="http://schemas.microsoft.com/office/drawing/2014/main" xmlns="" id="{F8AD8ECD-8EE4-DE41-8FFF-8830B5D20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40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0DAC8B92-5CED-9747-9449-501492DBB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C40EA-9860-8642-B4E6-501007CBD65F}" type="slidenum">
              <a:rPr lang="en-US" smtClean="0"/>
              <a:pPr/>
              <a:t>‹#›</a:t>
            </a:fld>
            <a:endParaRPr lang="en-US"/>
          </a:p>
        </p:txBody>
      </p:sp>
    </p:spTree>
    <p:extLst>
      <p:ext uri="{BB962C8B-B14F-4D97-AF65-F5344CB8AC3E}">
        <p14:creationId xmlns:p14="http://schemas.microsoft.com/office/powerpoint/2010/main" xmlns="" val="3457181485"/>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68" r:id="rId3"/>
    <p:sldLayoutId id="2147483689" r:id="rId4"/>
    <p:sldLayoutId id="2147483705" r:id="rId5"/>
    <p:sldLayoutId id="2147483693" r:id="rId6"/>
    <p:sldLayoutId id="2147483672" r:id="rId7"/>
    <p:sldLayoutId id="2147483698" r:id="rId8"/>
    <p:sldLayoutId id="2147483699" r:id="rId9"/>
  </p:sldLayoutIdLst>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5E0BE0D-6E7F-CB36-BF6E-CB3FAB9AA219}"/>
              </a:ext>
            </a:extLst>
          </p:cNvPr>
          <p:cNvSpPr>
            <a:spLocks noGrp="1"/>
          </p:cNvSpPr>
          <p:nvPr>
            <p:ph type="title"/>
          </p:nvPr>
        </p:nvSpPr>
        <p:spPr/>
        <p:txBody>
          <a:bodyPr/>
          <a:lstStyle/>
          <a:p>
            <a:r>
              <a:rPr lang="en-US" dirty="0" smtClean="0"/>
              <a:t>Dave Farley Continuous Compliance </a:t>
            </a:r>
            <a:endParaRPr lang="en-US" dirty="0"/>
          </a:p>
        </p:txBody>
      </p:sp>
      <p:sp>
        <p:nvSpPr>
          <p:cNvPr id="5" name="Text Placeholder 4">
            <a:extLst>
              <a:ext uri="{FF2B5EF4-FFF2-40B4-BE49-F238E27FC236}">
                <a16:creationId xmlns:a16="http://schemas.microsoft.com/office/drawing/2014/main" xmlns="" id="{AEF7E49F-30CC-3ECE-B466-6B2A76D17BCA}"/>
              </a:ext>
            </a:extLst>
          </p:cNvPr>
          <p:cNvSpPr>
            <a:spLocks noGrp="1"/>
          </p:cNvSpPr>
          <p:nvPr>
            <p:ph type="body" sz="half" idx="2"/>
          </p:nvPr>
        </p:nvSpPr>
        <p:spPr/>
        <p:txBody>
          <a:bodyPr/>
          <a:lstStyle/>
          <a:p>
            <a:r>
              <a:rPr lang="en-US" dirty="0" smtClean="0"/>
              <a:t>Hung Pham, Software Engineer</a:t>
            </a:r>
            <a:endParaRPr lang="en-US" dirty="0"/>
          </a:p>
        </p:txBody>
      </p:sp>
    </p:spTree>
    <p:extLst>
      <p:ext uri="{BB962C8B-B14F-4D97-AF65-F5344CB8AC3E}">
        <p14:creationId xmlns:p14="http://schemas.microsoft.com/office/powerpoint/2010/main" xmlns="" val="332327984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594225" y="1523048"/>
            <a:ext cx="9407530" cy="3744816"/>
          </a:xfrm>
        </p:spPr>
        <p:txBody>
          <a:bodyPr>
            <a:noAutofit/>
          </a:bodyPr>
          <a:lstStyle/>
          <a:p>
            <a:pPr marL="457200" indent="-457200">
              <a:buFont typeface="+mj-lt"/>
              <a:buAutoNum type="arabicPeriod"/>
            </a:pPr>
            <a:r>
              <a:rPr lang="en-US" sz="1400" b="1" dirty="0" smtClean="0"/>
              <a:t>As code is being developed, ensure that unit tests are written when applicable. Run all unit tests both before and after implementing a new feature or fixing a bug. If any unit test fails, we can loop back to resolve the issues. </a:t>
            </a:r>
            <a:endParaRPr lang="en-US" sz="1400" b="1" dirty="0" smtClean="0"/>
          </a:p>
          <a:p>
            <a:pPr marL="457200" indent="-457200">
              <a:buFont typeface="+mj-lt"/>
              <a:buAutoNum type="arabicPeriod"/>
            </a:pPr>
            <a:r>
              <a:rPr lang="en-US" sz="1400" b="1" dirty="0" smtClean="0"/>
              <a:t>After the implementation and the code is checked into </a:t>
            </a:r>
            <a:r>
              <a:rPr lang="en-US" sz="1400" b="1" dirty="0" err="1" smtClean="0"/>
              <a:t>GitHub</a:t>
            </a:r>
            <a:r>
              <a:rPr lang="en-US" sz="1400" b="1" dirty="0" smtClean="0"/>
              <a:t>, a peer code review should take place. Constructive feedback from team members can help improve code quality. Enhancements to the logic and overall code quality can continue here until the team is satisfied.</a:t>
            </a:r>
            <a:endParaRPr lang="en-US" sz="1400" b="1" dirty="0" smtClean="0"/>
          </a:p>
          <a:p>
            <a:pPr marL="457200" indent="-457200">
              <a:buFont typeface="+mj-lt"/>
              <a:buAutoNum type="arabicPeriod"/>
            </a:pPr>
            <a:r>
              <a:rPr lang="en-US" sz="1400" b="1" dirty="0" smtClean="0"/>
              <a:t>Once the new release is ready, schedule demonstration sessions with the software team to identify and resolve any additional issues. If any are found, we return to Step </a:t>
            </a:r>
            <a:r>
              <a:rPr lang="en-US" sz="1400" b="1" dirty="0" smtClean="0"/>
              <a:t>1. </a:t>
            </a:r>
          </a:p>
          <a:p>
            <a:pPr marL="457200" indent="-457200">
              <a:buFont typeface="+mj-lt"/>
              <a:buAutoNum type="arabicPeriod"/>
            </a:pPr>
            <a:r>
              <a:rPr lang="en-US" sz="1400" b="1" dirty="0" smtClean="0"/>
              <a:t>Proceed with SIRT and V&amp;V testing within the software team. During this phase, we can refine our SIRT and V&amp;V processes and address any issues that arise from the </a:t>
            </a:r>
            <a:r>
              <a:rPr lang="en-US" sz="1400" b="1" dirty="0" smtClean="0"/>
              <a:t>tests.</a:t>
            </a:r>
          </a:p>
          <a:p>
            <a:pPr marL="457200" indent="-457200">
              <a:buFont typeface="+mj-lt"/>
              <a:buAutoNum type="arabicPeriod"/>
            </a:pPr>
            <a:r>
              <a:rPr lang="en-US" sz="1400" b="1" dirty="0" smtClean="0"/>
              <a:t>Proceed with handing over the SIRT and V&amp;V procedures to the QA team for the creation of compliance documents. Once these documents are checked into Ensure, we can begin the final SIRT and V&amp;V tests. At this stage, no major issues should arise since pre-testing was completed in Step 4, reducing the likelihood of deviations and speeding up the release process. However, if any issues occur, they should be minimal and unlikely to cause significant delays in the release.</a:t>
            </a:r>
            <a:endParaRPr lang="en-US" sz="1400" b="1" dirty="0" smtClean="0"/>
          </a:p>
        </p:txBody>
      </p:sp>
      <p:sp>
        <p:nvSpPr>
          <p:cNvPr id="4" name="Title 3"/>
          <p:cNvSpPr>
            <a:spLocks noGrp="1"/>
          </p:cNvSpPr>
          <p:nvPr>
            <p:ph type="title"/>
          </p:nvPr>
        </p:nvSpPr>
        <p:spPr/>
        <p:txBody>
          <a:bodyPr/>
          <a:lstStyle/>
          <a:p>
            <a:pPr lvl="0"/>
            <a:r>
              <a:rPr lang="en-US" sz="3200" dirty="0" smtClean="0">
                <a:latin typeface="+mn-lt"/>
              </a:rPr>
              <a:t>Apply CI/CD to Software Engineering</a:t>
            </a:r>
            <a:r>
              <a:rPr lang="en-US" dirty="0" smtClean="0"/>
              <a:t/>
            </a:r>
            <a:br>
              <a:rPr lang="en-US" dirty="0" smtClean="0"/>
            </a:b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E8D481B-AA70-47B2-D724-B872B2D97377}"/>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pic>
        <p:nvPicPr>
          <p:cNvPr id="6152" name="Picture 8" descr="Question And Answer Questions - Free vector graphic on Pixabay"/>
          <p:cNvPicPr>
            <a:picLocks noChangeAspect="1" noChangeArrowheads="1"/>
          </p:cNvPicPr>
          <p:nvPr/>
        </p:nvPicPr>
        <p:blipFill>
          <a:blip r:embed="rId2"/>
          <a:srcRect/>
          <a:stretch>
            <a:fillRect/>
          </a:stretch>
        </p:blipFill>
        <p:spPr bwMode="auto">
          <a:xfrm>
            <a:off x="3358550" y="2257782"/>
            <a:ext cx="3662194" cy="2394732"/>
          </a:xfrm>
          <a:prstGeom prst="rect">
            <a:avLst/>
          </a:prstGeom>
          <a:noFill/>
        </p:spPr>
      </p:pic>
    </p:spTree>
    <p:extLst>
      <p:ext uri="{BB962C8B-B14F-4D97-AF65-F5344CB8AC3E}">
        <p14:creationId xmlns:p14="http://schemas.microsoft.com/office/powerpoint/2010/main" xmlns="" val="351143649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EAF21D-E8CE-AD8B-E648-301FB7DE61DF}"/>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xmlns="" id="{218E70D0-E766-7711-25D8-1588E232CEC8}"/>
              </a:ext>
            </a:extLst>
          </p:cNvPr>
          <p:cNvSpPr>
            <a:spLocks noGrp="1"/>
          </p:cNvSpPr>
          <p:nvPr>
            <p:ph type="body" sz="half" idx="2"/>
          </p:nvPr>
        </p:nvSpPr>
        <p:spPr>
          <a:xfrm>
            <a:off x="1286934" y="2496631"/>
            <a:ext cx="5137829" cy="2193902"/>
          </a:xfrm>
        </p:spPr>
        <p:txBody>
          <a:bodyPr>
            <a:normAutofit fontScale="92500" lnSpcReduction="20000"/>
          </a:bodyPr>
          <a:lstStyle/>
          <a:p>
            <a:r>
              <a:rPr lang="en-US" dirty="0" smtClean="0"/>
              <a:t>Key Summary</a:t>
            </a:r>
            <a:endParaRPr lang="en-US" dirty="0"/>
          </a:p>
          <a:p>
            <a:r>
              <a:rPr lang="en-US" dirty="0" smtClean="0"/>
              <a:t>Steps to Implement CI/CD</a:t>
            </a:r>
            <a:endParaRPr lang="en-US" dirty="0"/>
          </a:p>
          <a:p>
            <a:r>
              <a:rPr lang="en-US" dirty="0" smtClean="0"/>
              <a:t>Applying CI/CD to our process</a:t>
            </a:r>
          </a:p>
          <a:p>
            <a:r>
              <a:rPr lang="en-US" dirty="0" smtClean="0"/>
              <a:t>Suggestions to improve </a:t>
            </a:r>
            <a:r>
              <a:rPr lang="en-US" dirty="0" smtClean="0"/>
              <a:t>CI/CD</a:t>
            </a:r>
          </a:p>
          <a:p>
            <a:r>
              <a:rPr lang="en-US" dirty="0" smtClean="0"/>
              <a:t>Apply CI/CD to Software Engineering</a:t>
            </a:r>
            <a:endParaRPr lang="en-US" dirty="0" smtClean="0"/>
          </a:p>
          <a:p>
            <a:r>
              <a:rPr lang="en-US" dirty="0" smtClean="0"/>
              <a:t>Discussion</a:t>
            </a:r>
            <a:endParaRPr lang="en-US" dirty="0"/>
          </a:p>
        </p:txBody>
      </p:sp>
    </p:spTree>
    <p:extLst>
      <p:ext uri="{BB962C8B-B14F-4D97-AF65-F5344CB8AC3E}">
        <p14:creationId xmlns:p14="http://schemas.microsoft.com/office/powerpoint/2010/main" xmlns="" val="263912912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BD644B9-9C1E-39C5-E757-82FE5465A6E9}"/>
              </a:ext>
            </a:extLst>
          </p:cNvPr>
          <p:cNvSpPr>
            <a:spLocks noGrp="1"/>
          </p:cNvSpPr>
          <p:nvPr>
            <p:ph type="title"/>
          </p:nvPr>
        </p:nvSpPr>
        <p:spPr/>
        <p:txBody>
          <a:bodyPr>
            <a:normAutofit fontScale="90000"/>
          </a:bodyPr>
          <a:lstStyle/>
          <a:p>
            <a:r>
              <a:rPr lang="en-US" dirty="0" smtClean="0"/>
              <a:t>Key Summary</a:t>
            </a:r>
            <a:br>
              <a:rPr lang="en-US" dirty="0" smtClean="0"/>
            </a:br>
            <a:r>
              <a:rPr lang="en-US" dirty="0" smtClean="0"/>
              <a:t/>
            </a:r>
            <a:br>
              <a:rPr lang="en-US" dirty="0" smtClean="0"/>
            </a:br>
            <a:endParaRPr lang="en-US" dirty="0"/>
          </a:p>
        </p:txBody>
      </p:sp>
      <p:sp>
        <p:nvSpPr>
          <p:cNvPr id="9" name="Subtitle 2">
            <a:extLst>
              <a:ext uri="{FF2B5EF4-FFF2-40B4-BE49-F238E27FC236}">
                <a16:creationId xmlns:a16="http://schemas.microsoft.com/office/drawing/2014/main" xmlns=""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a16="http://schemas.microsoft.com/office/drawing/2014/main" xmlns=""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a16="http://schemas.microsoft.com/office/drawing/2014/main" xmlns=""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3416320"/>
          </a:xfrm>
          <a:prstGeom prst="rect">
            <a:avLst/>
          </a:prstGeom>
        </p:spPr>
        <p:txBody>
          <a:bodyPr wrap="square">
            <a:spAutoFit/>
          </a:bodyPr>
          <a:lstStyle/>
          <a:p>
            <a:pPr lvl="1"/>
            <a:r>
              <a:rPr lang="en-US" dirty="0" smtClean="0"/>
              <a:t>Dave Farley highlights the critical role of embedding compliance within the software development lifecycle by leveraging continuous delivery practices.</a:t>
            </a:r>
          </a:p>
          <a:p>
            <a:pPr lvl="1"/>
            <a:endParaRPr lang="en-US" dirty="0" smtClean="0"/>
          </a:p>
          <a:p>
            <a:pPr lvl="1"/>
            <a:r>
              <a:rPr lang="en-US" dirty="0" smtClean="0"/>
              <a:t>He challenges the common reliance on testing as the only way to ensure quality, stressing instead that true quality comes from well-structured design, clean code, and continuous integration practices.</a:t>
            </a:r>
          </a:p>
          <a:p>
            <a:pPr lvl="1"/>
            <a:endParaRPr lang="en-US" dirty="0" smtClean="0"/>
          </a:p>
          <a:p>
            <a:pPr lvl="1"/>
            <a:r>
              <a:rPr lang="en-US" dirty="0" smtClean="0"/>
              <a:t>He advocates for using testing, automated pipelines, and version control as tools to ensure compliance is maintained throughout the development lifecycle. </a:t>
            </a:r>
          </a:p>
          <a:p>
            <a:pPr lvl="1"/>
            <a:endParaRPr lang="en-US" dirty="0" smtClean="0"/>
          </a:p>
          <a:p>
            <a:pPr lvl="1"/>
            <a:r>
              <a:rPr lang="en-US" dirty="0" smtClean="0"/>
              <a:t>This approach can reduce the overhead of compliance and make it a natural part of high-quality software delivery.</a:t>
            </a:r>
            <a:endParaRPr lang="en-US" dirty="0"/>
          </a:p>
        </p:txBody>
      </p:sp>
    </p:spTree>
    <p:extLst>
      <p:ext uri="{BB962C8B-B14F-4D97-AF65-F5344CB8AC3E}">
        <p14:creationId xmlns:p14="http://schemas.microsoft.com/office/powerpoint/2010/main" xmlns="" val="47965376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latin typeface="+mn-lt"/>
              </a:rPr>
              <a:t>Steps to Implement CI/CD</a:t>
            </a:r>
            <a:endParaRPr lang="en-US" sz="3200" dirty="0">
              <a:latin typeface="+mn-lt"/>
            </a:endParaRPr>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8" name="Rectangle 7"/>
          <p:cNvSpPr/>
          <p:nvPr/>
        </p:nvSpPr>
        <p:spPr>
          <a:xfrm>
            <a:off x="914400" y="1557866"/>
            <a:ext cx="9982200" cy="3682226"/>
          </a:xfrm>
          <a:prstGeom prst="rect">
            <a:avLst/>
          </a:prstGeom>
        </p:spPr>
        <p:txBody>
          <a:bodyPr wrap="square">
            <a:spAutoFit/>
          </a:bodyPr>
          <a:lstStyle/>
          <a:p>
            <a:pPr marL="800100" lvl="1" indent="-342900">
              <a:lnSpc>
                <a:spcPct val="200000"/>
              </a:lnSpc>
              <a:buFont typeface="+mj-lt"/>
              <a:buAutoNum type="arabicPeriod"/>
            </a:pPr>
            <a:r>
              <a:rPr lang="en-US" sz="2400" dirty="0" smtClean="0"/>
              <a:t>Automate Testing for Compliance</a:t>
            </a:r>
          </a:p>
          <a:p>
            <a:pPr marL="800100" lvl="1" indent="-342900">
              <a:lnSpc>
                <a:spcPct val="200000"/>
              </a:lnSpc>
              <a:buFont typeface="+mj-lt"/>
              <a:buAutoNum type="arabicPeriod"/>
            </a:pPr>
            <a:r>
              <a:rPr lang="en-US" sz="2400" dirty="0" smtClean="0"/>
              <a:t>Maintain Detailed Documentation</a:t>
            </a:r>
          </a:p>
          <a:p>
            <a:pPr marL="800100" lvl="1" indent="-342900">
              <a:lnSpc>
                <a:spcPct val="200000"/>
              </a:lnSpc>
              <a:buFont typeface="+mj-lt"/>
              <a:buAutoNum type="arabicPeriod"/>
            </a:pPr>
            <a:r>
              <a:rPr lang="en-US" sz="2400" dirty="0" smtClean="0"/>
              <a:t>Version Control</a:t>
            </a:r>
          </a:p>
          <a:p>
            <a:pPr marL="800100" lvl="1" indent="-342900">
              <a:lnSpc>
                <a:spcPct val="200000"/>
              </a:lnSpc>
              <a:buFont typeface="+mj-lt"/>
              <a:buAutoNum type="arabicPeriod"/>
            </a:pPr>
            <a:r>
              <a:rPr lang="en-US" sz="2400" dirty="0" smtClean="0"/>
              <a:t>Security Checks</a:t>
            </a:r>
          </a:p>
          <a:p>
            <a:pPr marL="800100" lvl="1" indent="-342900">
              <a:lnSpc>
                <a:spcPct val="200000"/>
              </a:lnSpc>
              <a:buFont typeface="+mj-lt"/>
              <a:buAutoNum type="arabicPeriod"/>
            </a:pPr>
            <a:r>
              <a:rPr lang="en-US" sz="2400" dirty="0" smtClean="0"/>
              <a:t>Audit Trails</a:t>
            </a:r>
            <a:endParaRPr lang="en-US" sz="2400" dirty="0"/>
          </a:p>
        </p:txBody>
      </p:sp>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latin typeface="+mn-lt"/>
              </a:rPr>
              <a:t>Automate Testing for Compliance</a:t>
            </a:r>
            <a:endParaRPr lang="en-US" sz="3200" dirty="0">
              <a:latin typeface="+mn-lt"/>
            </a:endParaRPr>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6" name="Rectangle 5"/>
          <p:cNvSpPr/>
          <p:nvPr/>
        </p:nvSpPr>
        <p:spPr>
          <a:xfrm>
            <a:off x="914400" y="1151467"/>
            <a:ext cx="9982200" cy="2862322"/>
          </a:xfrm>
          <a:prstGeom prst="rect">
            <a:avLst/>
          </a:prstGeom>
        </p:spPr>
        <p:txBody>
          <a:bodyPr wrap="square">
            <a:spAutoFit/>
          </a:bodyPr>
          <a:lstStyle/>
          <a:p>
            <a:pPr lvl="0"/>
            <a:r>
              <a:rPr lang="en-US" dirty="0" smtClean="0"/>
              <a:t>Integrate compliance requirements into automated tests to ensure that every code change adheres to legal standards.</a:t>
            </a:r>
          </a:p>
          <a:p>
            <a:pPr lvl="1"/>
            <a:endParaRPr lang="en-US" dirty="0" smtClean="0"/>
          </a:p>
          <a:p>
            <a:pPr lvl="1">
              <a:lnSpc>
                <a:spcPct val="200000"/>
              </a:lnSpc>
              <a:buFont typeface="Arial" pitchFamily="34" charset="0"/>
              <a:buChar char="•"/>
            </a:pPr>
            <a:r>
              <a:rPr lang="en-US" dirty="0" smtClean="0"/>
              <a:t> Unit testing utilizing “</a:t>
            </a:r>
            <a:r>
              <a:rPr lang="en-US" dirty="0" err="1" smtClean="0"/>
              <a:t>pytest</a:t>
            </a:r>
            <a:r>
              <a:rPr lang="en-US" dirty="0" smtClean="0"/>
              <a:t>” framework for python, and “</a:t>
            </a:r>
            <a:r>
              <a:rPr lang="en-US" dirty="0" err="1" smtClean="0"/>
              <a:t>rspec</a:t>
            </a:r>
            <a:r>
              <a:rPr lang="en-US" dirty="0" smtClean="0"/>
              <a:t>” for Ruby.  </a:t>
            </a:r>
          </a:p>
          <a:p>
            <a:pPr lvl="1">
              <a:lnSpc>
                <a:spcPct val="200000"/>
              </a:lnSpc>
              <a:buFont typeface="Arial" pitchFamily="34" charset="0"/>
              <a:buChar char="•"/>
            </a:pPr>
            <a:r>
              <a:rPr lang="en-US" dirty="0" smtClean="0"/>
              <a:t> Adheres to PEP8 standard</a:t>
            </a:r>
          </a:p>
          <a:p>
            <a:pPr lvl="1">
              <a:lnSpc>
                <a:spcPct val="200000"/>
              </a:lnSpc>
              <a:buFont typeface="Arial" pitchFamily="34" charset="0"/>
              <a:buChar char="•"/>
            </a:pPr>
            <a:r>
              <a:rPr lang="en-US" dirty="0" smtClean="0"/>
              <a:t> Utilizing automated testing framework such as Selenium integrated with our Azure pipeline</a:t>
            </a:r>
          </a:p>
          <a:p>
            <a:pPr lvl="1"/>
            <a:endParaRPr lang="en-US" dirty="0" smtClean="0"/>
          </a:p>
        </p:txBody>
      </p:sp>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B418EE9-5198-ADC8-D99E-D10E479044CE}"/>
              </a:ext>
            </a:extLst>
          </p:cNvPr>
          <p:cNvSpPr>
            <a:spLocks noGrp="1"/>
          </p:cNvSpPr>
          <p:nvPr>
            <p:ph type="title"/>
          </p:nvPr>
        </p:nvSpPr>
        <p:spPr/>
        <p:txBody>
          <a:bodyPr/>
          <a:lstStyle/>
          <a:p>
            <a:r>
              <a:rPr lang="en-US" sz="3200" dirty="0" smtClean="0">
                <a:latin typeface="+mn-lt"/>
              </a:rPr>
              <a:t>Maintain Detailed Documentation</a:t>
            </a:r>
            <a:endParaRPr lang="en-US" sz="3200" dirty="0">
              <a:latin typeface="+mn-lt"/>
            </a:endParaRPr>
          </a:p>
        </p:txBody>
      </p:sp>
      <p:sp>
        <p:nvSpPr>
          <p:cNvPr id="8" name="Rectangle 7"/>
          <p:cNvSpPr/>
          <p:nvPr/>
        </p:nvSpPr>
        <p:spPr>
          <a:xfrm>
            <a:off x="914400" y="1151467"/>
            <a:ext cx="9982200" cy="3970318"/>
          </a:xfrm>
          <a:prstGeom prst="rect">
            <a:avLst/>
          </a:prstGeom>
        </p:spPr>
        <p:txBody>
          <a:bodyPr wrap="square">
            <a:spAutoFit/>
          </a:bodyPr>
          <a:lstStyle/>
          <a:p>
            <a:pPr lvl="0"/>
            <a:r>
              <a:rPr lang="en-US" dirty="0" smtClean="0"/>
              <a:t>Automatically generate and update compliance documentation through each CI/CD pipeline run</a:t>
            </a:r>
          </a:p>
          <a:p>
            <a:pPr lvl="0"/>
            <a:endParaRPr lang="en-US" dirty="0" smtClean="0"/>
          </a:p>
          <a:p>
            <a:pPr lvl="1">
              <a:buFont typeface="Arial" pitchFamily="34" charset="0"/>
              <a:buChar char="•"/>
            </a:pPr>
            <a:r>
              <a:rPr lang="en-US" dirty="0" smtClean="0"/>
              <a:t> Currently </a:t>
            </a:r>
            <a:r>
              <a:rPr lang="en-US" dirty="0" err="1" smtClean="0"/>
              <a:t>Jira</a:t>
            </a:r>
            <a:r>
              <a:rPr lang="en-US" dirty="0" smtClean="0"/>
              <a:t> can only partially export our USR, PRD Automatically generate and update compliance documentation through each CI/CD pipeline run and SIRT information, not fully automated.</a:t>
            </a:r>
          </a:p>
          <a:p>
            <a:pPr lvl="1">
              <a:buFont typeface="Arial" pitchFamily="34" charset="0"/>
              <a:buChar char="•"/>
            </a:pPr>
            <a:endParaRPr lang="en-US" dirty="0" smtClean="0"/>
          </a:p>
          <a:p>
            <a:pPr lvl="1">
              <a:buFont typeface="Arial" pitchFamily="34" charset="0"/>
              <a:buChar char="•"/>
            </a:pPr>
            <a:r>
              <a:rPr lang="en-US" dirty="0" smtClean="0"/>
              <a:t> Due to our unique document formats for USR, PRD, and SIRT, and if we keep the format consistence, we might be able to auto populate the documents with the information exported from </a:t>
            </a:r>
            <a:r>
              <a:rPr lang="en-US" dirty="0" err="1" smtClean="0"/>
              <a:t>Jira</a:t>
            </a:r>
            <a:r>
              <a:rPr lang="en-US" dirty="0" smtClean="0"/>
              <a:t> in an excel file source?</a:t>
            </a:r>
          </a:p>
          <a:p>
            <a:pPr lvl="1">
              <a:buFont typeface="Arial" pitchFamily="34" charset="0"/>
              <a:buChar char="•"/>
            </a:pPr>
            <a:endParaRPr lang="en-US" dirty="0" smtClean="0"/>
          </a:p>
          <a:p>
            <a:pPr lvl="1">
              <a:buFont typeface="Arial" pitchFamily="34" charset="0"/>
              <a:buChar char="•"/>
            </a:pPr>
            <a:r>
              <a:rPr lang="en-US" dirty="0" smtClean="0"/>
              <a:t> Official documents needs to be checked into Ensure before official V&amp;V process can occur, we continue to do our own pre-SIRT testing before officially release it to Ensure, this will eliminates any deviations that might occur during the official V&amp;V</a:t>
            </a:r>
          </a:p>
          <a:p>
            <a:pPr lvl="1"/>
            <a:endParaRPr lang="en-US" dirty="0" smtClean="0"/>
          </a:p>
        </p:txBody>
      </p:sp>
    </p:spTree>
    <p:extLst>
      <p:ext uri="{BB962C8B-B14F-4D97-AF65-F5344CB8AC3E}">
        <p14:creationId xmlns:p14="http://schemas.microsoft.com/office/powerpoint/2010/main" xmlns="" val="125916053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latin typeface="+mn-lt"/>
              </a:rPr>
              <a:t>Version Control</a:t>
            </a:r>
            <a:endParaRPr lang="en-US" sz="3200" dirty="0">
              <a:latin typeface="+mn-lt"/>
            </a:endParaRPr>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7" name="Rectangle 6"/>
          <p:cNvSpPr/>
          <p:nvPr/>
        </p:nvSpPr>
        <p:spPr>
          <a:xfrm>
            <a:off x="914400" y="1151467"/>
            <a:ext cx="9982200" cy="1200329"/>
          </a:xfrm>
          <a:prstGeom prst="rect">
            <a:avLst/>
          </a:prstGeom>
        </p:spPr>
        <p:txBody>
          <a:bodyPr wrap="square">
            <a:spAutoFit/>
          </a:bodyPr>
          <a:lstStyle/>
          <a:p>
            <a:pPr lvl="0"/>
            <a:r>
              <a:rPr lang="en-US" dirty="0" smtClean="0"/>
              <a:t>Use tools like </a:t>
            </a:r>
            <a:r>
              <a:rPr lang="en-US" dirty="0" err="1" smtClean="0"/>
              <a:t>Git</a:t>
            </a:r>
            <a:r>
              <a:rPr lang="en-US" dirty="0" smtClean="0"/>
              <a:t> to track every change, including compliance-related updates, and ensure audits can trace code to its corresponding regulatory check.</a:t>
            </a:r>
          </a:p>
          <a:p>
            <a:pPr lvl="0"/>
            <a:endParaRPr lang="en-US" dirty="0" smtClean="0"/>
          </a:p>
          <a:p>
            <a:pPr lvl="1">
              <a:buFont typeface="Arial" pitchFamily="34" charset="0"/>
              <a:buChar char="•"/>
            </a:pPr>
            <a:r>
              <a:rPr lang="en-US" dirty="0" smtClean="0"/>
              <a:t> We are already using </a:t>
            </a:r>
            <a:r>
              <a:rPr lang="en-US" dirty="0" err="1" smtClean="0"/>
              <a:t>Git</a:t>
            </a:r>
            <a:r>
              <a:rPr lang="en-US" dirty="0" smtClean="0"/>
              <a:t> to version control our software projects.</a:t>
            </a:r>
          </a:p>
        </p:txBody>
      </p:sp>
      <p:sp>
        <p:nvSpPr>
          <p:cNvPr id="8" name="Title 1">
            <a:extLst>
              <a:ext uri="{FF2B5EF4-FFF2-40B4-BE49-F238E27FC236}">
                <a16:creationId xmlns:a16="http://schemas.microsoft.com/office/drawing/2014/main" xmlns="" id="{1B418EE9-5198-ADC8-D99E-D10E479044CE}"/>
              </a:ext>
            </a:extLst>
          </p:cNvPr>
          <p:cNvSpPr txBox="1">
            <a:spLocks/>
          </p:cNvSpPr>
          <p:nvPr/>
        </p:nvSpPr>
        <p:spPr>
          <a:xfrm>
            <a:off x="538256" y="3039141"/>
            <a:ext cx="11267471" cy="67525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4295A7"/>
                </a:solidFill>
                <a:effectLst/>
                <a:uLnTx/>
                <a:uFillTx/>
                <a:latin typeface="+mn-lt"/>
                <a:ea typeface="+mj-ea"/>
                <a:cs typeface="+mj-cs"/>
              </a:rPr>
              <a:t>Security Checks</a:t>
            </a:r>
            <a:endParaRPr kumimoji="0" lang="en-US" sz="3200" b="0" i="0" u="none" strike="noStrike" kern="1200" cap="none" spc="0" normalizeH="0" baseline="0" noProof="0" dirty="0">
              <a:ln>
                <a:noFill/>
              </a:ln>
              <a:solidFill>
                <a:srgbClr val="4295A7"/>
              </a:solidFill>
              <a:effectLst/>
              <a:uLnTx/>
              <a:uFillTx/>
              <a:latin typeface="+mn-lt"/>
              <a:ea typeface="+mj-ea"/>
              <a:cs typeface="+mj-cs"/>
            </a:endParaRPr>
          </a:p>
        </p:txBody>
      </p:sp>
      <p:sp>
        <p:nvSpPr>
          <p:cNvPr id="11" name="Rectangle 10"/>
          <p:cNvSpPr/>
          <p:nvPr/>
        </p:nvSpPr>
        <p:spPr>
          <a:xfrm>
            <a:off x="956734" y="3767667"/>
            <a:ext cx="9982200" cy="1200329"/>
          </a:xfrm>
          <a:prstGeom prst="rect">
            <a:avLst/>
          </a:prstGeom>
        </p:spPr>
        <p:txBody>
          <a:bodyPr wrap="square">
            <a:spAutoFit/>
          </a:bodyPr>
          <a:lstStyle/>
          <a:p>
            <a:pPr lvl="0"/>
            <a:r>
              <a:rPr lang="en-US" dirty="0" smtClean="0"/>
              <a:t>Automate vulnerability scanning and security policy enforcement at each stage.</a:t>
            </a:r>
          </a:p>
          <a:p>
            <a:pPr lvl="0"/>
            <a:endParaRPr lang="en-US" dirty="0" smtClean="0"/>
          </a:p>
          <a:p>
            <a:pPr lvl="1">
              <a:buFont typeface="Arial" pitchFamily="34" charset="0"/>
              <a:buChar char="•"/>
            </a:pPr>
            <a:r>
              <a:rPr lang="en-US" dirty="0" smtClean="0"/>
              <a:t> We have this in place by using third parties such as Astra to scan and manually </a:t>
            </a:r>
            <a:r>
              <a:rPr lang="en-US" dirty="0" err="1" smtClean="0"/>
              <a:t>pentesting</a:t>
            </a:r>
            <a:r>
              <a:rPr lang="en-US" dirty="0" smtClean="0"/>
              <a:t> our software.</a:t>
            </a:r>
          </a:p>
        </p:txBody>
      </p:sp>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latin typeface="+mn-lt"/>
              </a:rPr>
              <a:t>Audit Trails</a:t>
            </a:r>
            <a:endParaRPr lang="en-US" sz="3200" dirty="0">
              <a:latin typeface="+mn-lt"/>
            </a:endParaRPr>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9" name="Rectangle 8"/>
          <p:cNvSpPr/>
          <p:nvPr/>
        </p:nvSpPr>
        <p:spPr>
          <a:xfrm>
            <a:off x="914400" y="1151467"/>
            <a:ext cx="9982200" cy="2862322"/>
          </a:xfrm>
          <a:prstGeom prst="rect">
            <a:avLst/>
          </a:prstGeom>
        </p:spPr>
        <p:txBody>
          <a:bodyPr wrap="square">
            <a:spAutoFit/>
          </a:bodyPr>
          <a:lstStyle/>
          <a:p>
            <a:r>
              <a:rPr lang="en-US" dirty="0" smtClean="0"/>
              <a:t>Ensure logging and monitoring are enabled to provide comprehensive audit trails for all deployment processes.</a:t>
            </a:r>
          </a:p>
          <a:p>
            <a:pPr lvl="0"/>
            <a:endParaRPr lang="en-US" dirty="0" smtClean="0"/>
          </a:p>
          <a:p>
            <a:pPr lvl="1">
              <a:buFont typeface="Arial" pitchFamily="34" charset="0"/>
              <a:buChar char="•"/>
            </a:pPr>
            <a:r>
              <a:rPr lang="en-US" dirty="0" smtClean="0"/>
              <a:t> We have logging and monitoring for our documentation relating to our deployment, namely the Ensure system.  </a:t>
            </a:r>
          </a:p>
          <a:p>
            <a:pPr lvl="1">
              <a:buFont typeface="Arial" pitchFamily="34" charset="0"/>
              <a:buChar char="•"/>
            </a:pPr>
            <a:endParaRPr lang="en-US" dirty="0" smtClean="0"/>
          </a:p>
          <a:p>
            <a:pPr lvl="1">
              <a:buFont typeface="Arial" pitchFamily="34" charset="0"/>
              <a:buChar char="•"/>
            </a:pPr>
            <a:r>
              <a:rPr lang="en-US" dirty="0" smtClean="0"/>
              <a:t> We have our QA to sign off, logging and monitoring proper procedures are executes.</a:t>
            </a:r>
          </a:p>
          <a:p>
            <a:pPr lvl="1">
              <a:buFont typeface="Arial" pitchFamily="34" charset="0"/>
              <a:buChar char="•"/>
            </a:pPr>
            <a:endParaRPr lang="en-US" dirty="0" smtClean="0"/>
          </a:p>
          <a:p>
            <a:pPr lvl="1">
              <a:buFont typeface="Arial" pitchFamily="34" charset="0"/>
              <a:buChar char="•"/>
            </a:pPr>
            <a:r>
              <a:rPr lang="en-US" dirty="0" smtClean="0"/>
              <a:t> We currently do not have a friendly system to log and monitor “who” deploy what!  We only have records of when and how it was deployed such as upgrading our VPC software or releasing bug fixes.</a:t>
            </a:r>
          </a:p>
        </p:txBody>
      </p:sp>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normAutofit lnSpcReduction="10000"/>
          </a:bodyPr>
          <a:lstStyle/>
          <a:p>
            <a:r>
              <a:rPr lang="en-US" dirty="0" smtClean="0"/>
              <a:t>If being audited, assign developers to help the auditors.  Hence, observe and see what is going on, and learn what the auditors are expected.</a:t>
            </a:r>
          </a:p>
          <a:p>
            <a:r>
              <a:rPr lang="en-US" dirty="0" smtClean="0"/>
              <a:t>For code review, Pair-Programming or peer review</a:t>
            </a:r>
          </a:p>
          <a:p>
            <a:r>
              <a:rPr lang="en-US" dirty="0" smtClean="0"/>
              <a:t>If regulation requires a separation of roles. For example, developers can’t access production, </a:t>
            </a:r>
            <a:r>
              <a:rPr lang="en-US" dirty="0" err="1" smtClean="0"/>
              <a:t>DevOps</a:t>
            </a:r>
            <a:r>
              <a:rPr lang="en-US" dirty="0" smtClean="0"/>
              <a:t> can’t access development environment etc… Then only automated deployment should be </a:t>
            </a:r>
            <a:r>
              <a:rPr lang="en-US" smtClean="0"/>
              <a:t>implemented – Infrastructure as Code</a:t>
            </a:r>
          </a:p>
        </p:txBody>
      </p:sp>
      <p:sp>
        <p:nvSpPr>
          <p:cNvPr id="4" name="Title 3"/>
          <p:cNvSpPr>
            <a:spLocks noGrp="1"/>
          </p:cNvSpPr>
          <p:nvPr>
            <p:ph type="title"/>
          </p:nvPr>
        </p:nvSpPr>
        <p:spPr/>
        <p:txBody>
          <a:bodyPr/>
          <a:lstStyle/>
          <a:p>
            <a:pPr lvl="0"/>
            <a:r>
              <a:rPr lang="en-US" sz="3200" dirty="0" smtClean="0">
                <a:latin typeface="+mn-lt"/>
              </a:rPr>
              <a:t>Suggestions to Improve CI/CD</a:t>
            </a:r>
            <a:r>
              <a:rPr lang="en-US" dirty="0" smtClean="0"/>
              <a:t/>
            </a:r>
            <a:br>
              <a:rPr lang="en-US" dirty="0" smtClean="0"/>
            </a:b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Custom 5">
      <a:dk1>
        <a:srgbClr val="5893A5"/>
      </a:dk1>
      <a:lt1>
        <a:srgbClr val="FFFFFF"/>
      </a:lt1>
      <a:dk2>
        <a:srgbClr val="797979"/>
      </a:dk2>
      <a:lt2>
        <a:srgbClr val="EAEAEA"/>
      </a:lt2>
      <a:accent1>
        <a:srgbClr val="5892A5"/>
      </a:accent1>
      <a:accent2>
        <a:srgbClr val="9DC385"/>
      </a:accent2>
      <a:accent3>
        <a:srgbClr val="325861"/>
      </a:accent3>
      <a:accent4>
        <a:srgbClr val="95C6CF"/>
      </a:accent4>
      <a:accent5>
        <a:srgbClr val="D2C171"/>
      </a:accent5>
      <a:accent6>
        <a:srgbClr val="804189"/>
      </a:accent6>
      <a:hlink>
        <a:srgbClr val="4998AA"/>
      </a:hlink>
      <a:folHlink>
        <a:srgbClr val="499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18-Brand-Standards-Corporate-Template-R01  -  Repaired" id="{7628EEB4-EE5B-45F0-B1DA-E888BA5DCC7D}" vid="{48500A91-5F3F-4738-B9EF-D77D3C068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cd682b-b40f-411e-9891-5e2a388e0f2a">
      <Terms xmlns="http://schemas.microsoft.com/office/infopath/2007/PartnerControls"/>
    </lcf76f155ced4ddcb4097134ff3c332f>
    <TaxCatchAll xmlns="0a5436c3-62bb-42e4-abd1-a0a4955fdec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8E7F3DB7B651438BE2EE6496C5288F" ma:contentTypeVersion="15" ma:contentTypeDescription="Create a new document." ma:contentTypeScope="" ma:versionID="f84292184f4f7fbb88c788eaae096a70">
  <xsd:schema xmlns:xsd="http://www.w3.org/2001/XMLSchema" xmlns:xs="http://www.w3.org/2001/XMLSchema" xmlns:p="http://schemas.microsoft.com/office/2006/metadata/properties" xmlns:ns2="80cd682b-b40f-411e-9891-5e2a388e0f2a" xmlns:ns3="0a5436c3-62bb-42e4-abd1-a0a4955fdeca" targetNamespace="http://schemas.microsoft.com/office/2006/metadata/properties" ma:root="true" ma:fieldsID="a80ffcda42bd2f74d943b42b148c0425" ns2:_="" ns3:_="">
    <xsd:import namespace="80cd682b-b40f-411e-9891-5e2a388e0f2a"/>
    <xsd:import namespace="0a5436c3-62bb-42e4-abd1-a0a4955fde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d682b-b40f-411e-9891-5e2a388e0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efff78e-6ebe-4352-a5c3-c73ed1506925"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436c3-62bb-42e4-abd1-a0a4955fdec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d5a9d41-3c05-48e7-b5ac-1774257d68cc}" ma:internalName="TaxCatchAll" ma:showField="CatchAllData" ma:web="0a5436c3-62bb-42e4-abd1-a0a4955fde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BF3681-C3E5-4AF6-8050-4743C0D56164}">
  <ds:schemaRefs>
    <ds:schemaRef ds:uri="http://schemas.microsoft.com/sharepoint/v3/contenttype/forms"/>
  </ds:schemaRefs>
</ds:datastoreItem>
</file>

<file path=customXml/itemProps2.xml><?xml version="1.0" encoding="utf-8"?>
<ds:datastoreItem xmlns:ds="http://schemas.openxmlformats.org/officeDocument/2006/customXml" ds:itemID="{E51B7E5B-81BB-4D9C-8F7D-F43B77C48B20}">
  <ds:schemaRefs>
    <ds:schemaRef ds:uri="0a5436c3-62bb-42e4-abd1-a0a4955fdeca"/>
    <ds:schemaRef ds:uri="80cd682b-b40f-411e-9891-5e2a388e0f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49D4D71-E531-43EE-8F1C-8460734920B2}">
  <ds:schemaRefs>
    <ds:schemaRef ds:uri="0a5436c3-62bb-42e4-abd1-a0a4955fdeca"/>
    <ds:schemaRef ds:uri="80cd682b-b40f-411e-9891-5e2a388e0f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18-Brand-Standards-Corporate-Template-R01_</Template>
  <TotalTime>10890</TotalTime>
  <Words>841</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Dave Farley Continuous Compliance </vt:lpstr>
      <vt:lpstr>Agenda</vt:lpstr>
      <vt:lpstr>Key Summary  </vt:lpstr>
      <vt:lpstr>Steps to Implement CI/CD</vt:lpstr>
      <vt:lpstr>Automate Testing for Compliance</vt:lpstr>
      <vt:lpstr>Maintain Detailed Documentation</vt:lpstr>
      <vt:lpstr>Version Control</vt:lpstr>
      <vt:lpstr>Audit Trails</vt:lpstr>
      <vt:lpstr>Suggestions to Improve CI/CD </vt:lpstr>
      <vt:lpstr>Apply CI/CD to Software Engineering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 News</dc:title>
  <dc:creator>Cara Jaffee</dc:creator>
  <cp:lastModifiedBy>Hung</cp:lastModifiedBy>
  <cp:revision>54</cp:revision>
  <dcterms:created xsi:type="dcterms:W3CDTF">2020-02-10T19:02:28Z</dcterms:created>
  <dcterms:modified xsi:type="dcterms:W3CDTF">2024-10-07T13:41:15Z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0x010100E88E7F3DB7B651438BE2EE6496C5288F</vt:lpwstr>
  </property>
  <property fmtid="{D5CDD505-2E9C-101B-9397-08002B2CF9AE}" pid="3" name="MediaServiceImageTags">
    <vt:lpwstr/>
  </property>
</Properties>
</file>