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4215" r:id="rId5"/>
    <p:sldId id="4216" r:id="rId6"/>
    <p:sldId id="4217" r:id="rId7"/>
    <p:sldId id="4212" r:id="rId8"/>
    <p:sldId id="4213" r:id="rId9"/>
    <p:sldId id="4218" r:id="rId10"/>
    <p:sldId id="4202" r:id="rId11"/>
    <p:sldId id="4208" r:id="rId12"/>
    <p:sldId id="4219" r:id="rId13"/>
    <p:sldId id="4220" r:id="rId14"/>
    <p:sldId id="42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3A41"/>
    <a:srgbClr val="000000"/>
    <a:srgbClr val="035866"/>
    <a:srgbClr val="255963"/>
    <a:srgbClr val="B3D4DB"/>
    <a:srgbClr val="8A3A8D"/>
    <a:srgbClr val="D4C264"/>
    <a:srgbClr val="4295A7"/>
    <a:srgbClr val="93C5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F08A4-6123-44B3-B4D4-A0A24334F205}" v="24" dt="2023-03-10T15:14:49.134"/>
    <p1510:client id="{FB044AE3-203D-4A0C-858C-445CD17B2E0B}" v="7" dt="2023-03-10T01:54:09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12" autoAdjust="0"/>
    <p:restoredTop sz="97161" autoAdjust="0"/>
  </p:normalViewPr>
  <p:slideViewPr>
    <p:cSldViewPr snapToGrid="0">
      <p:cViewPr varScale="1">
        <p:scale>
          <a:sx n="166" d="100"/>
          <a:sy n="166" d="100"/>
        </p:scale>
        <p:origin x="-70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3365B8-2511-D040-9EAC-EAD5E1AB02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53D240-1E32-F546-97BB-3F81E4C941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B522-554D-304C-B062-B3D14C953F88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B1C412-F491-B74E-A609-73034009A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72CE36-DEB7-BF4C-A096-B6E5D881FA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9EB0-CE87-114E-8340-DB5F197C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797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413F0-8702-4C58-A1DC-FE228FE832D3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976-5CB7-43BF-A311-1A02DDB70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65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B70024-7CB7-C54A-B281-8ABD3CB28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7772" y="0"/>
            <a:ext cx="78342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3207"/>
            <a:ext cx="48768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249231"/>
            <a:ext cx="5137829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295A7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18BCDF-85A9-7E46-B854-763E07701F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82" y="372080"/>
            <a:ext cx="1717724" cy="2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210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2D6159-2173-3548-874C-452958A85DF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35866"/>
              </a:gs>
              <a:gs pos="100000">
                <a:srgbClr val="083A4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D240A3C-FB87-A849-BF43-94582DC11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6661" y="3332240"/>
            <a:ext cx="6351611" cy="3816194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xmlns="" id="{044CF2C6-1EB8-C545-A5EB-AF5DD2B28349}"/>
              </a:ext>
            </a:extLst>
          </p:cNvPr>
          <p:cNvSpPr/>
          <p:nvPr userDrawn="1"/>
        </p:nvSpPr>
        <p:spPr>
          <a:xfrm>
            <a:off x="6568888" y="1332411"/>
            <a:ext cx="8309706" cy="5525589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2DF6964-073F-A741-8B17-E0E690F4DF59}"/>
              </a:ext>
            </a:extLst>
          </p:cNvPr>
          <p:cNvSpPr/>
          <p:nvPr userDrawn="1"/>
        </p:nvSpPr>
        <p:spPr>
          <a:xfrm>
            <a:off x="7630042" y="0"/>
            <a:ext cx="8309706" cy="6858000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468F2ED-84BD-5740-B8E1-A6C010A505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97734" y="2438400"/>
            <a:ext cx="216640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02" y="2103437"/>
            <a:ext cx="5537755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9AFA3BC-2111-0D40-8CDB-D02BC18397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717" y="1676400"/>
            <a:ext cx="2166408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633816-E054-8940-AF72-870913AF22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62919" y="373381"/>
            <a:ext cx="1683166" cy="248919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8A924114-BABB-6746-9878-D1B4CE11052D}"/>
              </a:ext>
            </a:extLst>
          </p:cNvPr>
          <p:cNvSpPr/>
          <p:nvPr userDrawn="1"/>
        </p:nvSpPr>
        <p:spPr>
          <a:xfrm>
            <a:off x="-813740" y="4693704"/>
            <a:ext cx="11101700" cy="1677465"/>
          </a:xfrm>
          <a:prstGeom prst="parallelogram">
            <a:avLst>
              <a:gd name="adj" fmla="val 50714"/>
            </a:avLst>
          </a:prstGeom>
          <a:gradFill>
            <a:gsLst>
              <a:gs pos="0">
                <a:schemeClr val="accent6">
                  <a:alpha val="0"/>
                </a:schemeClr>
              </a:gs>
              <a:gs pos="6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4502" y="5283200"/>
            <a:ext cx="7071478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3455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A450C1-58BE-6E4E-9CBF-0FB691FD7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786" y="0"/>
            <a:ext cx="4344214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CFBEA58-BD22-D24F-B512-8BA514AB90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57" y="3458428"/>
            <a:ext cx="9272993" cy="797984"/>
          </a:xfrm>
        </p:spPr>
        <p:txBody>
          <a:bodyPr anchor="t"/>
          <a:lstStyle>
            <a:lvl1pPr algn="l">
              <a:defRPr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658" y="4327900"/>
            <a:ext cx="9272992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3392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16A11E-EB76-6A4D-AE29-9332E8815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9700" y="2082800"/>
            <a:ext cx="5702300" cy="47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1604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D44DAB-CF6D-0148-B76F-DB4FDFF7B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8736" y="2400301"/>
            <a:ext cx="3962365" cy="4449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5251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8504055" cy="452446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7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7A97301-F55A-4C46-8CF8-5B32F4872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23048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045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0074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xmlns="" id="{4F5843D8-3A8D-C34A-B877-27577E45799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7363" y="1225550"/>
            <a:ext cx="11002962" cy="4957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392641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7CF49F7B-6D68-A545-98FE-22FBD56818D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7363" y="1246188"/>
            <a:ext cx="10460037" cy="48641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23372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821DDA-2F75-B143-93FB-2C358175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24324D-5F1C-BD43-893B-DCFD6AE0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3771CD-33AE-C044-A1CC-79B8BB84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D725-7178-D948-AA3E-6F5F17353337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AD8ECD-8EE4-DE41-8FFF-8830B5D2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AC8B92-5CED-9747-9449-501492DB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1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68" r:id="rId3"/>
    <p:sldLayoutId id="2147483689" r:id="rId4"/>
    <p:sldLayoutId id="2147483705" r:id="rId5"/>
    <p:sldLayoutId id="2147483693" r:id="rId6"/>
    <p:sldLayoutId id="2147483672" r:id="rId7"/>
    <p:sldLayoutId id="2147483698" r:id="rId8"/>
    <p:sldLayoutId id="2147483699" r:id="rId9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E0BE0D-6E7F-CB36-BF6E-CB3FAB9A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 </a:t>
            </a:r>
            <a:r>
              <a:rPr lang="en-US" dirty="0" err="1" smtClean="0"/>
              <a:t>vs</a:t>
            </a:r>
            <a:r>
              <a:rPr lang="en-US" dirty="0" smtClean="0"/>
              <a:t> MQTT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F7E49F-30CC-3ECE-B466-6B2A76D1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Hung Pham,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27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</a:t>
            </a:r>
            <a:r>
              <a:rPr lang="en-US" dirty="0" err="1" smtClean="0"/>
              <a:t>vs</a:t>
            </a:r>
            <a:r>
              <a:rPr lang="en-US" dirty="0" smtClean="0"/>
              <a:t> MQTT </a:t>
            </a:r>
            <a:r>
              <a:rPr lang="en-US" dirty="0" err="1" smtClean="0"/>
              <a:t>Comparision</a:t>
            </a:r>
            <a:r>
              <a:rPr lang="en-US" dirty="0" smtClean="0"/>
              <a:t> Cont…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3631" y="1299713"/>
            <a:ext cx="998220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58806" y="1191244"/>
          <a:ext cx="9803442" cy="3718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1721"/>
                <a:gridCol w="4901721"/>
              </a:tblGrid>
              <a:tr h="457284">
                <a:tc>
                  <a:txBody>
                    <a:bodyPr/>
                    <a:lstStyle/>
                    <a:p>
                      <a:r>
                        <a:rPr lang="en-US" dirty="0" smtClean="0"/>
                        <a:t>Choose Kafka</a:t>
                      </a:r>
                      <a:r>
                        <a:rPr lang="en-US" baseline="0" dirty="0" smtClean="0"/>
                        <a:t> when…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Choose</a:t>
                      </a:r>
                      <a:r>
                        <a:rPr lang="en-US" baseline="0" dirty="0" smtClean="0"/>
                        <a:t> MQTT when…</a:t>
                      </a:r>
                      <a:endParaRPr lang="en-US" dirty="0"/>
                    </a:p>
                  </a:txBody>
                  <a:tcPr/>
                </a:tc>
              </a:tr>
              <a:tr h="283720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need a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high-throughput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capable of handling real-time streaming data.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require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durability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persistence, and the ability to replay events.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 processing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 critical part of your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arcshitecture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you need the flexibility to process large volumes of data.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are working with distributed systems where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 tolerance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necessary.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are dealing with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or other scenarios where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lightweight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essential.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need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low-latency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communication for small messages with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publish-subscribe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You prioritize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ease of implementation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want a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minimalistic protocol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constrained environments.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are working in environments with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bandwidth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network conditions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guaranteed message delivery is important.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891" y="5037826"/>
            <a:ext cx="984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 summary, Kafka excels in high-throughput, distributed streaming scenarios, while MQTT is better suited for lightweight, low-latency </a:t>
            </a:r>
            <a:r>
              <a:rPr lang="en-US" sz="1200" b="1" dirty="0" err="1" smtClean="0"/>
              <a:t>IoT</a:t>
            </a:r>
            <a:r>
              <a:rPr lang="en-US" sz="1200" b="1" dirty="0" smtClean="0"/>
              <a:t> applications.</a:t>
            </a:r>
          </a:p>
          <a:p>
            <a:r>
              <a:rPr lang="en-US" sz="1200" b="1" dirty="0" smtClean="0"/>
              <a:t> </a:t>
            </a:r>
          </a:p>
          <a:p>
            <a:r>
              <a:rPr lang="en-US" sz="1200" b="1" dirty="0" smtClean="0"/>
              <a:t>The most popular </a:t>
            </a:r>
            <a:r>
              <a:rPr lang="en-US" sz="1200" b="1" dirty="0" smtClean="0"/>
              <a:t>MQTT </a:t>
            </a:r>
            <a:r>
              <a:rPr lang="en-US" sz="1200" b="1" dirty="0" smtClean="0"/>
              <a:t>brokers and platforms are widely adopted due to their reliability, scalability, ease of use, and suitability for </a:t>
            </a:r>
            <a:r>
              <a:rPr lang="en-US" sz="1200" b="1" dirty="0" err="1" smtClean="0"/>
              <a:t>IoT</a:t>
            </a:r>
            <a:r>
              <a:rPr lang="en-US" sz="1200" b="1" dirty="0" smtClean="0"/>
              <a:t> use cases.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8D481B-AA70-47B2-D724-B872B2D97377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pic>
        <p:nvPicPr>
          <p:cNvPr id="6152" name="Picture 8" descr="Question And Answer Questions - Free vector graphic o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550" y="2257782"/>
            <a:ext cx="3662194" cy="2394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143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EAF21D-E8CE-AD8B-E648-301FB7DE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6934" y="2496631"/>
            <a:ext cx="5137829" cy="219390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What is Apache Kafka?</a:t>
            </a:r>
            <a:endParaRPr lang="en-US" dirty="0"/>
          </a:p>
          <a:p>
            <a:r>
              <a:rPr lang="en-US" dirty="0" smtClean="0"/>
              <a:t>Advantages of Kafka</a:t>
            </a:r>
            <a:endParaRPr lang="en-US" dirty="0"/>
          </a:p>
          <a:p>
            <a:r>
              <a:rPr lang="en-US" dirty="0" smtClean="0"/>
              <a:t>Disadvantages of Kafka</a:t>
            </a:r>
          </a:p>
          <a:p>
            <a:r>
              <a:rPr lang="en-US" dirty="0" smtClean="0"/>
              <a:t>What is MQTT?</a:t>
            </a:r>
          </a:p>
          <a:p>
            <a:r>
              <a:rPr lang="en-US" dirty="0" smtClean="0"/>
              <a:t>Advantages of MQTT</a:t>
            </a:r>
          </a:p>
          <a:p>
            <a:r>
              <a:rPr lang="en-US" dirty="0" smtClean="0"/>
              <a:t>Disadvantages of MQTT</a:t>
            </a:r>
          </a:p>
          <a:p>
            <a:r>
              <a:rPr lang="en-US" dirty="0" smtClean="0"/>
              <a:t>Kafka </a:t>
            </a:r>
            <a:r>
              <a:rPr lang="en-US" dirty="0" err="1" smtClean="0"/>
              <a:t>vs</a:t>
            </a:r>
            <a:r>
              <a:rPr lang="en-US" dirty="0" smtClean="0"/>
              <a:t> MQTT </a:t>
            </a:r>
            <a:r>
              <a:rPr lang="en-US" dirty="0" err="1" smtClean="0"/>
              <a:t>comparision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12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D644B9-9C1E-39C5-E757-82FE546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Apache Kafka?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8F968626-82D8-2F5F-6869-21D8AD224898}"/>
              </a:ext>
            </a:extLst>
          </p:cNvPr>
          <p:cNvSpPr txBox="1">
            <a:spLocks/>
          </p:cNvSpPr>
          <p:nvPr/>
        </p:nvSpPr>
        <p:spPr>
          <a:xfrm>
            <a:off x="787308" y="1604569"/>
            <a:ext cx="9852390" cy="42671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594225" y="15334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746625" y="16858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557866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Apache Kafka is a distributed event streaming platform designed for high-throughput, real-time data pipelines and streaming applications. It is commonly used for log aggregation, event sourcing, messaging systems, and streaming analytics.</a:t>
            </a:r>
            <a:endParaRPr lang="en-US" dirty="0"/>
          </a:p>
        </p:txBody>
      </p:sp>
      <p:sp>
        <p:nvSpPr>
          <p:cNvPr id="10242" name="AutoShape 2" descr="Apache Kafka Use Cases and How to Run It in 5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774" y="2894252"/>
            <a:ext cx="699928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7965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Advantages of Kafka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793631" y="1155940"/>
            <a:ext cx="9982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High Throughput and Scalability: </a:t>
            </a:r>
            <a:r>
              <a:rPr lang="en-US" sz="1400" dirty="0" smtClean="0"/>
              <a:t>Kafka is designed for high-throughput message processing, capable of handling millions of messages per second. It scales horizontally by adding more brokers, making it highly suitable for large-scale applications.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Durability and Persistence: </a:t>
            </a:r>
            <a:r>
              <a:rPr lang="en-US" sz="1400" dirty="0" smtClean="0"/>
              <a:t>Kafka stores messages on disk, allowing for long-term retention. This ensures data is available even if consumers go offline. Messages are persisted with configurable retention periods, providing fault tolerance and durability.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Stream Processing Capabilities:</a:t>
            </a:r>
            <a:r>
              <a:rPr lang="en-US" sz="1400" dirty="0" smtClean="0"/>
              <a:t>  Kafka Streams allows for real-time stream processing, enabling transformations, filtering, and aggregations directly on streams. well with stream processing frameworks like Apache </a:t>
            </a:r>
            <a:r>
              <a:rPr lang="en-US" sz="1400" dirty="0" err="1" smtClean="0"/>
              <a:t>Flink</a:t>
            </a:r>
            <a:r>
              <a:rPr lang="en-US" sz="1400" dirty="0" smtClean="0"/>
              <a:t> and Apache Spark.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Exactly-Once Semantics: </a:t>
            </a:r>
            <a:r>
              <a:rPr lang="en-US" sz="1400" dirty="0" smtClean="0"/>
              <a:t> Kafka provides exactly-once semantics, ensuring that messages are processed exactly once, which is critical in financial services, data pipelines, etc.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Distributed Architecture:  </a:t>
            </a:r>
            <a:r>
              <a:rPr lang="en-US" sz="1400" dirty="0" smtClean="0"/>
              <a:t>- Kafka’s distributed nature provides high availability and fault tolerance with replication across multiple nodes, making it reliable for critical applications.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Ecosystem and Integrations:  </a:t>
            </a:r>
            <a:r>
              <a:rPr lang="en-US" sz="1400" dirty="0" smtClean="0"/>
              <a:t>Kafka has a broad ecosystem of connectors (Kafka Connect) and clients for various programming languages. Well-integrated with big data platforms like </a:t>
            </a:r>
            <a:r>
              <a:rPr lang="en-US" sz="1400" dirty="0" err="1" smtClean="0"/>
              <a:t>Hadoop</a:t>
            </a:r>
            <a:r>
              <a:rPr lang="en-US" sz="1400" dirty="0" smtClean="0"/>
              <a:t>, Spark, and data lake architectures.</a:t>
            </a:r>
          </a:p>
          <a:p>
            <a:pPr marL="800100" lvl="1" indent="-342900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Disadvantages of Kafka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631" y="1155940"/>
            <a:ext cx="99822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Complexity in Setup and Maintenance:</a:t>
            </a:r>
            <a:r>
              <a:rPr lang="en-US" sz="1400" dirty="0" smtClean="0"/>
              <a:t> Kafka’s distributed architecture can be complex to set up, configure, and maintain, especially when scaling clusters. Requires careful tuning of parameters such as replication, partitions, and retention policies for optimal performance.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Latency:</a:t>
            </a:r>
            <a:r>
              <a:rPr lang="en-US" sz="1400" dirty="0" smtClean="0"/>
              <a:t> Kafka is designed for high-throughput over low-latency. While it is fast, it may not be suitable for ultra-low latency applications (like real-time </a:t>
            </a:r>
            <a:r>
              <a:rPr lang="en-US" sz="1400" dirty="0" err="1" smtClean="0"/>
              <a:t>IoT</a:t>
            </a:r>
            <a:r>
              <a:rPr lang="en-US" sz="1400" dirty="0" smtClean="0"/>
              <a:t> control systems).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Heavy Resource Consumption: </a:t>
            </a:r>
            <a:r>
              <a:rPr lang="en-US" sz="1400" dirty="0" smtClean="0"/>
              <a:t>Kafka requires significant resources (memory, CPU, and disk) to manage high-throughput workloads, particularly for large deployments.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No Native Support for Lightweight Devices: </a:t>
            </a:r>
            <a:r>
              <a:rPr lang="en-US" sz="1400" dirty="0" smtClean="0"/>
              <a:t>Kafka is not designed for low-power devices (like sensors or embedded systems) as it relies on heavier networking and data handling mechanisms.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1151467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Message Queuing Telemetry Transport (MQTT) is a lightweight messaging protocol designed for constrained devices and low-bandwidth, high-latency, or unreliable networks. It is widely used in </a:t>
            </a:r>
            <a:r>
              <a:rPr lang="en-US" dirty="0" err="1" smtClean="0"/>
              <a:t>IoT</a:t>
            </a:r>
            <a:r>
              <a:rPr lang="en-US" dirty="0" smtClean="0"/>
              <a:t> (Internet of Things) applications.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MQTT?</a:t>
            </a:r>
            <a:endParaRPr lang="en-US" sz="32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207" y="2270806"/>
            <a:ext cx="6725010" cy="338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916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 of MQTT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93631" y="1299713"/>
            <a:ext cx="99822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Low Bandwidth and Lightweight:</a:t>
            </a:r>
            <a:r>
              <a:rPr lang="en-US" sz="1400" dirty="0" smtClean="0"/>
              <a:t> MQTT is designed to operate in low-bandwidth, high-latency networks, making it highly efficient for </a:t>
            </a:r>
            <a:r>
              <a:rPr lang="en-US" sz="1400" dirty="0" err="1" smtClean="0"/>
              <a:t>IoT</a:t>
            </a:r>
            <a:r>
              <a:rPr lang="en-US" sz="1400" dirty="0" smtClean="0"/>
              <a:t> devices. Its simple and small protocol overhead makes it suitable for constrained environments such as sensors and mobile devices.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Efficient for Small Devices: </a:t>
            </a:r>
            <a:r>
              <a:rPr lang="en-US" sz="1400" dirty="0" smtClean="0"/>
              <a:t>MQTT is optimized for devices with limited processing power and memory, such as embedded systems, making it the de facto choice for </a:t>
            </a:r>
            <a:r>
              <a:rPr lang="en-US" sz="1400" dirty="0" err="1" smtClean="0"/>
              <a:t>IoT</a:t>
            </a:r>
            <a:r>
              <a:rPr lang="en-US" sz="1400" dirty="0" smtClean="0"/>
              <a:t>. It supports </a:t>
            </a:r>
            <a:r>
              <a:rPr lang="en-US" sz="1400" dirty="0" err="1" smtClean="0"/>
              <a:t>QoS</a:t>
            </a:r>
            <a:r>
              <a:rPr lang="en-US" sz="1400" dirty="0" smtClean="0"/>
              <a:t> (Quality of Service) levels to guarantee message delivery even in unreliable network conditions.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Simple and Easy to Implement: </a:t>
            </a:r>
            <a:r>
              <a:rPr lang="en-US" sz="1400" dirty="0" smtClean="0"/>
              <a:t>MQTT is simpler to implement and deploy, especially for applications involving lightweight devices and sensors. Client libraries are available for many programming languages and </a:t>
            </a:r>
            <a:r>
              <a:rPr lang="en-US" sz="1400" dirty="0" err="1" smtClean="0"/>
              <a:t>IoT</a:t>
            </a:r>
            <a:r>
              <a:rPr lang="en-US" sz="1400" dirty="0" smtClean="0"/>
              <a:t> platforms.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Low-Latency Messaging:</a:t>
            </a:r>
            <a:r>
              <a:rPr lang="en-US" sz="1400" dirty="0" smtClean="0"/>
              <a:t> MQTT is ideal for low-latency, near real-time messaging. It uses a publish-subscribe model, which is effective for applications requiring instant message delivery (e.g., real-time monitoring).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Persistent and Retained Messages: </a:t>
            </a:r>
            <a:r>
              <a:rPr lang="en-US" sz="1400" dirty="0" smtClean="0"/>
              <a:t>MQTT brokers can retain messages for clients that are offline, ensuring that data is not lost even if the client temporarily disconnects.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MQTT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3631" y="1299713"/>
            <a:ext cx="99822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Designed for High Throughput: </a:t>
            </a:r>
            <a:r>
              <a:rPr lang="en-US" sz="1400" dirty="0" smtClean="0"/>
              <a:t>MQTT is designed for lightweight, low-bandwidth scenarios, so it struggles with high-throughput or large-scale data pipelines. It’s less suitable for applications requiring millions of messages per second or large payloads.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Limited Data Persistence: </a:t>
            </a:r>
            <a:r>
              <a:rPr lang="en-US" sz="1400" dirty="0" smtClean="0"/>
              <a:t>While MQTT can retain messages, it does not natively support long-term storage or high-throughput persistence like Kafka. It relies on external systems for data retention.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Limited Stream Processing: </a:t>
            </a:r>
            <a:r>
              <a:rPr lang="en-US" sz="1400" dirty="0" smtClean="0"/>
              <a:t>MQTT is primarily a messaging protocol and does not natively support advanced stream processing capabilities like Kafka Streams.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Reliability Challenges: </a:t>
            </a:r>
            <a:r>
              <a:rPr lang="en-US" sz="1400" dirty="0" smtClean="0"/>
              <a:t>While MQTT supports </a:t>
            </a:r>
            <a:r>
              <a:rPr lang="en-US" sz="1400" dirty="0" err="1" smtClean="0"/>
              <a:t>QoS</a:t>
            </a:r>
            <a:r>
              <a:rPr lang="en-US" sz="1400" dirty="0" smtClean="0"/>
              <a:t> levels for message delivery guarantees, it does not offer the same level of durability and fault tolerance as Kafka (e.g., no replication between brokers).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/>
              <a:t>No Support for Complex Event Processing: </a:t>
            </a:r>
            <a:r>
              <a:rPr lang="en-US" sz="1400" dirty="0" smtClean="0"/>
              <a:t>MQTT lacks built-in support for complex event processing, windowing, or transformations, which are common in streaming data platforms like Kafka.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</a:t>
            </a:r>
            <a:r>
              <a:rPr lang="en-US" dirty="0" err="1" smtClean="0"/>
              <a:t>vs</a:t>
            </a:r>
            <a:r>
              <a:rPr lang="en-US" dirty="0" smtClean="0"/>
              <a:t> MQTT </a:t>
            </a:r>
            <a:r>
              <a:rPr lang="en-US" dirty="0" err="1" smtClean="0"/>
              <a:t>Comparision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3631" y="1299713"/>
            <a:ext cx="998220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31335" y="1178943"/>
          <a:ext cx="9860952" cy="49400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953"/>
                <a:gridCol w="4417142"/>
                <a:gridCol w="3862857"/>
              </a:tblGrid>
              <a:tr h="488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MQTT</a:t>
                      </a:r>
                      <a:endParaRPr lang="en-US" dirty="0"/>
                    </a:p>
                  </a:txBody>
                  <a:tcPr/>
                </a:tc>
              </a:tr>
              <a:tr h="4896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Use Case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High-throughput, distributed, real-time streaming data (logs, events, analytics)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Low-latency, lightweight messaging for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sensor networks 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Data Throughput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throughput (millions of messages per second)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throughput (small payloads, low message rate)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Latency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Low-to-moderate (not ideal for ultra-low latency)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low latency (ideal for real-time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control)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Durability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durability with persistence on disk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durability, relies 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levels and retained messages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Complexity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setup and management (requires tuning and resource allocation)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to implement and deploy for lightweight devices 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Stream Processing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Built-in (Kafka Streams) or via external frameworks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native stream processing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Scalability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Horizontally scalable with distributed brokers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scalability for lightweight devices 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Configurable, supports long-term storage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Limited, retention for offline clients only </a:t>
                      </a:r>
                      <a:endParaRPr lang="en-US" sz="1200" dirty="0"/>
                    </a:p>
                  </a:txBody>
                  <a:tcPr/>
                </a:tc>
              </a:tr>
              <a:tr h="495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 Type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broker, distributed log-based system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Lightweight messaging protocol, publish-subscribe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5893A5"/>
      </a:dk1>
      <a:lt1>
        <a:srgbClr val="FFFFFF"/>
      </a:lt1>
      <a:dk2>
        <a:srgbClr val="797979"/>
      </a:dk2>
      <a:lt2>
        <a:srgbClr val="EAEAEA"/>
      </a:lt2>
      <a:accent1>
        <a:srgbClr val="5892A5"/>
      </a:accent1>
      <a:accent2>
        <a:srgbClr val="9DC385"/>
      </a:accent2>
      <a:accent3>
        <a:srgbClr val="325861"/>
      </a:accent3>
      <a:accent4>
        <a:srgbClr val="95C6CF"/>
      </a:accent4>
      <a:accent5>
        <a:srgbClr val="D2C171"/>
      </a:accent5>
      <a:accent6>
        <a:srgbClr val="804189"/>
      </a:accent6>
      <a:hlink>
        <a:srgbClr val="4998AA"/>
      </a:hlink>
      <a:folHlink>
        <a:srgbClr val="499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8-Brand-Standards-Corporate-Template-R01  -  Repaired" id="{7628EEB4-EE5B-45F0-B1DA-E888BA5DCC7D}" vid="{48500A91-5F3F-4738-B9EF-D77D3C068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cd682b-b40f-411e-9891-5e2a388e0f2a">
      <Terms xmlns="http://schemas.microsoft.com/office/infopath/2007/PartnerControls"/>
    </lcf76f155ced4ddcb4097134ff3c332f>
    <TaxCatchAll xmlns="0a5436c3-62bb-42e4-abd1-a0a4955fdec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E7F3DB7B651438BE2EE6496C5288F" ma:contentTypeVersion="15" ma:contentTypeDescription="Create a new document." ma:contentTypeScope="" ma:versionID="f84292184f4f7fbb88c788eaae096a70">
  <xsd:schema xmlns:xsd="http://www.w3.org/2001/XMLSchema" xmlns:xs="http://www.w3.org/2001/XMLSchema" xmlns:p="http://schemas.microsoft.com/office/2006/metadata/properties" xmlns:ns2="80cd682b-b40f-411e-9891-5e2a388e0f2a" xmlns:ns3="0a5436c3-62bb-42e4-abd1-a0a4955fdeca" targetNamespace="http://schemas.microsoft.com/office/2006/metadata/properties" ma:root="true" ma:fieldsID="a80ffcda42bd2f74d943b42b148c0425" ns2:_="" ns3:_="">
    <xsd:import namespace="80cd682b-b40f-411e-9891-5e2a388e0f2a"/>
    <xsd:import namespace="0a5436c3-62bb-42e4-abd1-a0a4955fde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d682b-b40f-411e-9891-5e2a388e0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efff78e-6ebe-4352-a5c3-c73ed15069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436c3-62bb-42e4-abd1-a0a4955fdec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d5a9d41-3c05-48e7-b5ac-1774257d68cc}" ma:internalName="TaxCatchAll" ma:showField="CatchAllData" ma:web="0a5436c3-62bb-42e4-abd1-a0a4955fd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F3681-C3E5-4AF6-8050-4743C0D56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1B7E5B-81BB-4D9C-8F7D-F43B77C48B20}">
  <ds:schemaRefs>
    <ds:schemaRef ds:uri="0a5436c3-62bb-42e4-abd1-a0a4955fdeca"/>
    <ds:schemaRef ds:uri="80cd682b-b40f-411e-9891-5e2a388e0f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9D4D71-E531-43EE-8F1C-8460734920B2}">
  <ds:schemaRefs>
    <ds:schemaRef ds:uri="0a5436c3-62bb-42e4-abd1-a0a4955fdeca"/>
    <ds:schemaRef ds:uri="80cd682b-b40f-411e-9891-5e2a388e0f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18-Brand-Standards-Corporate-Template-R01_</Template>
  <TotalTime>10942</TotalTime>
  <Words>1164</Words>
  <Application>Microsoft Office PowerPoint</Application>
  <PresentationFormat>Custom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Apache Kafka vs MQTT</vt:lpstr>
      <vt:lpstr>Agenda</vt:lpstr>
      <vt:lpstr>What is Apache Kafka?   </vt:lpstr>
      <vt:lpstr>Advantages of Kafka</vt:lpstr>
      <vt:lpstr>Disadvantages of Kafka</vt:lpstr>
      <vt:lpstr>What is MQTT?</vt:lpstr>
      <vt:lpstr>Advantages of MQTT</vt:lpstr>
      <vt:lpstr>Disadvantages of MQTT</vt:lpstr>
      <vt:lpstr>Kafka vs MQTT Comparision</vt:lpstr>
      <vt:lpstr>Kafka vs MQTT Comparision Cont…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News</dc:title>
  <dc:creator>Cara Jaffee</dc:creator>
  <cp:lastModifiedBy>Hung</cp:lastModifiedBy>
  <cp:revision>61</cp:revision>
  <dcterms:created xsi:type="dcterms:W3CDTF">2020-02-10T19:02:28Z</dcterms:created>
  <dcterms:modified xsi:type="dcterms:W3CDTF">2024-10-16T14:10:34Z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0x010100E88E7F3DB7B651438BE2EE6496C5288F</vt:lpwstr>
  </property>
  <property fmtid="{D5CDD505-2E9C-101B-9397-08002B2CF9AE}" pid="3" name="MediaServiceImageTags">
    <vt:lpwstr/>
  </property>
</Properties>
</file>