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docProps/custom.xml" ContentType="application/vnd.openxmlformats-officedocument.custom-properties+xml"/>
  <Default Extension="tiff" ContentType="image/tiff"/>
  <Override PartName="/ppt/slides/slide7.xml" ContentType="application/vnd.openxmlformats-officedocument.presentationml.slide+xml"/>
  <Override PartName="/ppt/slides/slide8.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3"/>
  </p:notesMasterIdLst>
  <p:handoutMasterIdLst>
    <p:handoutMasterId r:id="rId14"/>
  </p:handoutMasterIdLst>
  <p:sldIdLst>
    <p:sldId id="4215" r:id="rId5"/>
    <p:sldId id="4216" r:id="rId6"/>
    <p:sldId id="4217" r:id="rId7"/>
    <p:sldId id="4220" r:id="rId8"/>
    <p:sldId id="4221" r:id="rId9"/>
    <p:sldId id="4222" r:id="rId10"/>
    <p:sldId id="4223" r:id="rId11"/>
    <p:sldId id="420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useTimings="0">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83A41"/>
    <a:srgbClr val="000000"/>
    <a:srgbClr val="035866"/>
    <a:srgbClr val="255963"/>
    <a:srgbClr val="B3D4DB"/>
    <a:srgbClr val="8A3A8D"/>
    <a:srgbClr val="D4C264"/>
    <a:srgbClr val="4295A7"/>
    <a:srgbClr val="93C57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9F08A4-6123-44B3-B4D4-A0A24334F205}" v="24" dt="2023-03-10T15:14:49.134"/>
    <p1510:client id="{FB044AE3-203D-4A0C-858C-445CD17B2E0B}" v="7" dt="2023-03-10T01:54:09.01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7112" autoAdjust="0"/>
    <p:restoredTop sz="97161" autoAdjust="0"/>
  </p:normalViewPr>
  <p:slideViewPr>
    <p:cSldViewPr snapToGrid="0">
      <p:cViewPr varScale="1">
        <p:scale>
          <a:sx n="166" d="100"/>
          <a:sy n="166" d="100"/>
        </p:scale>
        <p:origin x="-708" y="-114"/>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273365B8-2511-D040-9EAC-EAD5E1AB025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 xmlns:a16="http://schemas.microsoft.com/office/drawing/2014/main" id="{FA53D240-1E32-F546-97BB-3F81E4C9412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46B522-554D-304C-B062-B3D14C953F88}" type="datetimeFigureOut">
              <a:rPr lang="en-US" smtClean="0"/>
              <a:pPr/>
              <a:t>10/16/2024</a:t>
            </a:fld>
            <a:endParaRPr lang="en-US"/>
          </a:p>
        </p:txBody>
      </p:sp>
      <p:sp>
        <p:nvSpPr>
          <p:cNvPr id="4" name="Footer Placeholder 3">
            <a:extLst>
              <a:ext uri="{FF2B5EF4-FFF2-40B4-BE49-F238E27FC236}">
                <a16:creationId xmlns="" xmlns:a16="http://schemas.microsoft.com/office/drawing/2014/main" id="{0FB1C412-F491-B74E-A609-73034009A4F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 xmlns:a16="http://schemas.microsoft.com/office/drawing/2014/main" id="{0B72CE36-DEB7-BF4C-A096-B6E5D881FA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4949EB0-CE87-114E-8340-DB5F197C4450}" type="slidenum">
              <a:rPr lang="en-US" smtClean="0"/>
              <a:pPr/>
              <a:t>‹#›</a:t>
            </a:fld>
            <a:endParaRPr lang="en-US"/>
          </a:p>
        </p:txBody>
      </p:sp>
    </p:spTree>
    <p:extLst>
      <p:ext uri="{BB962C8B-B14F-4D97-AF65-F5344CB8AC3E}">
        <p14:creationId xmlns="" xmlns:p14="http://schemas.microsoft.com/office/powerpoint/2010/main" val="28677973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A413F0-8702-4C58-A1DC-FE228FE832D3}" type="datetimeFigureOut">
              <a:rPr lang="en-US" smtClean="0"/>
              <a:pPr/>
              <a:t>10/16/2024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95C976-5CB7-43BF-A311-1A02DDB7098A}" type="slidenum">
              <a:rPr lang="en-US" smtClean="0"/>
              <a:pPr/>
              <a:t>‹#›</a:t>
            </a:fld>
            <a:endParaRPr lang="en-US"/>
          </a:p>
        </p:txBody>
      </p:sp>
    </p:spTree>
    <p:extLst>
      <p:ext uri="{BB962C8B-B14F-4D97-AF65-F5344CB8AC3E}">
        <p14:creationId xmlns="" xmlns:p14="http://schemas.microsoft.com/office/powerpoint/2010/main" val="2039652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2.tif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jpeg"/><Relationship Id="rId1" Type="http://schemas.openxmlformats.org/officeDocument/2006/relationships/slideMaster" Target="../slideMasters/slideMaster1.xml"/><Relationship Id="rId4" Type="http://schemas.openxmlformats.org/officeDocument/2006/relationships/image" Target="../media/image2.tif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ight Title">
    <p:spTree>
      <p:nvGrpSpPr>
        <p:cNvPr id="1" name=""/>
        <p:cNvGrpSpPr/>
        <p:nvPr/>
      </p:nvGrpSpPr>
      <p:grpSpPr>
        <a:xfrm>
          <a:off x="0" y="0"/>
          <a:ext cx="0" cy="0"/>
          <a:chOff x="0" y="0"/>
          <a:chExt cx="0" cy="0"/>
        </a:xfrm>
      </p:grpSpPr>
      <p:pic>
        <p:nvPicPr>
          <p:cNvPr id="8" name="Picture 7">
            <a:extLst>
              <a:ext uri="{FF2B5EF4-FFF2-40B4-BE49-F238E27FC236}">
                <a16:creationId xmlns="" xmlns:a16="http://schemas.microsoft.com/office/drawing/2014/main" id="{DCB70024-7CB7-C54A-B281-8ABD3CB28A78}"/>
              </a:ext>
            </a:extLst>
          </p:cNvPr>
          <p:cNvPicPr>
            <a:picLocks noChangeAspect="1"/>
          </p:cNvPicPr>
          <p:nvPr userDrawn="1"/>
        </p:nvPicPr>
        <p:blipFill>
          <a:blip r:embed="rId2"/>
          <a:stretch>
            <a:fillRect/>
          </a:stretch>
        </p:blipFill>
        <p:spPr>
          <a:xfrm>
            <a:off x="4357772" y="0"/>
            <a:ext cx="7834228" cy="6858000"/>
          </a:xfrm>
          <a:prstGeom prst="rect">
            <a:avLst/>
          </a:prstGeom>
        </p:spPr>
      </p:pic>
      <p:sp>
        <p:nvSpPr>
          <p:cNvPr id="2" name="Title 1">
            <a:extLst>
              <a:ext uri="{FF2B5EF4-FFF2-40B4-BE49-F238E27FC236}">
                <a16:creationId xmlns="" xmlns:a16="http://schemas.microsoft.com/office/drawing/2014/main" id="{31D28376-80FC-AA47-983D-5AA4ADF9D4A4}"/>
              </a:ext>
            </a:extLst>
          </p:cNvPr>
          <p:cNvSpPr>
            <a:spLocks noGrp="1"/>
          </p:cNvSpPr>
          <p:nvPr>
            <p:ph type="title"/>
          </p:nvPr>
        </p:nvSpPr>
        <p:spPr>
          <a:xfrm>
            <a:off x="762000" y="1283207"/>
            <a:ext cx="4876800" cy="1325563"/>
          </a:xfrm>
        </p:spPr>
        <p:txBody>
          <a:bodyPr>
            <a:normAutofit/>
          </a:bodyPr>
          <a:lstStyle>
            <a:lvl1pPr algn="l">
              <a:defRPr sz="4000">
                <a:solidFill>
                  <a:srgbClr val="4295A7"/>
                </a:solidFill>
              </a:defRPr>
            </a:lvl1pPr>
          </a:lstStyle>
          <a:p>
            <a:r>
              <a:rPr lang="en-US"/>
              <a:t>Click to edit Master title style</a:t>
            </a:r>
          </a:p>
        </p:txBody>
      </p:sp>
      <p:sp>
        <p:nvSpPr>
          <p:cNvPr id="13" name="Text Placeholder 3">
            <a:extLst>
              <a:ext uri="{FF2B5EF4-FFF2-40B4-BE49-F238E27FC236}">
                <a16:creationId xmlns="" xmlns:a16="http://schemas.microsoft.com/office/drawing/2014/main" id="{19FEBE34-6786-634C-97C1-F56667D4943E}"/>
              </a:ext>
            </a:extLst>
          </p:cNvPr>
          <p:cNvSpPr>
            <a:spLocks noGrp="1"/>
          </p:cNvSpPr>
          <p:nvPr>
            <p:ph type="body" sz="half" idx="2"/>
          </p:nvPr>
        </p:nvSpPr>
        <p:spPr>
          <a:xfrm>
            <a:off x="762000" y="4249231"/>
            <a:ext cx="5137829" cy="1156018"/>
          </a:xfrm>
        </p:spPr>
        <p:txBody>
          <a:bodyPr>
            <a:normAutofit/>
          </a:bodyPr>
          <a:lstStyle>
            <a:lvl1pPr marL="0" indent="0">
              <a:buNone/>
              <a:defRPr sz="2400">
                <a:solidFill>
                  <a:srgbClr val="4295A7"/>
                </a:solidFill>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14" name="Picture 13">
            <a:extLst>
              <a:ext uri="{FF2B5EF4-FFF2-40B4-BE49-F238E27FC236}">
                <a16:creationId xmlns="" xmlns:a16="http://schemas.microsoft.com/office/drawing/2014/main" id="{FA18BCDF-85A9-7E46-B854-763E07701F49}"/>
              </a:ext>
            </a:extLst>
          </p:cNvPr>
          <p:cNvPicPr>
            <a:picLocks noChangeAspect="1"/>
          </p:cNvPicPr>
          <p:nvPr userDrawn="1"/>
        </p:nvPicPr>
        <p:blipFill>
          <a:blip r:embed="rId3"/>
          <a:stretch>
            <a:fillRect/>
          </a:stretch>
        </p:blipFill>
        <p:spPr>
          <a:xfrm>
            <a:off x="548682" y="372080"/>
            <a:ext cx="1717724" cy="248346"/>
          </a:xfrm>
          <a:prstGeom prst="rect">
            <a:avLst/>
          </a:prstGeom>
        </p:spPr>
      </p:pic>
    </p:spTree>
    <p:extLst>
      <p:ext uri="{BB962C8B-B14F-4D97-AF65-F5344CB8AC3E}">
        <p14:creationId xmlns="" xmlns:p14="http://schemas.microsoft.com/office/powerpoint/2010/main" val="3242109002"/>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Dark Title">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312D6159-2173-3548-874C-452958A85DF6}"/>
              </a:ext>
            </a:extLst>
          </p:cNvPr>
          <p:cNvSpPr/>
          <p:nvPr userDrawn="1"/>
        </p:nvSpPr>
        <p:spPr>
          <a:xfrm>
            <a:off x="0" y="0"/>
            <a:ext cx="12191999" cy="6858000"/>
          </a:xfrm>
          <a:prstGeom prst="rect">
            <a:avLst/>
          </a:prstGeom>
          <a:gradFill>
            <a:gsLst>
              <a:gs pos="0">
                <a:srgbClr val="035866"/>
              </a:gs>
              <a:gs pos="100000">
                <a:srgbClr val="083A4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 xmlns:a16="http://schemas.microsoft.com/office/drawing/2014/main" id="{7D240A3C-FB87-A849-BF43-94582DC1113D}"/>
              </a:ext>
            </a:extLst>
          </p:cNvPr>
          <p:cNvPicPr>
            <a:picLocks noChangeAspect="1"/>
          </p:cNvPicPr>
          <p:nvPr userDrawn="1"/>
        </p:nvPicPr>
        <p:blipFill>
          <a:blip r:embed="rId2"/>
          <a:stretch>
            <a:fillRect/>
          </a:stretch>
        </p:blipFill>
        <p:spPr>
          <a:xfrm>
            <a:off x="1926661" y="3332240"/>
            <a:ext cx="6351611" cy="3816194"/>
          </a:xfrm>
          <a:prstGeom prst="rect">
            <a:avLst/>
          </a:prstGeom>
        </p:spPr>
      </p:pic>
      <p:sp>
        <p:nvSpPr>
          <p:cNvPr id="5" name="Parallelogram 4">
            <a:extLst>
              <a:ext uri="{FF2B5EF4-FFF2-40B4-BE49-F238E27FC236}">
                <a16:creationId xmlns="" xmlns:a16="http://schemas.microsoft.com/office/drawing/2014/main" id="{044CF2C6-1EB8-C545-A5EB-AF5DD2B28349}"/>
              </a:ext>
            </a:extLst>
          </p:cNvPr>
          <p:cNvSpPr/>
          <p:nvPr userDrawn="1"/>
        </p:nvSpPr>
        <p:spPr>
          <a:xfrm>
            <a:off x="6568888" y="1332411"/>
            <a:ext cx="8309706" cy="5525589"/>
          </a:xfrm>
          <a:prstGeom prst="parallelogram">
            <a:avLst>
              <a:gd name="adj" fmla="val 48168"/>
            </a:avLst>
          </a:pr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 xmlns:a16="http://schemas.microsoft.com/office/drawing/2014/main" id="{82DF6964-073F-A741-8B17-E0E690F4DF59}"/>
              </a:ext>
            </a:extLst>
          </p:cNvPr>
          <p:cNvSpPr/>
          <p:nvPr userDrawn="1"/>
        </p:nvSpPr>
        <p:spPr>
          <a:xfrm>
            <a:off x="7630042" y="0"/>
            <a:ext cx="8309706" cy="6858000"/>
          </a:xfrm>
          <a:prstGeom prst="parallelogram">
            <a:avLst>
              <a:gd name="adj" fmla="val 48168"/>
            </a:avLst>
          </a:pr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 xmlns:a16="http://schemas.microsoft.com/office/drawing/2014/main" id="{5468F2ED-84BD-5740-B8E1-A6C010A50528}"/>
              </a:ext>
            </a:extLst>
          </p:cNvPr>
          <p:cNvPicPr>
            <a:picLocks noChangeAspect="1"/>
          </p:cNvPicPr>
          <p:nvPr userDrawn="1"/>
        </p:nvPicPr>
        <p:blipFill>
          <a:blip r:embed="rId3"/>
          <a:stretch>
            <a:fillRect/>
          </a:stretch>
        </p:blipFill>
        <p:spPr>
          <a:xfrm>
            <a:off x="5297734" y="2438400"/>
            <a:ext cx="2166408" cy="1460500"/>
          </a:xfrm>
          <a:prstGeom prst="rect">
            <a:avLst/>
          </a:prstGeom>
        </p:spPr>
      </p:pic>
      <p:sp>
        <p:nvSpPr>
          <p:cNvPr id="2" name="Title 1">
            <a:extLst>
              <a:ext uri="{FF2B5EF4-FFF2-40B4-BE49-F238E27FC236}">
                <a16:creationId xmlns="" xmlns:a16="http://schemas.microsoft.com/office/drawing/2014/main" id="{31D28376-80FC-AA47-983D-5AA4ADF9D4A4}"/>
              </a:ext>
            </a:extLst>
          </p:cNvPr>
          <p:cNvSpPr>
            <a:spLocks noGrp="1"/>
          </p:cNvSpPr>
          <p:nvPr>
            <p:ph type="title"/>
          </p:nvPr>
        </p:nvSpPr>
        <p:spPr>
          <a:xfrm>
            <a:off x="1404502" y="2103437"/>
            <a:ext cx="5537755" cy="1325563"/>
          </a:xfrm>
        </p:spPr>
        <p:txBody>
          <a:bodyPr>
            <a:normAutofit/>
          </a:bodyPr>
          <a:lstStyle>
            <a:lvl1pPr algn="l">
              <a:defRPr sz="4000">
                <a:solidFill>
                  <a:schemeClr val="bg1"/>
                </a:solidFill>
              </a:defRPr>
            </a:lvl1pPr>
          </a:lstStyle>
          <a:p>
            <a:r>
              <a:rPr lang="en-US"/>
              <a:t>Click to edit Master title style</a:t>
            </a:r>
          </a:p>
        </p:txBody>
      </p:sp>
      <p:pic>
        <p:nvPicPr>
          <p:cNvPr id="14" name="Picture 13">
            <a:extLst>
              <a:ext uri="{FF2B5EF4-FFF2-40B4-BE49-F238E27FC236}">
                <a16:creationId xmlns="" xmlns:a16="http://schemas.microsoft.com/office/drawing/2014/main" id="{49AFA3BC-2111-0D40-8CDB-D02BC1839772}"/>
              </a:ext>
            </a:extLst>
          </p:cNvPr>
          <p:cNvPicPr>
            <a:picLocks noChangeAspect="1"/>
          </p:cNvPicPr>
          <p:nvPr userDrawn="1"/>
        </p:nvPicPr>
        <p:blipFill>
          <a:blip r:embed="rId4"/>
          <a:stretch>
            <a:fillRect/>
          </a:stretch>
        </p:blipFill>
        <p:spPr>
          <a:xfrm>
            <a:off x="716717" y="1676400"/>
            <a:ext cx="2166408" cy="1460500"/>
          </a:xfrm>
          <a:prstGeom prst="rect">
            <a:avLst/>
          </a:prstGeom>
        </p:spPr>
      </p:pic>
      <p:pic>
        <p:nvPicPr>
          <p:cNvPr id="10" name="Picture 9">
            <a:extLst>
              <a:ext uri="{FF2B5EF4-FFF2-40B4-BE49-F238E27FC236}">
                <a16:creationId xmlns="" xmlns:a16="http://schemas.microsoft.com/office/drawing/2014/main" id="{3E633816-E054-8940-AF72-870913AF2214}"/>
              </a:ext>
            </a:extLst>
          </p:cNvPr>
          <p:cNvPicPr>
            <a:picLocks noChangeAspect="1"/>
          </p:cNvPicPr>
          <p:nvPr userDrawn="1"/>
        </p:nvPicPr>
        <p:blipFill>
          <a:blip r:embed="rId5"/>
          <a:stretch>
            <a:fillRect/>
          </a:stretch>
        </p:blipFill>
        <p:spPr>
          <a:xfrm>
            <a:off x="562919" y="373381"/>
            <a:ext cx="1683166" cy="248919"/>
          </a:xfrm>
          <a:prstGeom prst="rect">
            <a:avLst/>
          </a:prstGeom>
        </p:spPr>
      </p:pic>
      <p:sp>
        <p:nvSpPr>
          <p:cNvPr id="6" name="Parallelogram 5">
            <a:extLst>
              <a:ext uri="{FF2B5EF4-FFF2-40B4-BE49-F238E27FC236}">
                <a16:creationId xmlns="" xmlns:a16="http://schemas.microsoft.com/office/drawing/2014/main" id="{8A924114-BABB-6746-9878-D1B4CE11052D}"/>
              </a:ext>
            </a:extLst>
          </p:cNvPr>
          <p:cNvSpPr/>
          <p:nvPr userDrawn="1"/>
        </p:nvSpPr>
        <p:spPr>
          <a:xfrm>
            <a:off x="-813740" y="4693704"/>
            <a:ext cx="11101700" cy="1677465"/>
          </a:xfrm>
          <a:prstGeom prst="parallelogram">
            <a:avLst>
              <a:gd name="adj" fmla="val 50714"/>
            </a:avLst>
          </a:prstGeom>
          <a:gradFill>
            <a:gsLst>
              <a:gs pos="0">
                <a:schemeClr val="accent6">
                  <a:alpha val="0"/>
                </a:schemeClr>
              </a:gs>
              <a:gs pos="60000">
                <a:schemeClr val="accent6"/>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Placeholder 3">
            <a:extLst>
              <a:ext uri="{FF2B5EF4-FFF2-40B4-BE49-F238E27FC236}">
                <a16:creationId xmlns="" xmlns:a16="http://schemas.microsoft.com/office/drawing/2014/main" id="{19FEBE34-6786-634C-97C1-F56667D4943E}"/>
              </a:ext>
            </a:extLst>
          </p:cNvPr>
          <p:cNvSpPr>
            <a:spLocks noGrp="1"/>
          </p:cNvSpPr>
          <p:nvPr>
            <p:ph type="body" sz="half" idx="2"/>
          </p:nvPr>
        </p:nvSpPr>
        <p:spPr>
          <a:xfrm>
            <a:off x="1404502" y="5283200"/>
            <a:ext cx="7071478" cy="1156018"/>
          </a:xfrm>
        </p:spPr>
        <p:txBody>
          <a:bodyPr>
            <a:normAutofit/>
          </a:bodyPr>
          <a:lstStyle>
            <a:lvl1pPr marL="0" indent="0">
              <a:buNone/>
              <a:defRPr sz="2400">
                <a:solidFill>
                  <a:schemeClr val="bg1"/>
                </a:solidFill>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 xmlns:p14="http://schemas.microsoft.com/office/powerpoint/2010/main" val="1934555395"/>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r Divider">
    <p:spTree>
      <p:nvGrpSpPr>
        <p:cNvPr id="1" name=""/>
        <p:cNvGrpSpPr/>
        <p:nvPr/>
      </p:nvGrpSpPr>
      <p:grpSpPr>
        <a:xfrm>
          <a:off x="0" y="0"/>
          <a:ext cx="0" cy="0"/>
          <a:chOff x="0" y="0"/>
          <a:chExt cx="0" cy="0"/>
        </a:xfrm>
      </p:grpSpPr>
      <p:pic>
        <p:nvPicPr>
          <p:cNvPr id="7" name="Picture 6">
            <a:extLst>
              <a:ext uri="{FF2B5EF4-FFF2-40B4-BE49-F238E27FC236}">
                <a16:creationId xmlns="" xmlns:a16="http://schemas.microsoft.com/office/drawing/2014/main" id="{BCA450C1-58BE-6E4E-9CBF-0FB691FD755E}"/>
              </a:ext>
            </a:extLst>
          </p:cNvPr>
          <p:cNvPicPr>
            <a:picLocks noChangeAspect="1"/>
          </p:cNvPicPr>
          <p:nvPr userDrawn="1"/>
        </p:nvPicPr>
        <p:blipFill>
          <a:blip r:embed="rId2"/>
          <a:stretch>
            <a:fillRect/>
          </a:stretch>
        </p:blipFill>
        <p:spPr>
          <a:xfrm>
            <a:off x="7847786" y="0"/>
            <a:ext cx="4344214" cy="6858000"/>
          </a:xfrm>
          <a:prstGeom prst="rect">
            <a:avLst/>
          </a:prstGeom>
        </p:spPr>
      </p:pic>
      <p:pic>
        <p:nvPicPr>
          <p:cNvPr id="14" name="Picture 13">
            <a:extLst>
              <a:ext uri="{FF2B5EF4-FFF2-40B4-BE49-F238E27FC236}">
                <a16:creationId xmlns="" xmlns:a16="http://schemas.microsoft.com/office/drawing/2014/main" id="{0CFBEA58-BD22-D24F-B512-8BA514AB9008}"/>
              </a:ext>
            </a:extLst>
          </p:cNvPr>
          <p:cNvPicPr>
            <a:picLocks noChangeAspect="1"/>
          </p:cNvPicPr>
          <p:nvPr userDrawn="1"/>
        </p:nvPicPr>
        <p:blipFill>
          <a:blip r:embed="rId3"/>
          <a:stretch>
            <a:fillRect/>
          </a:stretch>
        </p:blipFill>
        <p:spPr>
          <a:xfrm>
            <a:off x="262997" y="6373578"/>
            <a:ext cx="1685516" cy="243689"/>
          </a:xfrm>
          <a:prstGeom prst="rect">
            <a:avLst/>
          </a:prstGeom>
        </p:spPr>
      </p:pic>
      <p:sp>
        <p:nvSpPr>
          <p:cNvPr id="2" name="Title 1">
            <a:extLst>
              <a:ext uri="{FF2B5EF4-FFF2-40B4-BE49-F238E27FC236}">
                <a16:creationId xmlns="" xmlns:a16="http://schemas.microsoft.com/office/drawing/2014/main" id="{31D28376-80FC-AA47-983D-5AA4ADF9D4A4}"/>
              </a:ext>
            </a:extLst>
          </p:cNvPr>
          <p:cNvSpPr>
            <a:spLocks noGrp="1"/>
          </p:cNvSpPr>
          <p:nvPr>
            <p:ph type="title"/>
          </p:nvPr>
        </p:nvSpPr>
        <p:spPr>
          <a:xfrm>
            <a:off x="631657" y="3458428"/>
            <a:ext cx="9272993" cy="797984"/>
          </a:xfrm>
        </p:spPr>
        <p:txBody>
          <a:bodyPr anchor="t"/>
          <a:lstStyle>
            <a:lvl1pPr algn="l">
              <a:defRPr>
                <a:solidFill>
                  <a:srgbClr val="4295A7"/>
                </a:solidFill>
              </a:defRPr>
            </a:lvl1pPr>
          </a:lstStyle>
          <a:p>
            <a:r>
              <a:rPr lang="en-US"/>
              <a:t>Click to edit Master title style</a:t>
            </a:r>
          </a:p>
        </p:txBody>
      </p:sp>
      <p:sp>
        <p:nvSpPr>
          <p:cNvPr id="13" name="Text Placeholder 3">
            <a:extLst>
              <a:ext uri="{FF2B5EF4-FFF2-40B4-BE49-F238E27FC236}">
                <a16:creationId xmlns="" xmlns:a16="http://schemas.microsoft.com/office/drawing/2014/main" id="{19FEBE34-6786-634C-97C1-F56667D4943E}"/>
              </a:ext>
            </a:extLst>
          </p:cNvPr>
          <p:cNvSpPr>
            <a:spLocks noGrp="1"/>
          </p:cNvSpPr>
          <p:nvPr>
            <p:ph type="body" sz="half" idx="2"/>
          </p:nvPr>
        </p:nvSpPr>
        <p:spPr>
          <a:xfrm>
            <a:off x="631658" y="4327900"/>
            <a:ext cx="9272992" cy="1156018"/>
          </a:xfrm>
        </p:spPr>
        <p:txBody>
          <a:bodyPr>
            <a:normAutofit/>
          </a:bodyPr>
          <a:lstStyle>
            <a:lvl1pPr marL="0" indent="0">
              <a:buNone/>
              <a:defRPr sz="2400">
                <a:solidFill>
                  <a:schemeClr val="bg1">
                    <a:lumMod val="50000"/>
                  </a:schemeClr>
                </a:solidFill>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 xmlns:p14="http://schemas.microsoft.com/office/powerpoint/2010/main" val="3633923498"/>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s-image">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7216A11E-EB76-6A4D-AE29-9332E8815DF5}"/>
              </a:ext>
            </a:extLst>
          </p:cNvPr>
          <p:cNvPicPr>
            <a:picLocks noChangeAspect="1"/>
          </p:cNvPicPr>
          <p:nvPr userDrawn="1"/>
        </p:nvPicPr>
        <p:blipFill>
          <a:blip r:embed="rId2"/>
          <a:stretch>
            <a:fillRect/>
          </a:stretch>
        </p:blipFill>
        <p:spPr>
          <a:xfrm>
            <a:off x="6489700" y="2082800"/>
            <a:ext cx="5702300" cy="4775200"/>
          </a:xfrm>
          <a:prstGeom prst="rect">
            <a:avLst/>
          </a:prstGeom>
        </p:spPr>
      </p:pic>
      <p:pic>
        <p:nvPicPr>
          <p:cNvPr id="14" name="Picture 13">
            <a:extLst>
              <a:ext uri="{FF2B5EF4-FFF2-40B4-BE49-F238E27FC236}">
                <a16:creationId xmlns="" xmlns:a16="http://schemas.microsoft.com/office/drawing/2014/main" id="{05601A25-21DD-1E4D-AFB7-71CAFF449160}"/>
              </a:ext>
            </a:extLst>
          </p:cNvPr>
          <p:cNvPicPr>
            <a:picLocks noChangeAspect="1"/>
          </p:cNvPicPr>
          <p:nvPr userDrawn="1"/>
        </p:nvPicPr>
        <p:blipFill>
          <a:blip r:embed="rId3"/>
          <a:stretch>
            <a:fillRect/>
          </a:stretch>
        </p:blipFill>
        <p:spPr>
          <a:xfrm>
            <a:off x="9946676" y="0"/>
            <a:ext cx="2245324" cy="6858000"/>
          </a:xfrm>
          <a:prstGeom prst="rect">
            <a:avLst/>
          </a:prstGeom>
        </p:spPr>
      </p:pic>
      <p:sp>
        <p:nvSpPr>
          <p:cNvPr id="5" name="Slide Number Placeholder 4">
            <a:extLst>
              <a:ext uri="{FF2B5EF4-FFF2-40B4-BE49-F238E27FC236}">
                <a16:creationId xmlns="" xmlns:a16="http://schemas.microsoft.com/office/drawing/2014/main" id="{E766DCC1-03BD-8D48-975F-E848D408E17A}"/>
              </a:ext>
            </a:extLst>
          </p:cNvPr>
          <p:cNvSpPr>
            <a:spLocks noGrp="1"/>
          </p:cNvSpPr>
          <p:nvPr>
            <p:ph type="sldNum" sz="quarter" idx="12"/>
          </p:nvPr>
        </p:nvSpPr>
        <p:spPr>
          <a:xfrm>
            <a:off x="11296481" y="6428777"/>
            <a:ext cx="763490" cy="365125"/>
          </a:xfrm>
        </p:spPr>
        <p:txBody>
          <a:bodyPr/>
          <a:lstStyle>
            <a:lvl1pPr>
              <a:defRPr>
                <a:solidFill>
                  <a:schemeClr val="bg1"/>
                </a:solidFill>
              </a:defRPr>
            </a:lvl1pPr>
          </a:lstStyle>
          <a:p>
            <a:fld id="{37DC40EA-9860-8642-B4E6-501007CBD65F}" type="slidenum">
              <a:rPr lang="en-US" smtClean="0"/>
              <a:pPr/>
              <a:t>‹#›</a:t>
            </a:fld>
            <a:endParaRPr lang="en-US"/>
          </a:p>
        </p:txBody>
      </p:sp>
      <p:pic>
        <p:nvPicPr>
          <p:cNvPr id="13" name="Picture 12">
            <a:extLst>
              <a:ext uri="{FF2B5EF4-FFF2-40B4-BE49-F238E27FC236}">
                <a16:creationId xmlns="" xmlns:a16="http://schemas.microsoft.com/office/drawing/2014/main" id="{0FC8616F-1480-6F40-B21A-CC2BA2C45BED}"/>
              </a:ext>
            </a:extLst>
          </p:cNvPr>
          <p:cNvPicPr>
            <a:picLocks noChangeAspect="1"/>
          </p:cNvPicPr>
          <p:nvPr userDrawn="1"/>
        </p:nvPicPr>
        <p:blipFill>
          <a:blip r:embed="rId4"/>
          <a:stretch>
            <a:fillRect/>
          </a:stretch>
        </p:blipFill>
        <p:spPr>
          <a:xfrm>
            <a:off x="262997" y="6373578"/>
            <a:ext cx="1685516" cy="243689"/>
          </a:xfrm>
          <a:prstGeom prst="rect">
            <a:avLst/>
          </a:prstGeom>
        </p:spPr>
      </p:pic>
      <p:sp>
        <p:nvSpPr>
          <p:cNvPr id="8" name="Text Placeholder 3">
            <a:extLst>
              <a:ext uri="{FF2B5EF4-FFF2-40B4-BE49-F238E27FC236}">
                <a16:creationId xmlns="" xmlns:a16="http://schemas.microsoft.com/office/drawing/2014/main" id="{28EA1C4D-6527-1A41-B80D-82366B12758F}"/>
              </a:ext>
            </a:extLst>
          </p:cNvPr>
          <p:cNvSpPr>
            <a:spLocks noGrp="1"/>
          </p:cNvSpPr>
          <p:nvPr>
            <p:ph type="body" sz="half" idx="2"/>
          </p:nvPr>
        </p:nvSpPr>
        <p:spPr>
          <a:xfrm>
            <a:off x="594225" y="1533439"/>
            <a:ext cx="9407530" cy="2767721"/>
          </a:xfrm>
        </p:spPr>
        <p:txBody>
          <a:bodyPr>
            <a:normAutofit/>
          </a:bodyPr>
          <a:lstStyle>
            <a:lvl1pPr marL="285750" indent="-285750">
              <a:lnSpc>
                <a:spcPct val="100000"/>
              </a:lnSpc>
              <a:spcBef>
                <a:spcPts val="0"/>
              </a:spcBef>
              <a:spcAft>
                <a:spcPts val="1000"/>
              </a:spcAft>
              <a:buClr>
                <a:srgbClr val="D4C264"/>
              </a:buClr>
              <a:buFont typeface="System Font Regular"/>
              <a:buChar char="»"/>
              <a:defRPr sz="2400">
                <a:solidFill>
                  <a:schemeClr val="bg1">
                    <a:lumMod val="50000"/>
                  </a:schemeClr>
                </a:solidFill>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Text Placeholder 3">
            <a:extLst>
              <a:ext uri="{FF2B5EF4-FFF2-40B4-BE49-F238E27FC236}">
                <a16:creationId xmlns="" xmlns:a16="http://schemas.microsoft.com/office/drawing/2014/main" id="{C9953FA3-FF52-2645-8039-6B173888D710}"/>
              </a:ext>
            </a:extLst>
          </p:cNvPr>
          <p:cNvSpPr>
            <a:spLocks noGrp="1"/>
          </p:cNvSpPr>
          <p:nvPr>
            <p:ph type="body" sz="half" idx="14"/>
          </p:nvPr>
        </p:nvSpPr>
        <p:spPr>
          <a:xfrm>
            <a:off x="607875" y="5356974"/>
            <a:ext cx="9159212" cy="424430"/>
          </a:xfrm>
        </p:spPr>
        <p:txBody>
          <a:bodyPr>
            <a:noAutofit/>
          </a:bodyPr>
          <a:lstStyle>
            <a:lvl1pPr marL="0" indent="0" algn="ctr">
              <a:lnSpc>
                <a:spcPts val="3280"/>
              </a:lnSpc>
              <a:buNone/>
              <a:defRPr sz="2400" b="0" i="0">
                <a:solidFill>
                  <a:srgbClr val="4295A7"/>
                </a:solidFill>
                <a:latin typeface="Calibri Light" panose="020F0302020204030204" pitchFamily="34" charset="0"/>
                <a:cs typeface="Calibri Light" panose="020F03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 name="Title 1">
            <a:extLst>
              <a:ext uri="{FF2B5EF4-FFF2-40B4-BE49-F238E27FC236}">
                <a16:creationId xmlns="" xmlns:a16="http://schemas.microsoft.com/office/drawing/2014/main" id="{4AE68015-0AAC-0C46-8F76-36477CC385DE}"/>
              </a:ext>
            </a:extLst>
          </p:cNvPr>
          <p:cNvSpPr>
            <a:spLocks noGrp="1"/>
          </p:cNvSpPr>
          <p:nvPr>
            <p:ph type="title"/>
          </p:nvPr>
        </p:nvSpPr>
        <p:spPr>
          <a:xfrm>
            <a:off x="487457" y="380608"/>
            <a:ext cx="9514298" cy="675251"/>
          </a:xfrm>
        </p:spPr>
        <p:txBody>
          <a:bodyPr anchor="t">
            <a:normAutofit/>
          </a:bodyPr>
          <a:lstStyle>
            <a:lvl1pPr algn="l">
              <a:defRPr sz="4000">
                <a:solidFill>
                  <a:srgbClr val="4295A7"/>
                </a:solidFill>
              </a:defRPr>
            </a:lvl1pPr>
          </a:lstStyle>
          <a:p>
            <a:r>
              <a:rPr lang="en-US"/>
              <a:t>Click to edit Master title style</a:t>
            </a:r>
          </a:p>
        </p:txBody>
      </p:sp>
      <p:sp>
        <p:nvSpPr>
          <p:cNvPr id="11" name="Text Placeholder 3">
            <a:extLst>
              <a:ext uri="{FF2B5EF4-FFF2-40B4-BE49-F238E27FC236}">
                <a16:creationId xmlns="" xmlns:a16="http://schemas.microsoft.com/office/drawing/2014/main" id="{169BBA5D-EECF-4043-90D1-DD6BB50A5390}"/>
              </a:ext>
            </a:extLst>
          </p:cNvPr>
          <p:cNvSpPr>
            <a:spLocks noGrp="1"/>
          </p:cNvSpPr>
          <p:nvPr>
            <p:ph type="body" sz="half" idx="13"/>
          </p:nvPr>
        </p:nvSpPr>
        <p:spPr>
          <a:xfrm>
            <a:off x="487457" y="1088227"/>
            <a:ext cx="9514298" cy="424430"/>
          </a:xfrm>
        </p:spPr>
        <p:txBody>
          <a:bodyPr>
            <a:noAutofit/>
          </a:bodyPr>
          <a:lstStyle>
            <a:lvl1pPr marL="0" indent="0">
              <a:buNone/>
              <a:defRPr sz="2800" b="0" i="0">
                <a:solidFill>
                  <a:srgbClr val="4295A7"/>
                </a:solidFill>
                <a:latin typeface="Calibri Light" panose="020F0302020204030204" pitchFamily="34" charset="0"/>
                <a:cs typeface="Calibri Light" panose="020F03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 xmlns:p14="http://schemas.microsoft.com/office/powerpoint/2010/main" val="3416040107"/>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ullets-image">
    <p:spTree>
      <p:nvGrpSpPr>
        <p:cNvPr id="1" name=""/>
        <p:cNvGrpSpPr/>
        <p:nvPr/>
      </p:nvGrpSpPr>
      <p:grpSpPr>
        <a:xfrm>
          <a:off x="0" y="0"/>
          <a:ext cx="0" cy="0"/>
          <a:chOff x="0" y="0"/>
          <a:chExt cx="0" cy="0"/>
        </a:xfrm>
      </p:grpSpPr>
      <p:pic>
        <p:nvPicPr>
          <p:cNvPr id="7" name="Picture 6">
            <a:extLst>
              <a:ext uri="{FF2B5EF4-FFF2-40B4-BE49-F238E27FC236}">
                <a16:creationId xmlns="" xmlns:a16="http://schemas.microsoft.com/office/drawing/2014/main" id="{A4D44DAB-CF6D-0148-B76F-DB4FDFF7BE3C}"/>
              </a:ext>
            </a:extLst>
          </p:cNvPr>
          <p:cNvPicPr>
            <a:picLocks noChangeAspect="1"/>
          </p:cNvPicPr>
          <p:nvPr userDrawn="1"/>
        </p:nvPicPr>
        <p:blipFill>
          <a:blip r:embed="rId2"/>
          <a:stretch>
            <a:fillRect/>
          </a:stretch>
        </p:blipFill>
        <p:spPr>
          <a:xfrm>
            <a:off x="8198736" y="2400301"/>
            <a:ext cx="3962365" cy="4449170"/>
          </a:xfrm>
          <a:prstGeom prst="rect">
            <a:avLst/>
          </a:prstGeom>
        </p:spPr>
      </p:pic>
      <p:pic>
        <p:nvPicPr>
          <p:cNvPr id="14" name="Picture 13">
            <a:extLst>
              <a:ext uri="{FF2B5EF4-FFF2-40B4-BE49-F238E27FC236}">
                <a16:creationId xmlns="" xmlns:a16="http://schemas.microsoft.com/office/drawing/2014/main" id="{05601A25-21DD-1E4D-AFB7-71CAFF449160}"/>
              </a:ext>
            </a:extLst>
          </p:cNvPr>
          <p:cNvPicPr>
            <a:picLocks noChangeAspect="1"/>
          </p:cNvPicPr>
          <p:nvPr userDrawn="1"/>
        </p:nvPicPr>
        <p:blipFill>
          <a:blip r:embed="rId3"/>
          <a:stretch>
            <a:fillRect/>
          </a:stretch>
        </p:blipFill>
        <p:spPr>
          <a:xfrm>
            <a:off x="9945251" y="0"/>
            <a:ext cx="2245324" cy="6858000"/>
          </a:xfrm>
          <a:prstGeom prst="rect">
            <a:avLst/>
          </a:prstGeom>
        </p:spPr>
      </p:pic>
      <p:sp>
        <p:nvSpPr>
          <p:cNvPr id="5" name="Slide Number Placeholder 4">
            <a:extLst>
              <a:ext uri="{FF2B5EF4-FFF2-40B4-BE49-F238E27FC236}">
                <a16:creationId xmlns="" xmlns:a16="http://schemas.microsoft.com/office/drawing/2014/main" id="{E766DCC1-03BD-8D48-975F-E848D408E17A}"/>
              </a:ext>
            </a:extLst>
          </p:cNvPr>
          <p:cNvSpPr>
            <a:spLocks noGrp="1"/>
          </p:cNvSpPr>
          <p:nvPr>
            <p:ph type="sldNum" sz="quarter" idx="12"/>
          </p:nvPr>
        </p:nvSpPr>
        <p:spPr>
          <a:xfrm>
            <a:off x="11296481" y="6428777"/>
            <a:ext cx="763490" cy="365125"/>
          </a:xfrm>
        </p:spPr>
        <p:txBody>
          <a:bodyPr/>
          <a:lstStyle>
            <a:lvl1pPr>
              <a:defRPr>
                <a:solidFill>
                  <a:schemeClr val="bg1"/>
                </a:solidFill>
              </a:defRPr>
            </a:lvl1pPr>
          </a:lstStyle>
          <a:p>
            <a:fld id="{37DC40EA-9860-8642-B4E6-501007CBD65F}" type="slidenum">
              <a:rPr lang="en-US" smtClean="0"/>
              <a:pPr/>
              <a:t>‹#›</a:t>
            </a:fld>
            <a:endParaRPr lang="en-US"/>
          </a:p>
        </p:txBody>
      </p:sp>
      <p:pic>
        <p:nvPicPr>
          <p:cNvPr id="13" name="Picture 12">
            <a:extLst>
              <a:ext uri="{FF2B5EF4-FFF2-40B4-BE49-F238E27FC236}">
                <a16:creationId xmlns="" xmlns:a16="http://schemas.microsoft.com/office/drawing/2014/main" id="{0FC8616F-1480-6F40-B21A-CC2BA2C45BED}"/>
              </a:ext>
            </a:extLst>
          </p:cNvPr>
          <p:cNvPicPr>
            <a:picLocks noChangeAspect="1"/>
          </p:cNvPicPr>
          <p:nvPr userDrawn="1"/>
        </p:nvPicPr>
        <p:blipFill>
          <a:blip r:embed="rId4"/>
          <a:stretch>
            <a:fillRect/>
          </a:stretch>
        </p:blipFill>
        <p:spPr>
          <a:xfrm>
            <a:off x="262997" y="6373578"/>
            <a:ext cx="1685516" cy="243689"/>
          </a:xfrm>
          <a:prstGeom prst="rect">
            <a:avLst/>
          </a:prstGeom>
        </p:spPr>
      </p:pic>
      <p:sp>
        <p:nvSpPr>
          <p:cNvPr id="8" name="Text Placeholder 3">
            <a:extLst>
              <a:ext uri="{FF2B5EF4-FFF2-40B4-BE49-F238E27FC236}">
                <a16:creationId xmlns="" xmlns:a16="http://schemas.microsoft.com/office/drawing/2014/main" id="{28EA1C4D-6527-1A41-B80D-82366B12758F}"/>
              </a:ext>
            </a:extLst>
          </p:cNvPr>
          <p:cNvSpPr>
            <a:spLocks noGrp="1"/>
          </p:cNvSpPr>
          <p:nvPr>
            <p:ph type="body" sz="half" idx="2"/>
          </p:nvPr>
        </p:nvSpPr>
        <p:spPr>
          <a:xfrm>
            <a:off x="594225" y="1533439"/>
            <a:ext cx="8504055" cy="4524461"/>
          </a:xfrm>
        </p:spPr>
        <p:txBody>
          <a:bodyPr>
            <a:normAutofit/>
          </a:bodyPr>
          <a:lstStyle>
            <a:lvl1pPr marL="285750" indent="-285750">
              <a:lnSpc>
                <a:spcPct val="100000"/>
              </a:lnSpc>
              <a:spcBef>
                <a:spcPts val="0"/>
              </a:spcBef>
              <a:spcAft>
                <a:spcPts val="1000"/>
              </a:spcAft>
              <a:buClr>
                <a:srgbClr val="D4C264"/>
              </a:buClr>
              <a:buFont typeface="System Font Regular"/>
              <a:buChar char="»"/>
              <a:defRPr sz="2400">
                <a:solidFill>
                  <a:schemeClr val="bg1">
                    <a:lumMod val="50000"/>
                  </a:schemeClr>
                </a:solidFill>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 name="Title 1">
            <a:extLst>
              <a:ext uri="{FF2B5EF4-FFF2-40B4-BE49-F238E27FC236}">
                <a16:creationId xmlns="" xmlns:a16="http://schemas.microsoft.com/office/drawing/2014/main" id="{4AE68015-0AAC-0C46-8F76-36477CC385DE}"/>
              </a:ext>
            </a:extLst>
          </p:cNvPr>
          <p:cNvSpPr>
            <a:spLocks noGrp="1"/>
          </p:cNvSpPr>
          <p:nvPr>
            <p:ph type="title"/>
          </p:nvPr>
        </p:nvSpPr>
        <p:spPr>
          <a:xfrm>
            <a:off x="487457" y="380608"/>
            <a:ext cx="9514298" cy="675251"/>
          </a:xfrm>
        </p:spPr>
        <p:txBody>
          <a:bodyPr anchor="t">
            <a:normAutofit/>
          </a:bodyPr>
          <a:lstStyle>
            <a:lvl1pPr algn="l">
              <a:defRPr sz="4000">
                <a:solidFill>
                  <a:srgbClr val="4295A7"/>
                </a:solidFill>
              </a:defRPr>
            </a:lvl1pPr>
          </a:lstStyle>
          <a:p>
            <a:r>
              <a:rPr lang="en-US"/>
              <a:t>Click to edit Master title style</a:t>
            </a:r>
          </a:p>
        </p:txBody>
      </p:sp>
      <p:sp>
        <p:nvSpPr>
          <p:cNvPr id="11" name="Text Placeholder 3">
            <a:extLst>
              <a:ext uri="{FF2B5EF4-FFF2-40B4-BE49-F238E27FC236}">
                <a16:creationId xmlns="" xmlns:a16="http://schemas.microsoft.com/office/drawing/2014/main" id="{169BBA5D-EECF-4043-90D1-DD6BB50A5390}"/>
              </a:ext>
            </a:extLst>
          </p:cNvPr>
          <p:cNvSpPr>
            <a:spLocks noGrp="1"/>
          </p:cNvSpPr>
          <p:nvPr>
            <p:ph type="body" sz="half" idx="13"/>
          </p:nvPr>
        </p:nvSpPr>
        <p:spPr>
          <a:xfrm>
            <a:off x="487457" y="1088227"/>
            <a:ext cx="9514298" cy="424430"/>
          </a:xfrm>
        </p:spPr>
        <p:txBody>
          <a:bodyPr>
            <a:noAutofit/>
          </a:bodyPr>
          <a:lstStyle>
            <a:lvl1pPr marL="0" indent="0">
              <a:buNone/>
              <a:defRPr sz="2800" b="0" i="0">
                <a:solidFill>
                  <a:srgbClr val="4295A7"/>
                </a:solidFill>
                <a:latin typeface="Calibri Light" panose="020F0302020204030204" pitchFamily="34" charset="0"/>
                <a:cs typeface="Calibri Light" panose="020F03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 xmlns:p14="http://schemas.microsoft.com/office/powerpoint/2010/main" val="42572479"/>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ullets-no image">
    <p:spTree>
      <p:nvGrpSpPr>
        <p:cNvPr id="1" name=""/>
        <p:cNvGrpSpPr/>
        <p:nvPr/>
      </p:nvGrpSpPr>
      <p:grpSpPr>
        <a:xfrm>
          <a:off x="0" y="0"/>
          <a:ext cx="0" cy="0"/>
          <a:chOff x="0" y="0"/>
          <a:chExt cx="0" cy="0"/>
        </a:xfrm>
      </p:grpSpPr>
      <p:pic>
        <p:nvPicPr>
          <p:cNvPr id="14" name="Picture 13">
            <a:extLst>
              <a:ext uri="{FF2B5EF4-FFF2-40B4-BE49-F238E27FC236}">
                <a16:creationId xmlns="" xmlns:a16="http://schemas.microsoft.com/office/drawing/2014/main" id="{C7A97301-F55A-4C46-8CF8-5B32F4872318}"/>
              </a:ext>
            </a:extLst>
          </p:cNvPr>
          <p:cNvPicPr>
            <a:picLocks noChangeAspect="1"/>
          </p:cNvPicPr>
          <p:nvPr userDrawn="1"/>
        </p:nvPicPr>
        <p:blipFill>
          <a:blip r:embed="rId2"/>
          <a:stretch>
            <a:fillRect/>
          </a:stretch>
        </p:blipFill>
        <p:spPr>
          <a:xfrm>
            <a:off x="9946676" y="0"/>
            <a:ext cx="2245324" cy="6858000"/>
          </a:xfrm>
          <a:prstGeom prst="rect">
            <a:avLst/>
          </a:prstGeom>
        </p:spPr>
      </p:pic>
      <p:sp>
        <p:nvSpPr>
          <p:cNvPr id="5" name="Slide Number Placeholder 4">
            <a:extLst>
              <a:ext uri="{FF2B5EF4-FFF2-40B4-BE49-F238E27FC236}">
                <a16:creationId xmlns="" xmlns:a16="http://schemas.microsoft.com/office/drawing/2014/main" id="{E766DCC1-03BD-8D48-975F-E848D408E17A}"/>
              </a:ext>
            </a:extLst>
          </p:cNvPr>
          <p:cNvSpPr>
            <a:spLocks noGrp="1"/>
          </p:cNvSpPr>
          <p:nvPr>
            <p:ph type="sldNum" sz="quarter" idx="12"/>
          </p:nvPr>
        </p:nvSpPr>
        <p:spPr>
          <a:xfrm>
            <a:off x="11296481" y="6428777"/>
            <a:ext cx="763490" cy="365125"/>
          </a:xfrm>
        </p:spPr>
        <p:txBody>
          <a:bodyPr/>
          <a:lstStyle>
            <a:lvl1pPr>
              <a:defRPr>
                <a:solidFill>
                  <a:schemeClr val="bg1"/>
                </a:solidFill>
              </a:defRPr>
            </a:lvl1pPr>
          </a:lstStyle>
          <a:p>
            <a:fld id="{37DC40EA-9860-8642-B4E6-501007CBD65F}" type="slidenum">
              <a:rPr lang="en-US" smtClean="0"/>
              <a:pPr/>
              <a:t>‹#›</a:t>
            </a:fld>
            <a:endParaRPr lang="en-US"/>
          </a:p>
        </p:txBody>
      </p:sp>
      <p:pic>
        <p:nvPicPr>
          <p:cNvPr id="13" name="Picture 12">
            <a:extLst>
              <a:ext uri="{FF2B5EF4-FFF2-40B4-BE49-F238E27FC236}">
                <a16:creationId xmlns="" xmlns:a16="http://schemas.microsoft.com/office/drawing/2014/main" id="{0FC8616F-1480-6F40-B21A-CC2BA2C45BED}"/>
              </a:ext>
            </a:extLst>
          </p:cNvPr>
          <p:cNvPicPr>
            <a:picLocks noChangeAspect="1"/>
          </p:cNvPicPr>
          <p:nvPr userDrawn="1"/>
        </p:nvPicPr>
        <p:blipFill>
          <a:blip r:embed="rId3"/>
          <a:stretch>
            <a:fillRect/>
          </a:stretch>
        </p:blipFill>
        <p:spPr>
          <a:xfrm>
            <a:off x="262997" y="6373578"/>
            <a:ext cx="1685516" cy="243689"/>
          </a:xfrm>
          <a:prstGeom prst="rect">
            <a:avLst/>
          </a:prstGeom>
        </p:spPr>
      </p:pic>
      <p:sp>
        <p:nvSpPr>
          <p:cNvPr id="8" name="Text Placeholder 3">
            <a:extLst>
              <a:ext uri="{FF2B5EF4-FFF2-40B4-BE49-F238E27FC236}">
                <a16:creationId xmlns="" xmlns:a16="http://schemas.microsoft.com/office/drawing/2014/main" id="{28EA1C4D-6527-1A41-B80D-82366B12758F}"/>
              </a:ext>
            </a:extLst>
          </p:cNvPr>
          <p:cNvSpPr>
            <a:spLocks noGrp="1"/>
          </p:cNvSpPr>
          <p:nvPr>
            <p:ph type="body" sz="half" idx="2"/>
          </p:nvPr>
        </p:nvSpPr>
        <p:spPr>
          <a:xfrm>
            <a:off x="594225" y="1523048"/>
            <a:ext cx="9407530" cy="2767721"/>
          </a:xfrm>
        </p:spPr>
        <p:txBody>
          <a:bodyPr>
            <a:normAutofit/>
          </a:bodyPr>
          <a:lstStyle>
            <a:lvl1pPr marL="285750" indent="-285750">
              <a:lnSpc>
                <a:spcPct val="100000"/>
              </a:lnSpc>
              <a:spcBef>
                <a:spcPts val="0"/>
              </a:spcBef>
              <a:spcAft>
                <a:spcPts val="1000"/>
              </a:spcAft>
              <a:buClr>
                <a:srgbClr val="D4C264"/>
              </a:buClr>
              <a:buFont typeface="System Font Regular"/>
              <a:buChar char="»"/>
              <a:defRPr sz="2400">
                <a:solidFill>
                  <a:schemeClr val="bg1">
                    <a:lumMod val="50000"/>
                  </a:schemeClr>
                </a:solidFill>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Text Placeholder 3">
            <a:extLst>
              <a:ext uri="{FF2B5EF4-FFF2-40B4-BE49-F238E27FC236}">
                <a16:creationId xmlns="" xmlns:a16="http://schemas.microsoft.com/office/drawing/2014/main" id="{C9953FA3-FF52-2645-8039-6B173888D710}"/>
              </a:ext>
            </a:extLst>
          </p:cNvPr>
          <p:cNvSpPr>
            <a:spLocks noGrp="1"/>
          </p:cNvSpPr>
          <p:nvPr>
            <p:ph type="body" sz="half" idx="14"/>
          </p:nvPr>
        </p:nvSpPr>
        <p:spPr>
          <a:xfrm>
            <a:off x="607875" y="5356974"/>
            <a:ext cx="9159212" cy="424430"/>
          </a:xfrm>
        </p:spPr>
        <p:txBody>
          <a:bodyPr>
            <a:noAutofit/>
          </a:bodyPr>
          <a:lstStyle>
            <a:lvl1pPr marL="0" indent="0" algn="ctr">
              <a:lnSpc>
                <a:spcPts val="3280"/>
              </a:lnSpc>
              <a:buNone/>
              <a:defRPr sz="2400" b="0" i="0">
                <a:solidFill>
                  <a:srgbClr val="4295A7"/>
                </a:solidFill>
                <a:latin typeface="Calibri Light" panose="020F0302020204030204" pitchFamily="34" charset="0"/>
                <a:cs typeface="Calibri Light" panose="020F03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 name="Title 1">
            <a:extLst>
              <a:ext uri="{FF2B5EF4-FFF2-40B4-BE49-F238E27FC236}">
                <a16:creationId xmlns="" xmlns:a16="http://schemas.microsoft.com/office/drawing/2014/main" id="{4AE68015-0AAC-0C46-8F76-36477CC385DE}"/>
              </a:ext>
            </a:extLst>
          </p:cNvPr>
          <p:cNvSpPr>
            <a:spLocks noGrp="1"/>
          </p:cNvSpPr>
          <p:nvPr>
            <p:ph type="title"/>
          </p:nvPr>
        </p:nvSpPr>
        <p:spPr>
          <a:xfrm>
            <a:off x="487457" y="380608"/>
            <a:ext cx="9514298" cy="675251"/>
          </a:xfrm>
        </p:spPr>
        <p:txBody>
          <a:bodyPr anchor="t">
            <a:noAutofit/>
          </a:bodyPr>
          <a:lstStyle>
            <a:lvl1pPr algn="l">
              <a:defRPr sz="4000">
                <a:solidFill>
                  <a:srgbClr val="4295A7"/>
                </a:solidFill>
              </a:defRPr>
            </a:lvl1pPr>
          </a:lstStyle>
          <a:p>
            <a:r>
              <a:rPr lang="en-US"/>
              <a:t>Click to edit Master title style</a:t>
            </a:r>
          </a:p>
        </p:txBody>
      </p:sp>
      <p:sp>
        <p:nvSpPr>
          <p:cNvPr id="11" name="Text Placeholder 3">
            <a:extLst>
              <a:ext uri="{FF2B5EF4-FFF2-40B4-BE49-F238E27FC236}">
                <a16:creationId xmlns="" xmlns:a16="http://schemas.microsoft.com/office/drawing/2014/main" id="{169BBA5D-EECF-4043-90D1-DD6BB50A5390}"/>
              </a:ext>
            </a:extLst>
          </p:cNvPr>
          <p:cNvSpPr>
            <a:spLocks noGrp="1"/>
          </p:cNvSpPr>
          <p:nvPr>
            <p:ph type="body" sz="half" idx="13"/>
          </p:nvPr>
        </p:nvSpPr>
        <p:spPr>
          <a:xfrm>
            <a:off x="487457" y="1088227"/>
            <a:ext cx="9514298" cy="424430"/>
          </a:xfrm>
        </p:spPr>
        <p:txBody>
          <a:bodyPr>
            <a:noAutofit/>
          </a:bodyPr>
          <a:lstStyle>
            <a:lvl1pPr marL="0" indent="0">
              <a:buNone/>
              <a:defRPr sz="2800" b="0" i="0">
                <a:solidFill>
                  <a:srgbClr val="4295A7"/>
                </a:solidFill>
                <a:latin typeface="Calibri Light" panose="020F0302020204030204" pitchFamily="34" charset="0"/>
                <a:cs typeface="Calibri Light" panose="020F03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 xmlns:p14="http://schemas.microsoft.com/office/powerpoint/2010/main" val="2804536604"/>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62DB0137-4B83-6740-9717-4074AFAED09F}"/>
              </a:ext>
            </a:extLst>
          </p:cNvPr>
          <p:cNvPicPr>
            <a:picLocks noChangeAspect="1"/>
          </p:cNvPicPr>
          <p:nvPr userDrawn="1"/>
        </p:nvPicPr>
        <p:blipFill>
          <a:blip r:embed="rId2"/>
          <a:stretch>
            <a:fillRect/>
          </a:stretch>
        </p:blipFill>
        <p:spPr>
          <a:xfrm>
            <a:off x="6712922" y="0"/>
            <a:ext cx="5479078" cy="6858000"/>
          </a:xfrm>
          <a:prstGeom prst="rect">
            <a:avLst/>
          </a:prstGeom>
        </p:spPr>
      </p:pic>
      <p:sp>
        <p:nvSpPr>
          <p:cNvPr id="12" name="Slide Number Placeholder 4">
            <a:extLst>
              <a:ext uri="{FF2B5EF4-FFF2-40B4-BE49-F238E27FC236}">
                <a16:creationId xmlns="" xmlns:a16="http://schemas.microsoft.com/office/drawing/2014/main" id="{A2C3A02E-F82F-EB4D-AA11-F0AB465E4529}"/>
              </a:ext>
            </a:extLst>
          </p:cNvPr>
          <p:cNvSpPr>
            <a:spLocks noGrp="1"/>
          </p:cNvSpPr>
          <p:nvPr>
            <p:ph type="sldNum" sz="quarter" idx="12"/>
          </p:nvPr>
        </p:nvSpPr>
        <p:spPr>
          <a:xfrm>
            <a:off x="11490689" y="6428777"/>
            <a:ext cx="569281" cy="365125"/>
          </a:xfrm>
        </p:spPr>
        <p:txBody>
          <a:bodyPr/>
          <a:lstStyle>
            <a:lvl1pPr>
              <a:defRPr>
                <a:solidFill>
                  <a:srgbClr val="4295A7"/>
                </a:solidFill>
              </a:defRPr>
            </a:lvl1pPr>
          </a:lstStyle>
          <a:p>
            <a:fld id="{37DC40EA-9860-8642-B4E6-501007CBD65F}" type="slidenum">
              <a:rPr lang="en-US" smtClean="0"/>
              <a:pPr/>
              <a:t>‹#›</a:t>
            </a:fld>
            <a:endParaRPr lang="en-US"/>
          </a:p>
        </p:txBody>
      </p:sp>
      <p:pic>
        <p:nvPicPr>
          <p:cNvPr id="9" name="Picture 8">
            <a:extLst>
              <a:ext uri="{FF2B5EF4-FFF2-40B4-BE49-F238E27FC236}">
                <a16:creationId xmlns="" xmlns:a16="http://schemas.microsoft.com/office/drawing/2014/main" id="{59D77EAE-7535-D344-A09B-3EC1D6BA9399}"/>
              </a:ext>
            </a:extLst>
          </p:cNvPr>
          <p:cNvPicPr>
            <a:picLocks noChangeAspect="1"/>
          </p:cNvPicPr>
          <p:nvPr userDrawn="1"/>
        </p:nvPicPr>
        <p:blipFill>
          <a:blip r:embed="rId3"/>
          <a:stretch>
            <a:fillRect/>
          </a:stretch>
        </p:blipFill>
        <p:spPr>
          <a:xfrm>
            <a:off x="262997" y="6373578"/>
            <a:ext cx="1685516" cy="243689"/>
          </a:xfrm>
          <a:prstGeom prst="rect">
            <a:avLst/>
          </a:prstGeom>
        </p:spPr>
      </p:pic>
      <p:sp>
        <p:nvSpPr>
          <p:cNvPr id="13" name="Title 1">
            <a:extLst>
              <a:ext uri="{FF2B5EF4-FFF2-40B4-BE49-F238E27FC236}">
                <a16:creationId xmlns="" xmlns:a16="http://schemas.microsoft.com/office/drawing/2014/main" id="{2258039E-D7E6-874C-986C-F6066D55B1D5}"/>
              </a:ext>
            </a:extLst>
          </p:cNvPr>
          <p:cNvSpPr>
            <a:spLocks noGrp="1"/>
          </p:cNvSpPr>
          <p:nvPr>
            <p:ph type="title"/>
          </p:nvPr>
        </p:nvSpPr>
        <p:spPr>
          <a:xfrm>
            <a:off x="487457" y="380608"/>
            <a:ext cx="9514298" cy="675251"/>
          </a:xfrm>
        </p:spPr>
        <p:txBody>
          <a:bodyPr anchor="t">
            <a:normAutofit/>
          </a:bodyPr>
          <a:lstStyle>
            <a:lvl1pPr algn="l">
              <a:defRPr sz="4000">
                <a:solidFill>
                  <a:srgbClr val="4295A7"/>
                </a:solidFill>
              </a:defRPr>
            </a:lvl1pPr>
          </a:lstStyle>
          <a:p>
            <a:r>
              <a:rPr lang="en-US"/>
              <a:t>Click to edit Master title style</a:t>
            </a:r>
          </a:p>
        </p:txBody>
      </p:sp>
    </p:spTree>
    <p:extLst>
      <p:ext uri="{BB962C8B-B14F-4D97-AF65-F5344CB8AC3E}">
        <p14:creationId xmlns="" xmlns:p14="http://schemas.microsoft.com/office/powerpoint/2010/main" val="600747958"/>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62DB0137-4B83-6740-9717-4074AFAED09F}"/>
              </a:ext>
            </a:extLst>
          </p:cNvPr>
          <p:cNvPicPr>
            <a:picLocks noChangeAspect="1"/>
          </p:cNvPicPr>
          <p:nvPr userDrawn="1"/>
        </p:nvPicPr>
        <p:blipFill>
          <a:blip r:embed="rId2"/>
          <a:stretch>
            <a:fillRect/>
          </a:stretch>
        </p:blipFill>
        <p:spPr>
          <a:xfrm>
            <a:off x="6712922" y="0"/>
            <a:ext cx="5479078" cy="6858000"/>
          </a:xfrm>
          <a:prstGeom prst="rect">
            <a:avLst/>
          </a:prstGeom>
        </p:spPr>
      </p:pic>
      <p:sp>
        <p:nvSpPr>
          <p:cNvPr id="12" name="Slide Number Placeholder 4">
            <a:extLst>
              <a:ext uri="{FF2B5EF4-FFF2-40B4-BE49-F238E27FC236}">
                <a16:creationId xmlns="" xmlns:a16="http://schemas.microsoft.com/office/drawing/2014/main" id="{A2C3A02E-F82F-EB4D-AA11-F0AB465E4529}"/>
              </a:ext>
            </a:extLst>
          </p:cNvPr>
          <p:cNvSpPr>
            <a:spLocks noGrp="1"/>
          </p:cNvSpPr>
          <p:nvPr>
            <p:ph type="sldNum" sz="quarter" idx="12"/>
          </p:nvPr>
        </p:nvSpPr>
        <p:spPr>
          <a:xfrm>
            <a:off x="11490689" y="6428777"/>
            <a:ext cx="569281" cy="365125"/>
          </a:xfrm>
        </p:spPr>
        <p:txBody>
          <a:bodyPr/>
          <a:lstStyle>
            <a:lvl1pPr>
              <a:defRPr>
                <a:solidFill>
                  <a:srgbClr val="4295A7"/>
                </a:solidFill>
              </a:defRPr>
            </a:lvl1pPr>
          </a:lstStyle>
          <a:p>
            <a:fld id="{37DC40EA-9860-8642-B4E6-501007CBD65F}" type="slidenum">
              <a:rPr lang="en-US" smtClean="0"/>
              <a:pPr/>
              <a:t>‹#›</a:t>
            </a:fld>
            <a:endParaRPr lang="en-US"/>
          </a:p>
        </p:txBody>
      </p:sp>
      <p:pic>
        <p:nvPicPr>
          <p:cNvPr id="9" name="Picture 8">
            <a:extLst>
              <a:ext uri="{FF2B5EF4-FFF2-40B4-BE49-F238E27FC236}">
                <a16:creationId xmlns="" xmlns:a16="http://schemas.microsoft.com/office/drawing/2014/main" id="{59D77EAE-7535-D344-A09B-3EC1D6BA9399}"/>
              </a:ext>
            </a:extLst>
          </p:cNvPr>
          <p:cNvPicPr>
            <a:picLocks noChangeAspect="1"/>
          </p:cNvPicPr>
          <p:nvPr userDrawn="1"/>
        </p:nvPicPr>
        <p:blipFill>
          <a:blip r:embed="rId3"/>
          <a:stretch>
            <a:fillRect/>
          </a:stretch>
        </p:blipFill>
        <p:spPr>
          <a:xfrm>
            <a:off x="262997" y="6373578"/>
            <a:ext cx="1685516" cy="243689"/>
          </a:xfrm>
          <a:prstGeom prst="rect">
            <a:avLst/>
          </a:prstGeom>
        </p:spPr>
      </p:pic>
      <p:sp>
        <p:nvSpPr>
          <p:cNvPr id="13" name="Title 1">
            <a:extLst>
              <a:ext uri="{FF2B5EF4-FFF2-40B4-BE49-F238E27FC236}">
                <a16:creationId xmlns="" xmlns:a16="http://schemas.microsoft.com/office/drawing/2014/main" id="{2258039E-D7E6-874C-986C-F6066D55B1D5}"/>
              </a:ext>
            </a:extLst>
          </p:cNvPr>
          <p:cNvSpPr>
            <a:spLocks noGrp="1"/>
          </p:cNvSpPr>
          <p:nvPr>
            <p:ph type="title"/>
          </p:nvPr>
        </p:nvSpPr>
        <p:spPr>
          <a:xfrm>
            <a:off x="487457" y="380608"/>
            <a:ext cx="9514298" cy="675251"/>
          </a:xfrm>
        </p:spPr>
        <p:txBody>
          <a:bodyPr anchor="t">
            <a:normAutofit/>
          </a:bodyPr>
          <a:lstStyle>
            <a:lvl1pPr algn="l">
              <a:defRPr sz="4000">
                <a:solidFill>
                  <a:srgbClr val="4295A7"/>
                </a:solidFill>
              </a:defRPr>
            </a:lvl1pPr>
          </a:lstStyle>
          <a:p>
            <a:r>
              <a:rPr lang="en-US"/>
              <a:t>Click to edit Master title style</a:t>
            </a:r>
          </a:p>
        </p:txBody>
      </p:sp>
      <p:sp>
        <p:nvSpPr>
          <p:cNvPr id="3" name="Chart Placeholder 2">
            <a:extLst>
              <a:ext uri="{FF2B5EF4-FFF2-40B4-BE49-F238E27FC236}">
                <a16:creationId xmlns="" xmlns:a16="http://schemas.microsoft.com/office/drawing/2014/main" id="{4F5843D8-3A8D-C34A-B877-27577E457994}"/>
              </a:ext>
            </a:extLst>
          </p:cNvPr>
          <p:cNvSpPr>
            <a:spLocks noGrp="1"/>
          </p:cNvSpPr>
          <p:nvPr>
            <p:ph type="chart" sz="quarter" idx="13"/>
          </p:nvPr>
        </p:nvSpPr>
        <p:spPr>
          <a:xfrm>
            <a:off x="487363" y="1225550"/>
            <a:ext cx="11002962" cy="4957763"/>
          </a:xfrm>
        </p:spPr>
        <p:txBody>
          <a:bodyPr/>
          <a:lstStyle/>
          <a:p>
            <a:r>
              <a:rPr lang="en-US"/>
              <a:t>Click icon to add chart</a:t>
            </a:r>
          </a:p>
        </p:txBody>
      </p:sp>
    </p:spTree>
    <p:extLst>
      <p:ext uri="{BB962C8B-B14F-4D97-AF65-F5344CB8AC3E}">
        <p14:creationId xmlns="" xmlns:p14="http://schemas.microsoft.com/office/powerpoint/2010/main" val="3926419513"/>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62DB0137-4B83-6740-9717-4074AFAED09F}"/>
              </a:ext>
            </a:extLst>
          </p:cNvPr>
          <p:cNvPicPr>
            <a:picLocks noChangeAspect="1"/>
          </p:cNvPicPr>
          <p:nvPr userDrawn="1"/>
        </p:nvPicPr>
        <p:blipFill>
          <a:blip r:embed="rId2"/>
          <a:stretch>
            <a:fillRect/>
          </a:stretch>
        </p:blipFill>
        <p:spPr>
          <a:xfrm>
            <a:off x="6712922" y="0"/>
            <a:ext cx="5479078" cy="6858000"/>
          </a:xfrm>
          <a:prstGeom prst="rect">
            <a:avLst/>
          </a:prstGeom>
        </p:spPr>
      </p:pic>
      <p:sp>
        <p:nvSpPr>
          <p:cNvPr id="12" name="Slide Number Placeholder 4">
            <a:extLst>
              <a:ext uri="{FF2B5EF4-FFF2-40B4-BE49-F238E27FC236}">
                <a16:creationId xmlns="" xmlns:a16="http://schemas.microsoft.com/office/drawing/2014/main" id="{A2C3A02E-F82F-EB4D-AA11-F0AB465E4529}"/>
              </a:ext>
            </a:extLst>
          </p:cNvPr>
          <p:cNvSpPr>
            <a:spLocks noGrp="1"/>
          </p:cNvSpPr>
          <p:nvPr>
            <p:ph type="sldNum" sz="quarter" idx="12"/>
          </p:nvPr>
        </p:nvSpPr>
        <p:spPr>
          <a:xfrm>
            <a:off x="11490689" y="6428777"/>
            <a:ext cx="569281" cy="365125"/>
          </a:xfrm>
        </p:spPr>
        <p:txBody>
          <a:bodyPr/>
          <a:lstStyle>
            <a:lvl1pPr>
              <a:defRPr>
                <a:solidFill>
                  <a:srgbClr val="4295A7"/>
                </a:solidFill>
              </a:defRPr>
            </a:lvl1pPr>
          </a:lstStyle>
          <a:p>
            <a:fld id="{37DC40EA-9860-8642-B4E6-501007CBD65F}" type="slidenum">
              <a:rPr lang="en-US" smtClean="0"/>
              <a:pPr/>
              <a:t>‹#›</a:t>
            </a:fld>
            <a:endParaRPr lang="en-US"/>
          </a:p>
        </p:txBody>
      </p:sp>
      <p:pic>
        <p:nvPicPr>
          <p:cNvPr id="9" name="Picture 8">
            <a:extLst>
              <a:ext uri="{FF2B5EF4-FFF2-40B4-BE49-F238E27FC236}">
                <a16:creationId xmlns="" xmlns:a16="http://schemas.microsoft.com/office/drawing/2014/main" id="{59D77EAE-7535-D344-A09B-3EC1D6BA9399}"/>
              </a:ext>
            </a:extLst>
          </p:cNvPr>
          <p:cNvPicPr>
            <a:picLocks noChangeAspect="1"/>
          </p:cNvPicPr>
          <p:nvPr userDrawn="1"/>
        </p:nvPicPr>
        <p:blipFill>
          <a:blip r:embed="rId3"/>
          <a:stretch>
            <a:fillRect/>
          </a:stretch>
        </p:blipFill>
        <p:spPr>
          <a:xfrm>
            <a:off x="262997" y="6373578"/>
            <a:ext cx="1685516" cy="243689"/>
          </a:xfrm>
          <a:prstGeom prst="rect">
            <a:avLst/>
          </a:prstGeom>
        </p:spPr>
      </p:pic>
      <p:sp>
        <p:nvSpPr>
          <p:cNvPr id="13" name="Title 1">
            <a:extLst>
              <a:ext uri="{FF2B5EF4-FFF2-40B4-BE49-F238E27FC236}">
                <a16:creationId xmlns="" xmlns:a16="http://schemas.microsoft.com/office/drawing/2014/main" id="{2258039E-D7E6-874C-986C-F6066D55B1D5}"/>
              </a:ext>
            </a:extLst>
          </p:cNvPr>
          <p:cNvSpPr>
            <a:spLocks noGrp="1"/>
          </p:cNvSpPr>
          <p:nvPr>
            <p:ph type="title"/>
          </p:nvPr>
        </p:nvSpPr>
        <p:spPr>
          <a:xfrm>
            <a:off x="487457" y="380608"/>
            <a:ext cx="9514298" cy="675251"/>
          </a:xfrm>
        </p:spPr>
        <p:txBody>
          <a:bodyPr anchor="t">
            <a:normAutofit/>
          </a:bodyPr>
          <a:lstStyle>
            <a:lvl1pPr algn="l">
              <a:defRPr sz="4000">
                <a:solidFill>
                  <a:srgbClr val="4295A7"/>
                </a:solidFill>
              </a:defRPr>
            </a:lvl1pPr>
          </a:lstStyle>
          <a:p>
            <a:r>
              <a:rPr lang="en-US"/>
              <a:t>Click to edit Master title style</a:t>
            </a:r>
          </a:p>
        </p:txBody>
      </p:sp>
      <p:sp>
        <p:nvSpPr>
          <p:cNvPr id="5" name="Table Placeholder 4">
            <a:extLst>
              <a:ext uri="{FF2B5EF4-FFF2-40B4-BE49-F238E27FC236}">
                <a16:creationId xmlns="" xmlns:a16="http://schemas.microsoft.com/office/drawing/2014/main" id="{7CF49F7B-6D68-A545-98FE-22FBD56818DB}"/>
              </a:ext>
            </a:extLst>
          </p:cNvPr>
          <p:cNvSpPr>
            <a:spLocks noGrp="1"/>
          </p:cNvSpPr>
          <p:nvPr>
            <p:ph type="tbl" sz="quarter" idx="13"/>
          </p:nvPr>
        </p:nvSpPr>
        <p:spPr>
          <a:xfrm>
            <a:off x="487363" y="1246188"/>
            <a:ext cx="10460037" cy="4864100"/>
          </a:xfrm>
        </p:spPr>
        <p:txBody>
          <a:bodyPr/>
          <a:lstStyle/>
          <a:p>
            <a:r>
              <a:rPr lang="en-US"/>
              <a:t>Click icon to add table</a:t>
            </a:r>
          </a:p>
        </p:txBody>
      </p:sp>
    </p:spTree>
    <p:extLst>
      <p:ext uri="{BB962C8B-B14F-4D97-AF65-F5344CB8AC3E}">
        <p14:creationId xmlns="" xmlns:p14="http://schemas.microsoft.com/office/powerpoint/2010/main" val="233726489"/>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3A821DDA-2F75-B143-93FB-2C35817503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E024324D-5F1C-BD43-893B-DCFD6AE032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D53771CD-33AE-C044-A1CC-79B8BB8453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F4D725-7178-D948-AA3E-6F5F17353337}" type="datetimeFigureOut">
              <a:rPr lang="en-US" smtClean="0"/>
              <a:pPr/>
              <a:t>10/16/2024</a:t>
            </a:fld>
            <a:endParaRPr lang="en-US"/>
          </a:p>
        </p:txBody>
      </p:sp>
      <p:sp>
        <p:nvSpPr>
          <p:cNvPr id="5" name="Footer Placeholder 4">
            <a:extLst>
              <a:ext uri="{FF2B5EF4-FFF2-40B4-BE49-F238E27FC236}">
                <a16:creationId xmlns="" xmlns:a16="http://schemas.microsoft.com/office/drawing/2014/main" id="{F8AD8ECD-8EE4-DE41-8FFF-8830B5D203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4000">
                <a:solidFill>
                  <a:schemeClr val="tx1">
                    <a:tint val="75000"/>
                  </a:schemeClr>
                </a:solidFill>
              </a:defRPr>
            </a:lvl1pPr>
          </a:lstStyle>
          <a:p>
            <a:endParaRPr lang="en-US" dirty="0"/>
          </a:p>
        </p:txBody>
      </p:sp>
      <p:sp>
        <p:nvSpPr>
          <p:cNvPr id="6" name="Slide Number Placeholder 5">
            <a:extLst>
              <a:ext uri="{FF2B5EF4-FFF2-40B4-BE49-F238E27FC236}">
                <a16:creationId xmlns="" xmlns:a16="http://schemas.microsoft.com/office/drawing/2014/main" id="{0DAC8B92-5CED-9747-9449-501492DBB8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DC40EA-9860-8642-B4E6-501007CBD65F}" type="slidenum">
              <a:rPr lang="en-US" smtClean="0"/>
              <a:pPr/>
              <a:t>‹#›</a:t>
            </a:fld>
            <a:endParaRPr lang="en-US"/>
          </a:p>
        </p:txBody>
      </p:sp>
    </p:spTree>
    <p:extLst>
      <p:ext uri="{BB962C8B-B14F-4D97-AF65-F5344CB8AC3E}">
        <p14:creationId xmlns="" xmlns:p14="http://schemas.microsoft.com/office/powerpoint/2010/main" val="3457181485"/>
      </p:ext>
    </p:extLst>
  </p:cSld>
  <p:clrMap bg1="lt1" tx1="dk1" bg2="lt2" tx2="dk2" accent1="accent1" accent2="accent2" accent3="accent3" accent4="accent4" accent5="accent5" accent6="accent6" hlink="hlink" folHlink="folHlink"/>
  <p:sldLayoutIdLst>
    <p:sldLayoutId id="2147483690" r:id="rId1"/>
    <p:sldLayoutId id="2147483704" r:id="rId2"/>
    <p:sldLayoutId id="2147483668" r:id="rId3"/>
    <p:sldLayoutId id="2147483689" r:id="rId4"/>
    <p:sldLayoutId id="2147483705" r:id="rId5"/>
    <p:sldLayoutId id="2147483693" r:id="rId6"/>
    <p:sldLayoutId id="2147483672" r:id="rId7"/>
    <p:sldLayoutId id="2147483698" r:id="rId8"/>
    <p:sldLayoutId id="2147483699" r:id="rId9"/>
  </p:sldLayoutIdLst>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C5E0BE0D-6E7F-CB36-BF6E-CB3FAB9AA219}"/>
              </a:ext>
            </a:extLst>
          </p:cNvPr>
          <p:cNvSpPr>
            <a:spLocks noGrp="1"/>
          </p:cNvSpPr>
          <p:nvPr>
            <p:ph type="title"/>
          </p:nvPr>
        </p:nvSpPr>
        <p:spPr/>
        <p:txBody>
          <a:bodyPr/>
          <a:lstStyle/>
          <a:p>
            <a:r>
              <a:rPr lang="en-US" dirty="0" smtClean="0"/>
              <a:t>Svelte </a:t>
            </a:r>
            <a:r>
              <a:rPr lang="en-US" dirty="0" err="1" smtClean="0"/>
              <a:t>vs</a:t>
            </a:r>
            <a:r>
              <a:rPr lang="en-US" dirty="0" smtClean="0"/>
              <a:t> React</a:t>
            </a:r>
            <a:endParaRPr lang="en-US" dirty="0"/>
          </a:p>
        </p:txBody>
      </p:sp>
      <p:sp>
        <p:nvSpPr>
          <p:cNvPr id="5" name="Text Placeholder 4">
            <a:extLst>
              <a:ext uri="{FF2B5EF4-FFF2-40B4-BE49-F238E27FC236}">
                <a16:creationId xmlns="" xmlns:a16="http://schemas.microsoft.com/office/drawing/2014/main" id="{AEF7E49F-30CC-3ECE-B466-6B2A76D17BCA}"/>
              </a:ext>
            </a:extLst>
          </p:cNvPr>
          <p:cNvSpPr>
            <a:spLocks noGrp="1"/>
          </p:cNvSpPr>
          <p:nvPr>
            <p:ph type="body" sz="half" idx="2"/>
          </p:nvPr>
        </p:nvSpPr>
        <p:spPr/>
        <p:txBody>
          <a:bodyPr/>
          <a:lstStyle/>
          <a:p>
            <a:r>
              <a:rPr lang="en-US" dirty="0" smtClean="0"/>
              <a:t>Hung Pham, Software Engineer</a:t>
            </a:r>
            <a:endParaRPr lang="en-US" dirty="0"/>
          </a:p>
        </p:txBody>
      </p:sp>
    </p:spTree>
    <p:extLst>
      <p:ext uri="{BB962C8B-B14F-4D97-AF65-F5344CB8AC3E}">
        <p14:creationId xmlns="" xmlns:p14="http://schemas.microsoft.com/office/powerpoint/2010/main" val="3323279844"/>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7DEAF21D-E8CE-AD8B-E648-301FB7DE61DF}"/>
              </a:ext>
            </a:extLst>
          </p:cNvPr>
          <p:cNvSpPr>
            <a:spLocks noGrp="1"/>
          </p:cNvSpPr>
          <p:nvPr>
            <p:ph type="title"/>
          </p:nvPr>
        </p:nvSpPr>
        <p:spPr/>
        <p:txBody>
          <a:bodyPr/>
          <a:lstStyle/>
          <a:p>
            <a:r>
              <a:rPr lang="en-US" dirty="0"/>
              <a:t>Agenda</a:t>
            </a:r>
          </a:p>
        </p:txBody>
      </p:sp>
      <p:sp>
        <p:nvSpPr>
          <p:cNvPr id="5" name="Text Placeholder 4">
            <a:extLst>
              <a:ext uri="{FF2B5EF4-FFF2-40B4-BE49-F238E27FC236}">
                <a16:creationId xmlns="" xmlns:a16="http://schemas.microsoft.com/office/drawing/2014/main" id="{218E70D0-E766-7711-25D8-1588E232CEC8}"/>
              </a:ext>
            </a:extLst>
          </p:cNvPr>
          <p:cNvSpPr>
            <a:spLocks noGrp="1"/>
          </p:cNvSpPr>
          <p:nvPr>
            <p:ph type="body" sz="half" idx="2"/>
          </p:nvPr>
        </p:nvSpPr>
        <p:spPr>
          <a:xfrm>
            <a:off x="1286934" y="2496631"/>
            <a:ext cx="5137829" cy="2193902"/>
          </a:xfrm>
        </p:spPr>
        <p:txBody>
          <a:bodyPr>
            <a:normAutofit fontScale="92500" lnSpcReduction="20000"/>
          </a:bodyPr>
          <a:lstStyle/>
          <a:p>
            <a:r>
              <a:rPr lang="en-US" dirty="0" smtClean="0"/>
              <a:t>What is </a:t>
            </a:r>
            <a:r>
              <a:rPr lang="en-US" dirty="0" smtClean="0"/>
              <a:t>Svelte</a:t>
            </a:r>
            <a:r>
              <a:rPr lang="en-US" dirty="0" smtClean="0"/>
              <a:t>?</a:t>
            </a:r>
            <a:endParaRPr lang="en-US" dirty="0"/>
          </a:p>
          <a:p>
            <a:r>
              <a:rPr lang="en-US" dirty="0" smtClean="0"/>
              <a:t>Svelte Advantages and Disadvantages</a:t>
            </a:r>
            <a:endParaRPr lang="en-US" dirty="0"/>
          </a:p>
          <a:p>
            <a:r>
              <a:rPr lang="en-US" dirty="0" smtClean="0"/>
              <a:t>What </a:t>
            </a:r>
            <a:r>
              <a:rPr lang="en-US" dirty="0" smtClean="0"/>
              <a:t>is </a:t>
            </a:r>
            <a:r>
              <a:rPr lang="en-US" dirty="0" smtClean="0"/>
              <a:t>React?</a:t>
            </a:r>
            <a:endParaRPr lang="en-US" dirty="0" smtClean="0"/>
          </a:p>
          <a:p>
            <a:r>
              <a:rPr lang="en-US" dirty="0" smtClean="0"/>
              <a:t>React Advantages </a:t>
            </a:r>
            <a:r>
              <a:rPr lang="en-US" dirty="0" smtClean="0"/>
              <a:t>and Disadvantages</a:t>
            </a:r>
          </a:p>
          <a:p>
            <a:r>
              <a:rPr lang="en-US" dirty="0" smtClean="0"/>
              <a:t>When to use Svelte </a:t>
            </a:r>
            <a:r>
              <a:rPr lang="en-US" dirty="0" err="1" smtClean="0"/>
              <a:t>vs</a:t>
            </a:r>
            <a:r>
              <a:rPr lang="en-US" dirty="0" smtClean="0"/>
              <a:t> React</a:t>
            </a:r>
            <a:endParaRPr lang="en-US" dirty="0" smtClean="0"/>
          </a:p>
          <a:p>
            <a:r>
              <a:rPr lang="en-US" dirty="0" smtClean="0"/>
              <a:t>Discussion</a:t>
            </a:r>
            <a:endParaRPr lang="en-US" dirty="0"/>
          </a:p>
        </p:txBody>
      </p:sp>
    </p:spTree>
    <p:extLst>
      <p:ext uri="{BB962C8B-B14F-4D97-AF65-F5344CB8AC3E}">
        <p14:creationId xmlns="" xmlns:p14="http://schemas.microsoft.com/office/powerpoint/2010/main" val="2639129120"/>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8BD644B9-9C1E-39C5-E757-82FE5465A6E9}"/>
              </a:ext>
            </a:extLst>
          </p:cNvPr>
          <p:cNvSpPr>
            <a:spLocks noGrp="1"/>
          </p:cNvSpPr>
          <p:nvPr>
            <p:ph type="title"/>
          </p:nvPr>
        </p:nvSpPr>
        <p:spPr/>
        <p:txBody>
          <a:bodyPr>
            <a:normAutofit fontScale="90000"/>
          </a:bodyPr>
          <a:lstStyle/>
          <a:p>
            <a:r>
              <a:rPr lang="en-US" dirty="0" smtClean="0"/>
              <a:t>What is </a:t>
            </a:r>
            <a:r>
              <a:rPr lang="en-US" dirty="0" smtClean="0"/>
              <a:t>Svelte?</a:t>
            </a: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9" name="Subtitle 2">
            <a:extLst>
              <a:ext uri="{FF2B5EF4-FFF2-40B4-BE49-F238E27FC236}">
                <a16:creationId xmlns="" xmlns:a16="http://schemas.microsoft.com/office/drawing/2014/main" id="{8F968626-82D8-2F5F-6869-21D8AD224898}"/>
              </a:ext>
            </a:extLst>
          </p:cNvPr>
          <p:cNvSpPr txBox="1">
            <a:spLocks/>
          </p:cNvSpPr>
          <p:nvPr/>
        </p:nvSpPr>
        <p:spPr>
          <a:xfrm>
            <a:off x="787308" y="1604569"/>
            <a:ext cx="9852390" cy="4267186"/>
          </a:xfrm>
          <a:prstGeom prst="rect">
            <a:avLst/>
          </a:prstGeom>
        </p:spPr>
        <p:txBody>
          <a:bodyPr>
            <a:noAutofit/>
          </a:bodyPr>
          <a:lstStyle/>
          <a:p>
            <a:pPr marL="514350" marR="0" lvl="0" indent="-5143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i="0" u="none" strike="noStrike" kern="1200" cap="none" spc="0" normalizeH="0" baseline="0" noProof="0" dirty="0">
              <a:ln>
                <a:noFill/>
              </a:ln>
              <a:solidFill>
                <a:schemeClr val="accent1">
                  <a:lumMod val="50000"/>
                </a:schemeClr>
              </a:solidFill>
              <a:effectLst/>
              <a:uLnTx/>
              <a:uFillTx/>
              <a:ea typeface="+mn-ea"/>
              <a:cs typeface="+mn-cs"/>
            </a:endParaRPr>
          </a:p>
        </p:txBody>
      </p:sp>
      <p:sp>
        <p:nvSpPr>
          <p:cNvPr id="4" name="Text Placeholder 4">
            <a:extLst>
              <a:ext uri="{FF2B5EF4-FFF2-40B4-BE49-F238E27FC236}">
                <a16:creationId xmlns="" xmlns:a16="http://schemas.microsoft.com/office/drawing/2014/main" id="{218E70D0-E766-7711-25D8-1588E232CEC8}"/>
              </a:ext>
            </a:extLst>
          </p:cNvPr>
          <p:cNvSpPr txBox="1">
            <a:spLocks/>
          </p:cNvSpPr>
          <p:nvPr/>
        </p:nvSpPr>
        <p:spPr>
          <a:xfrm>
            <a:off x="594225" y="1533439"/>
            <a:ext cx="9407530" cy="2767721"/>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5" name="Text Placeholder 4">
            <a:extLst>
              <a:ext uri="{FF2B5EF4-FFF2-40B4-BE49-F238E27FC236}">
                <a16:creationId xmlns="" xmlns:a16="http://schemas.microsoft.com/office/drawing/2014/main" id="{218E70D0-E766-7711-25D8-1588E232CEC8}"/>
              </a:ext>
            </a:extLst>
          </p:cNvPr>
          <p:cNvSpPr txBox="1">
            <a:spLocks/>
          </p:cNvSpPr>
          <p:nvPr/>
        </p:nvSpPr>
        <p:spPr>
          <a:xfrm>
            <a:off x="746625" y="1685839"/>
            <a:ext cx="9407530" cy="2767721"/>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Rectangle 5"/>
          <p:cNvSpPr/>
          <p:nvPr/>
        </p:nvSpPr>
        <p:spPr>
          <a:xfrm>
            <a:off x="914400" y="1557866"/>
            <a:ext cx="9982200" cy="1200329"/>
          </a:xfrm>
          <a:prstGeom prst="rect">
            <a:avLst/>
          </a:prstGeom>
        </p:spPr>
        <p:txBody>
          <a:bodyPr wrap="square">
            <a:spAutoFit/>
          </a:bodyPr>
          <a:lstStyle/>
          <a:p>
            <a:pPr lvl="1"/>
            <a:r>
              <a:rPr lang="en-US" b="1" dirty="0" smtClean="0"/>
              <a:t>Svelte</a:t>
            </a:r>
            <a:r>
              <a:rPr lang="en-US" dirty="0" smtClean="0"/>
              <a:t> is a modern front-end framework used for building user interfaces, especially single-page applications (SPAs</a:t>
            </a:r>
            <a:r>
              <a:rPr lang="en-US" dirty="0" smtClean="0"/>
              <a:t>).  Svelte takes a </a:t>
            </a:r>
            <a:r>
              <a:rPr lang="en-US" dirty="0" smtClean="0"/>
              <a:t>unique approach </a:t>
            </a:r>
            <a:r>
              <a:rPr lang="en-US" dirty="0" smtClean="0"/>
              <a:t>by </a:t>
            </a:r>
            <a:r>
              <a:rPr lang="en-US" b="1" dirty="0" smtClean="0"/>
              <a:t>compiling </a:t>
            </a:r>
            <a:r>
              <a:rPr lang="en-US" b="1" dirty="0" smtClean="0"/>
              <a:t>components to highly optimized vanilla JavaScript</a:t>
            </a:r>
            <a:r>
              <a:rPr lang="en-US" dirty="0" smtClean="0"/>
              <a:t> during build time, rather than relying on a virtual DOM or runtime to manage updates in the </a:t>
            </a:r>
            <a:r>
              <a:rPr lang="en-US" dirty="0" smtClean="0"/>
              <a:t>browser like traditional method utilize by React, </a:t>
            </a:r>
            <a:r>
              <a:rPr lang="en-US" dirty="0" err="1" smtClean="0"/>
              <a:t>Vue</a:t>
            </a:r>
            <a:r>
              <a:rPr lang="en-US" dirty="0" smtClean="0"/>
              <a:t>, or Angular.</a:t>
            </a:r>
            <a:endParaRPr lang="en-US" dirty="0"/>
          </a:p>
        </p:txBody>
      </p:sp>
      <p:sp>
        <p:nvSpPr>
          <p:cNvPr id="10242" name="AutoShape 2" descr="Apache Kafka Use Cases and How to Run It in 5 Easy Step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 name="Picture 2" descr="Svelte&quot; Icon - Download for free – Iconduck"/>
          <p:cNvPicPr>
            <a:picLocks noChangeAspect="1" noChangeArrowheads="1"/>
          </p:cNvPicPr>
          <p:nvPr/>
        </p:nvPicPr>
        <p:blipFill>
          <a:blip r:embed="rId2"/>
          <a:srcRect/>
          <a:stretch>
            <a:fillRect/>
          </a:stretch>
        </p:blipFill>
        <p:spPr bwMode="auto">
          <a:xfrm>
            <a:off x="3416360" y="3655443"/>
            <a:ext cx="4876800" cy="1190625"/>
          </a:xfrm>
          <a:prstGeom prst="rect">
            <a:avLst/>
          </a:prstGeom>
          <a:noFill/>
        </p:spPr>
      </p:pic>
    </p:spTree>
    <p:extLst>
      <p:ext uri="{BB962C8B-B14F-4D97-AF65-F5344CB8AC3E}">
        <p14:creationId xmlns="" xmlns:p14="http://schemas.microsoft.com/office/powerpoint/2010/main" val="479653768"/>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221FA16E-AAC8-1A73-CCDA-27D1070D6804}"/>
              </a:ext>
            </a:extLst>
          </p:cNvPr>
          <p:cNvSpPr txBox="1"/>
          <p:nvPr/>
        </p:nvSpPr>
        <p:spPr>
          <a:xfrm>
            <a:off x="9958274" y="6338973"/>
            <a:ext cx="1881605" cy="369332"/>
          </a:xfrm>
          <a:prstGeom prst="rect">
            <a:avLst/>
          </a:prstGeom>
          <a:noFill/>
        </p:spPr>
        <p:txBody>
          <a:bodyPr wrap="none" rtlCol="0">
            <a:spAutoFit/>
          </a:bodyPr>
          <a:lstStyle/>
          <a:p>
            <a:r>
              <a:rPr lang="en-US" i="1" dirty="0">
                <a:solidFill>
                  <a:schemeClr val="tx1">
                    <a:lumMod val="50000"/>
                  </a:schemeClr>
                </a:solidFill>
              </a:rPr>
              <a:t>Mesa Confidential</a:t>
            </a:r>
          </a:p>
        </p:txBody>
      </p:sp>
      <p:sp>
        <p:nvSpPr>
          <p:cNvPr id="5" name="Title 4"/>
          <p:cNvSpPr>
            <a:spLocks noGrp="1"/>
          </p:cNvSpPr>
          <p:nvPr>
            <p:ph type="title"/>
          </p:nvPr>
        </p:nvSpPr>
        <p:spPr/>
        <p:txBody>
          <a:bodyPr/>
          <a:lstStyle/>
          <a:p>
            <a:r>
              <a:rPr lang="en-US" sz="3200" dirty="0" smtClean="0"/>
              <a:t>Advantages and Disadvantages of Svelte</a:t>
            </a:r>
            <a:endParaRPr lang="en-US" sz="3200" dirty="0"/>
          </a:p>
        </p:txBody>
      </p:sp>
      <p:sp>
        <p:nvSpPr>
          <p:cNvPr id="6" name="Rectangle 5"/>
          <p:cNvSpPr/>
          <p:nvPr/>
        </p:nvSpPr>
        <p:spPr>
          <a:xfrm>
            <a:off x="793631" y="1299713"/>
            <a:ext cx="9982200" cy="705258"/>
          </a:xfrm>
          <a:prstGeom prst="rect">
            <a:avLst/>
          </a:prstGeom>
        </p:spPr>
        <p:txBody>
          <a:bodyPr wrap="square">
            <a:spAutoFit/>
          </a:bodyPr>
          <a:lstStyle/>
          <a:p>
            <a:pPr marL="800100" lvl="1" indent="-342900">
              <a:lnSpc>
                <a:spcPct val="150000"/>
              </a:lnSpc>
              <a:buFont typeface="+mj-lt"/>
              <a:buAutoNum type="arabicPeriod"/>
            </a:pPr>
            <a:endParaRPr lang="en-US" sz="1400" dirty="0" smtClean="0"/>
          </a:p>
          <a:p>
            <a:pPr marL="800100" lvl="1" indent="-342900">
              <a:lnSpc>
                <a:spcPct val="150000"/>
              </a:lnSpc>
              <a:buFont typeface="+mj-lt"/>
              <a:buAutoNum type="arabicPeriod"/>
            </a:pPr>
            <a:endParaRPr lang="en-US" sz="1400" dirty="0"/>
          </a:p>
        </p:txBody>
      </p:sp>
      <p:graphicFrame>
        <p:nvGraphicFramePr>
          <p:cNvPr id="9" name="Table 8"/>
          <p:cNvGraphicFramePr>
            <a:graphicFrameLocks noGrp="1"/>
          </p:cNvGraphicFramePr>
          <p:nvPr/>
        </p:nvGraphicFramePr>
        <p:xfrm>
          <a:off x="1094595" y="1258224"/>
          <a:ext cx="9803442" cy="4602564"/>
        </p:xfrm>
        <a:graphic>
          <a:graphicData uri="http://schemas.openxmlformats.org/drawingml/2006/table">
            <a:tbl>
              <a:tblPr firstRow="1" bandRow="1">
                <a:tableStyleId>{21E4AEA4-8DFA-4A89-87EB-49C32662AFE0}</a:tableStyleId>
              </a:tblPr>
              <a:tblGrid>
                <a:gridCol w="4901721"/>
                <a:gridCol w="4901721"/>
              </a:tblGrid>
              <a:tr h="457284">
                <a:tc>
                  <a:txBody>
                    <a:bodyPr/>
                    <a:lstStyle/>
                    <a:p>
                      <a:pPr algn="ctr"/>
                      <a:r>
                        <a:rPr lang="en-US" dirty="0" smtClean="0"/>
                        <a:t>Advantages</a:t>
                      </a:r>
                      <a:endParaRPr lang="en-US" dirty="0"/>
                    </a:p>
                  </a:txBody>
                  <a:tcPr/>
                </a:tc>
                <a:tc>
                  <a:txBody>
                    <a:bodyPr/>
                    <a:lstStyle/>
                    <a:p>
                      <a:pPr algn="ctr"/>
                      <a:r>
                        <a:rPr lang="en-US" dirty="0" smtClean="0"/>
                        <a:t>Disadvantages</a:t>
                      </a:r>
                      <a:endParaRPr lang="en-US" dirty="0"/>
                    </a:p>
                  </a:txBody>
                  <a:tcPr/>
                </a:tc>
              </a:tr>
              <a:tr h="757399">
                <a:tc>
                  <a:txBody>
                    <a:bodyPr/>
                    <a:lstStyle/>
                    <a:p>
                      <a:r>
                        <a:rPr lang="en-US" sz="1100" b="1" dirty="0" smtClean="0"/>
                        <a:t>No Virtual DOM</a:t>
                      </a:r>
                      <a:r>
                        <a:rPr lang="en-US" sz="1100" dirty="0" smtClean="0"/>
                        <a:t>: By eliminating the virtual DOM and compiling directly to JavaScript, Svelte applications tend to have smaller bundle sizes and perform better in terms of speed and memory usage compared to frameworks that use a virtual DOM.</a:t>
                      </a:r>
                    </a:p>
                    <a:p>
                      <a:endParaRPr lang="en-US" sz="1100" dirty="0"/>
                    </a:p>
                  </a:txBody>
                  <a:tcPr/>
                </a:tc>
                <a:tc>
                  <a:txBody>
                    <a:bodyPr/>
                    <a:lstStyle/>
                    <a:p>
                      <a:r>
                        <a:rPr lang="en-US" sz="1100" b="1" dirty="0" smtClean="0"/>
                        <a:t>Smaller Ecosystem</a:t>
                      </a:r>
                      <a:r>
                        <a:rPr lang="en-US" sz="1100" dirty="0" smtClean="0"/>
                        <a:t>:  </a:t>
                      </a:r>
                      <a:r>
                        <a:rPr lang="en-US" sz="1100" dirty="0" err="1" smtClean="0"/>
                        <a:t>Svelte’s</a:t>
                      </a:r>
                      <a:r>
                        <a:rPr lang="en-US" sz="1100" dirty="0" smtClean="0"/>
                        <a:t> ecosystem is smaller compared to more mature frameworks like React or </a:t>
                      </a:r>
                      <a:r>
                        <a:rPr lang="en-US" sz="1100" dirty="0" err="1" smtClean="0"/>
                        <a:t>Vue</a:t>
                      </a:r>
                      <a:r>
                        <a:rPr lang="en-US" sz="1100" dirty="0" smtClean="0"/>
                        <a:t>. While it’s growing, the range of third-party libraries and tools isn’t as extensive as what’s available for React.</a:t>
                      </a:r>
                    </a:p>
                    <a:p>
                      <a:endParaRPr lang="en-US" sz="1100" dirty="0"/>
                    </a:p>
                  </a:txBody>
                  <a:tcPr/>
                </a:tc>
              </a:tr>
              <a:tr h="191199">
                <a:tc>
                  <a:txBody>
                    <a:bodyPr/>
                    <a:lstStyle/>
                    <a:p>
                      <a:r>
                        <a:rPr lang="en-US" sz="1100" b="1" dirty="0" smtClean="0"/>
                        <a:t>Smaller Bundle Sizes</a:t>
                      </a:r>
                      <a:r>
                        <a:rPr lang="en-US" sz="1100" dirty="0" smtClean="0"/>
                        <a:t>:  Because there’s no runtime framework included, the final compiled JavaScript is smaller, which means faster load times and lower memory usage for users.</a:t>
                      </a:r>
                    </a:p>
                    <a:p>
                      <a:endParaRPr lang="en-US" sz="1100" dirty="0"/>
                    </a:p>
                  </a:txBody>
                  <a:tcPr/>
                </a:tc>
                <a:tc>
                  <a:txBody>
                    <a:bodyPr/>
                    <a:lstStyle/>
                    <a:p>
                      <a:r>
                        <a:rPr lang="en-US" sz="1100" b="1" dirty="0" smtClean="0"/>
                        <a:t>Limited Corporate Adoption</a:t>
                      </a:r>
                      <a:r>
                        <a:rPr lang="en-US" sz="1100" dirty="0" smtClean="0"/>
                        <a:t>:  Svelte is not as widely adopted by large companies compared to React, </a:t>
                      </a:r>
                      <a:r>
                        <a:rPr lang="en-US" sz="1100" dirty="0" err="1" smtClean="0"/>
                        <a:t>Vue</a:t>
                      </a:r>
                      <a:r>
                        <a:rPr lang="en-US" sz="1100" dirty="0" smtClean="0"/>
                        <a:t>, or Angular, which may limit job opportunities or corporate investment in the framework.</a:t>
                      </a:r>
                    </a:p>
                    <a:p>
                      <a:endParaRPr lang="en-US" sz="1100" dirty="0"/>
                    </a:p>
                  </a:txBody>
                  <a:tcPr/>
                </a:tc>
              </a:tr>
              <a:tr h="191199">
                <a:tc>
                  <a:txBody>
                    <a:bodyPr/>
                    <a:lstStyle/>
                    <a:p>
                      <a:r>
                        <a:rPr lang="en-US" sz="1100" b="1" dirty="0" smtClean="0"/>
                        <a:t>Minimal Boilerplate</a:t>
                      </a:r>
                      <a:r>
                        <a:rPr lang="en-US" sz="1100" dirty="0" smtClean="0"/>
                        <a:t>:</a:t>
                      </a:r>
                      <a:r>
                        <a:rPr lang="en-US" sz="1100" baseline="0" dirty="0" smtClean="0"/>
                        <a:t>  </a:t>
                      </a:r>
                      <a:r>
                        <a:rPr lang="en-US" sz="1100" dirty="0" smtClean="0"/>
                        <a:t>Svelte offers a more concise way to write reactive code without boilerplate. Its reactivity is built into the language itself, meaning developers can write fewer lines of code to achieve the same functionality compared to other frameworks.</a:t>
                      </a:r>
                      <a:endParaRPr lang="en-US" sz="1100" dirty="0"/>
                    </a:p>
                  </a:txBody>
                  <a:tcPr/>
                </a:tc>
                <a:tc>
                  <a:txBody>
                    <a:bodyPr/>
                    <a:lstStyle/>
                    <a:p>
                      <a:r>
                        <a:rPr lang="en-US" sz="1100" b="1" dirty="0" smtClean="0"/>
                        <a:t>Community and Tooling</a:t>
                      </a:r>
                      <a:r>
                        <a:rPr lang="en-US" sz="1100" dirty="0" smtClean="0"/>
                        <a:t>:  Although Svelte has an active community, it is smaller compared to React or </a:t>
                      </a:r>
                      <a:r>
                        <a:rPr lang="en-US" sz="1100" dirty="0" err="1" smtClean="0"/>
                        <a:t>Vue</a:t>
                      </a:r>
                      <a:r>
                        <a:rPr lang="en-US" sz="1100" dirty="0" smtClean="0"/>
                        <a:t>, which have massive communities and extensive resources. Similarly, while Svelte has solid tooling, it doesn’t yet have the level of ecosystem maturity that you find in older frameworks.</a:t>
                      </a:r>
                    </a:p>
                    <a:p>
                      <a:endParaRPr lang="en-US" sz="1100" dirty="0"/>
                    </a:p>
                  </a:txBody>
                  <a:tcPr/>
                </a:tc>
              </a:tr>
              <a:tr h="191199">
                <a:tc>
                  <a:txBody>
                    <a:bodyPr/>
                    <a:lstStyle/>
                    <a:p>
                      <a:r>
                        <a:rPr lang="en-US" sz="1100" b="1" dirty="0" smtClean="0"/>
                        <a:t>Simplicity and Developer Experience</a:t>
                      </a:r>
                      <a:r>
                        <a:rPr lang="en-US" sz="1100" dirty="0" smtClean="0"/>
                        <a:t>:  Svelte is designed to be easy to learn and use, with a clean and intuitive syntax that makes it accessible for beginners. It offers a great developer experience with features like reactive assignments and scoped styles.</a:t>
                      </a:r>
                      <a:endParaRPr lang="en-US" sz="1100" dirty="0"/>
                    </a:p>
                  </a:txBody>
                  <a:tcPr/>
                </a:tc>
                <a:tc>
                  <a:txBody>
                    <a:bodyPr/>
                    <a:lstStyle/>
                    <a:p>
                      <a:r>
                        <a:rPr lang="en-US" sz="1100" b="1" dirty="0" smtClean="0"/>
                        <a:t>Learning Path for New Concepts</a:t>
                      </a:r>
                      <a:r>
                        <a:rPr lang="en-US" sz="1100" dirty="0" smtClean="0"/>
                        <a:t>: The approach Svelte takes is different from other frameworks, so developers coming from React or </a:t>
                      </a:r>
                      <a:r>
                        <a:rPr lang="en-US" sz="1100" dirty="0" err="1" smtClean="0"/>
                        <a:t>Vue</a:t>
                      </a:r>
                      <a:r>
                        <a:rPr lang="en-US" sz="1100" dirty="0" smtClean="0"/>
                        <a:t> might need time to get used to the compile-time reactivity model, stores, and the lack of a virtual DOM.</a:t>
                      </a:r>
                    </a:p>
                    <a:p>
                      <a:endParaRPr lang="en-US" sz="1100" dirty="0"/>
                    </a:p>
                  </a:txBody>
                  <a:tcPr/>
                </a:tc>
              </a:tr>
              <a:tr h="191199">
                <a:tc>
                  <a:txBody>
                    <a:bodyPr/>
                    <a:lstStyle/>
                    <a:p>
                      <a:r>
                        <a:rPr lang="en-US" sz="1100" b="1" dirty="0" smtClean="0"/>
                        <a:t>Compile-Time Optimization</a:t>
                      </a:r>
                      <a:r>
                        <a:rPr lang="en-US" sz="1100" dirty="0" smtClean="0"/>
                        <a:t>:  Svelte moves the work traditionally done in the browser at runtime (such as rendering and state updates) to compile time, producing highly optimized JavaScript for better performance.</a:t>
                      </a:r>
                    </a:p>
                    <a:p>
                      <a:pPr>
                        <a:buFont typeface="Arial"/>
                        <a:buChar char="•"/>
                      </a:pPr>
                      <a:endParaRPr lang="en-US" sz="1100" dirty="0"/>
                    </a:p>
                  </a:txBody>
                  <a:tcPr/>
                </a:tc>
                <a:tc>
                  <a:txBody>
                    <a:bodyPr/>
                    <a:lstStyle/>
                    <a:p>
                      <a:endParaRPr lang="en-US" sz="1100" dirty="0"/>
                    </a:p>
                  </a:txBody>
                  <a:tcPr/>
                </a:tc>
              </a:tr>
            </a:tbl>
          </a:graphicData>
        </a:graphic>
      </p:graphicFrame>
    </p:spTree>
    <p:extLst>
      <p:ext uri="{BB962C8B-B14F-4D97-AF65-F5344CB8AC3E}">
        <p14:creationId xmlns="" xmlns:p14="http://schemas.microsoft.com/office/powerpoint/2010/main" val="1960280140"/>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8BD644B9-9C1E-39C5-E757-82FE5465A6E9}"/>
              </a:ext>
            </a:extLst>
          </p:cNvPr>
          <p:cNvSpPr>
            <a:spLocks noGrp="1"/>
          </p:cNvSpPr>
          <p:nvPr>
            <p:ph type="title"/>
          </p:nvPr>
        </p:nvSpPr>
        <p:spPr/>
        <p:txBody>
          <a:bodyPr>
            <a:normAutofit fontScale="90000"/>
          </a:bodyPr>
          <a:lstStyle/>
          <a:p>
            <a:r>
              <a:rPr lang="en-US" dirty="0" smtClean="0"/>
              <a:t>What is </a:t>
            </a:r>
            <a:r>
              <a:rPr lang="en-US" dirty="0" smtClean="0"/>
              <a:t>React?</a:t>
            </a: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9" name="Subtitle 2">
            <a:extLst>
              <a:ext uri="{FF2B5EF4-FFF2-40B4-BE49-F238E27FC236}">
                <a16:creationId xmlns="" xmlns:a16="http://schemas.microsoft.com/office/drawing/2014/main" id="{8F968626-82D8-2F5F-6869-21D8AD224898}"/>
              </a:ext>
            </a:extLst>
          </p:cNvPr>
          <p:cNvSpPr txBox="1">
            <a:spLocks/>
          </p:cNvSpPr>
          <p:nvPr/>
        </p:nvSpPr>
        <p:spPr>
          <a:xfrm>
            <a:off x="787308" y="1604569"/>
            <a:ext cx="9852390" cy="4267186"/>
          </a:xfrm>
          <a:prstGeom prst="rect">
            <a:avLst/>
          </a:prstGeom>
        </p:spPr>
        <p:txBody>
          <a:bodyPr>
            <a:noAutofit/>
          </a:bodyPr>
          <a:lstStyle/>
          <a:p>
            <a:pPr marL="514350" marR="0" lvl="0" indent="-5143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i="0" u="none" strike="noStrike" kern="1200" cap="none" spc="0" normalizeH="0" baseline="0" noProof="0" dirty="0">
              <a:ln>
                <a:noFill/>
              </a:ln>
              <a:solidFill>
                <a:schemeClr val="accent1">
                  <a:lumMod val="50000"/>
                </a:schemeClr>
              </a:solidFill>
              <a:effectLst/>
              <a:uLnTx/>
              <a:uFillTx/>
              <a:ea typeface="+mn-ea"/>
              <a:cs typeface="+mn-cs"/>
            </a:endParaRPr>
          </a:p>
        </p:txBody>
      </p:sp>
      <p:sp>
        <p:nvSpPr>
          <p:cNvPr id="4" name="Text Placeholder 4">
            <a:extLst>
              <a:ext uri="{FF2B5EF4-FFF2-40B4-BE49-F238E27FC236}">
                <a16:creationId xmlns="" xmlns:a16="http://schemas.microsoft.com/office/drawing/2014/main" id="{218E70D0-E766-7711-25D8-1588E232CEC8}"/>
              </a:ext>
            </a:extLst>
          </p:cNvPr>
          <p:cNvSpPr txBox="1">
            <a:spLocks/>
          </p:cNvSpPr>
          <p:nvPr/>
        </p:nvSpPr>
        <p:spPr>
          <a:xfrm>
            <a:off x="594225" y="1533439"/>
            <a:ext cx="9407530" cy="2767721"/>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5" name="Text Placeholder 4">
            <a:extLst>
              <a:ext uri="{FF2B5EF4-FFF2-40B4-BE49-F238E27FC236}">
                <a16:creationId xmlns="" xmlns:a16="http://schemas.microsoft.com/office/drawing/2014/main" id="{218E70D0-E766-7711-25D8-1588E232CEC8}"/>
              </a:ext>
            </a:extLst>
          </p:cNvPr>
          <p:cNvSpPr txBox="1">
            <a:spLocks/>
          </p:cNvSpPr>
          <p:nvPr/>
        </p:nvSpPr>
        <p:spPr>
          <a:xfrm>
            <a:off x="746625" y="1685839"/>
            <a:ext cx="9407530" cy="2767721"/>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Rectangle 5"/>
          <p:cNvSpPr/>
          <p:nvPr/>
        </p:nvSpPr>
        <p:spPr>
          <a:xfrm>
            <a:off x="914400" y="1557866"/>
            <a:ext cx="9982200" cy="1200329"/>
          </a:xfrm>
          <a:prstGeom prst="rect">
            <a:avLst/>
          </a:prstGeom>
        </p:spPr>
        <p:txBody>
          <a:bodyPr wrap="square">
            <a:spAutoFit/>
          </a:bodyPr>
          <a:lstStyle/>
          <a:p>
            <a:pPr lvl="1"/>
            <a:r>
              <a:rPr lang="en-US" b="1" dirty="0" smtClean="0"/>
              <a:t>React</a:t>
            </a:r>
            <a:r>
              <a:rPr lang="en-US" dirty="0" smtClean="0"/>
              <a:t> is a popular, </a:t>
            </a:r>
            <a:r>
              <a:rPr lang="en-US" dirty="0" smtClean="0"/>
              <a:t>also an open-source </a:t>
            </a:r>
            <a:r>
              <a:rPr lang="en-US" dirty="0" smtClean="0"/>
              <a:t>JavaScript library </a:t>
            </a:r>
            <a:r>
              <a:rPr lang="en-US" dirty="0" smtClean="0"/>
              <a:t>front end </a:t>
            </a:r>
            <a:r>
              <a:rPr lang="en-US" dirty="0" err="1" smtClean="0"/>
              <a:t>javascript</a:t>
            </a:r>
            <a:r>
              <a:rPr lang="en-US" dirty="0" smtClean="0"/>
              <a:t> framework, </a:t>
            </a:r>
            <a:r>
              <a:rPr lang="en-US" dirty="0" smtClean="0"/>
              <a:t>particularly for </a:t>
            </a:r>
            <a:r>
              <a:rPr lang="en-US" b="1" dirty="0" smtClean="0"/>
              <a:t>single-page applications (SPAs)</a:t>
            </a:r>
            <a:r>
              <a:rPr lang="en-US" dirty="0" smtClean="0"/>
              <a:t>. </a:t>
            </a:r>
            <a:r>
              <a:rPr lang="en-US" dirty="0" smtClean="0"/>
              <a:t>React </a:t>
            </a:r>
            <a:r>
              <a:rPr lang="en-US" dirty="0" smtClean="0"/>
              <a:t>allows </a:t>
            </a:r>
            <a:r>
              <a:rPr lang="en-US" dirty="0" smtClean="0"/>
              <a:t>dynamic </a:t>
            </a:r>
            <a:r>
              <a:rPr lang="en-US" dirty="0" smtClean="0"/>
              <a:t>web applications that can update and render efficiently in response to changing data, without requiring a full page </a:t>
            </a:r>
            <a:r>
              <a:rPr lang="en-US" dirty="0" smtClean="0"/>
              <a:t>reload similar </a:t>
            </a:r>
            <a:r>
              <a:rPr lang="en-US" dirty="0" smtClean="0"/>
              <a:t>to Svelte. </a:t>
            </a:r>
            <a:r>
              <a:rPr lang="en-US" dirty="0" smtClean="0"/>
              <a:t>Developed </a:t>
            </a:r>
            <a:r>
              <a:rPr lang="en-US" dirty="0" smtClean="0"/>
              <a:t>by </a:t>
            </a:r>
            <a:r>
              <a:rPr lang="en-US" b="1" dirty="0" err="1" smtClean="0"/>
              <a:t>Facebook</a:t>
            </a:r>
            <a:r>
              <a:rPr lang="en-US" dirty="0" smtClean="0"/>
              <a:t> </a:t>
            </a:r>
            <a:r>
              <a:rPr lang="en-US" dirty="0" smtClean="0"/>
              <a:t>and </a:t>
            </a:r>
            <a:r>
              <a:rPr lang="en-US" dirty="0" smtClean="0"/>
              <a:t>released in 2013.</a:t>
            </a:r>
            <a:endParaRPr lang="en-US" dirty="0"/>
          </a:p>
        </p:txBody>
      </p:sp>
      <p:sp>
        <p:nvSpPr>
          <p:cNvPr id="10242" name="AutoShape 2" descr="Apache Kafka Use Cases and How to Run It in 5 Easy Step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5605" name="Picture 5"/>
          <p:cNvPicPr>
            <a:picLocks noChangeAspect="1" noChangeArrowheads="1"/>
          </p:cNvPicPr>
          <p:nvPr/>
        </p:nvPicPr>
        <p:blipFill>
          <a:blip r:embed="rId2"/>
          <a:srcRect/>
          <a:stretch>
            <a:fillRect/>
          </a:stretch>
        </p:blipFill>
        <p:spPr bwMode="auto">
          <a:xfrm>
            <a:off x="4161706" y="3164556"/>
            <a:ext cx="3182249" cy="2798184"/>
          </a:xfrm>
          <a:prstGeom prst="rect">
            <a:avLst/>
          </a:prstGeom>
          <a:noFill/>
          <a:ln w="9525">
            <a:noFill/>
            <a:miter lim="800000"/>
            <a:headEnd/>
            <a:tailEnd/>
          </a:ln>
          <a:effectLst/>
        </p:spPr>
      </p:pic>
    </p:spTree>
    <p:extLst>
      <p:ext uri="{BB962C8B-B14F-4D97-AF65-F5344CB8AC3E}">
        <p14:creationId xmlns="" xmlns:p14="http://schemas.microsoft.com/office/powerpoint/2010/main" val="479653768"/>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221FA16E-AAC8-1A73-CCDA-27D1070D6804}"/>
              </a:ext>
            </a:extLst>
          </p:cNvPr>
          <p:cNvSpPr txBox="1"/>
          <p:nvPr/>
        </p:nvSpPr>
        <p:spPr>
          <a:xfrm>
            <a:off x="9958274" y="6338973"/>
            <a:ext cx="1881605" cy="369332"/>
          </a:xfrm>
          <a:prstGeom prst="rect">
            <a:avLst/>
          </a:prstGeom>
          <a:noFill/>
        </p:spPr>
        <p:txBody>
          <a:bodyPr wrap="none" rtlCol="0">
            <a:spAutoFit/>
          </a:bodyPr>
          <a:lstStyle/>
          <a:p>
            <a:r>
              <a:rPr lang="en-US" i="1" dirty="0">
                <a:solidFill>
                  <a:schemeClr val="tx1">
                    <a:lumMod val="50000"/>
                  </a:schemeClr>
                </a:solidFill>
              </a:rPr>
              <a:t>Mesa Confidential</a:t>
            </a:r>
          </a:p>
        </p:txBody>
      </p:sp>
      <p:sp>
        <p:nvSpPr>
          <p:cNvPr id="5" name="Title 4"/>
          <p:cNvSpPr>
            <a:spLocks noGrp="1"/>
          </p:cNvSpPr>
          <p:nvPr>
            <p:ph type="title"/>
          </p:nvPr>
        </p:nvSpPr>
        <p:spPr/>
        <p:txBody>
          <a:bodyPr/>
          <a:lstStyle/>
          <a:p>
            <a:r>
              <a:rPr lang="en-US" sz="3200" dirty="0" smtClean="0"/>
              <a:t>Advantages and Disadvantages of React</a:t>
            </a:r>
            <a:endParaRPr lang="en-US" sz="3200" dirty="0"/>
          </a:p>
        </p:txBody>
      </p:sp>
      <p:sp>
        <p:nvSpPr>
          <p:cNvPr id="6" name="Rectangle 5"/>
          <p:cNvSpPr/>
          <p:nvPr/>
        </p:nvSpPr>
        <p:spPr>
          <a:xfrm>
            <a:off x="793631" y="1299713"/>
            <a:ext cx="9982200" cy="705258"/>
          </a:xfrm>
          <a:prstGeom prst="rect">
            <a:avLst/>
          </a:prstGeom>
        </p:spPr>
        <p:txBody>
          <a:bodyPr wrap="square">
            <a:spAutoFit/>
          </a:bodyPr>
          <a:lstStyle/>
          <a:p>
            <a:pPr marL="800100" lvl="1" indent="-342900">
              <a:lnSpc>
                <a:spcPct val="150000"/>
              </a:lnSpc>
              <a:buFont typeface="+mj-lt"/>
              <a:buAutoNum type="arabicPeriod"/>
            </a:pPr>
            <a:endParaRPr lang="en-US" sz="1400" dirty="0" smtClean="0"/>
          </a:p>
          <a:p>
            <a:pPr marL="800100" lvl="1" indent="-342900">
              <a:lnSpc>
                <a:spcPct val="150000"/>
              </a:lnSpc>
              <a:buFont typeface="+mj-lt"/>
              <a:buAutoNum type="arabicPeriod"/>
            </a:pPr>
            <a:endParaRPr lang="en-US" sz="1400" dirty="0"/>
          </a:p>
        </p:txBody>
      </p:sp>
      <p:graphicFrame>
        <p:nvGraphicFramePr>
          <p:cNvPr id="9" name="Table 8"/>
          <p:cNvGraphicFramePr>
            <a:graphicFrameLocks noGrp="1"/>
          </p:cNvGraphicFramePr>
          <p:nvPr/>
        </p:nvGraphicFramePr>
        <p:xfrm>
          <a:off x="1094595" y="1258224"/>
          <a:ext cx="9803442" cy="4602564"/>
        </p:xfrm>
        <a:graphic>
          <a:graphicData uri="http://schemas.openxmlformats.org/drawingml/2006/table">
            <a:tbl>
              <a:tblPr firstRow="1" bandRow="1">
                <a:tableStyleId>{21E4AEA4-8DFA-4A89-87EB-49C32662AFE0}</a:tableStyleId>
              </a:tblPr>
              <a:tblGrid>
                <a:gridCol w="4901721"/>
                <a:gridCol w="4901721"/>
              </a:tblGrid>
              <a:tr h="457284">
                <a:tc>
                  <a:txBody>
                    <a:bodyPr/>
                    <a:lstStyle/>
                    <a:p>
                      <a:pPr algn="ctr"/>
                      <a:r>
                        <a:rPr lang="en-US" dirty="0" smtClean="0"/>
                        <a:t>Advantages</a:t>
                      </a:r>
                      <a:endParaRPr lang="en-US" dirty="0"/>
                    </a:p>
                  </a:txBody>
                  <a:tcPr/>
                </a:tc>
                <a:tc>
                  <a:txBody>
                    <a:bodyPr/>
                    <a:lstStyle/>
                    <a:p>
                      <a:pPr algn="ctr"/>
                      <a:r>
                        <a:rPr lang="en-US" dirty="0" smtClean="0"/>
                        <a:t>Disadvantages</a:t>
                      </a:r>
                      <a:endParaRPr lang="en-US" dirty="0"/>
                    </a:p>
                  </a:txBody>
                  <a:tcPr/>
                </a:tc>
              </a:tr>
              <a:tr h="757399">
                <a:tc>
                  <a:txBody>
                    <a:bodyPr/>
                    <a:lstStyle/>
                    <a:p>
                      <a:r>
                        <a:rPr lang="en-US" sz="1100" b="1" dirty="0" smtClean="0"/>
                        <a:t>Performance</a:t>
                      </a:r>
                      <a:r>
                        <a:rPr lang="en-US" sz="1100" dirty="0" smtClean="0"/>
                        <a:t>:  Virtual DOM minimizes the number of direct updates to the actual DOM, hence better performance in complex applications where frequent updates are necessary.</a:t>
                      </a:r>
                    </a:p>
                    <a:p>
                      <a:endParaRPr lang="en-US" sz="1100" dirty="0"/>
                    </a:p>
                  </a:txBody>
                  <a:tcPr/>
                </a:tc>
                <a:tc>
                  <a:txBody>
                    <a:bodyPr/>
                    <a:lstStyle/>
                    <a:p>
                      <a:r>
                        <a:rPr lang="en-US" sz="1100" b="1" dirty="0" smtClean="0"/>
                        <a:t>Steep Learning Curve</a:t>
                      </a:r>
                      <a:r>
                        <a:rPr lang="en-US" sz="1100" dirty="0" smtClean="0"/>
                        <a:t>:  While React is not overly difficult to learn, understanding concepts like the virtual DOM, JSX, hooks, and the ecosystem of libraries can be challenging for beginners, especially when compared to simpler frameworks.</a:t>
                      </a:r>
                    </a:p>
                    <a:p>
                      <a:endParaRPr lang="en-US" sz="1100" dirty="0"/>
                    </a:p>
                  </a:txBody>
                  <a:tcPr/>
                </a:tc>
              </a:tr>
              <a:tr h="495730">
                <a:tc>
                  <a:txBody>
                    <a:bodyPr/>
                    <a:lstStyle/>
                    <a:p>
                      <a:r>
                        <a:rPr lang="en-US" sz="1100" b="1" dirty="0" smtClean="0"/>
                        <a:t>Reusability</a:t>
                      </a:r>
                      <a:r>
                        <a:rPr lang="en-US" sz="1100" dirty="0" smtClean="0"/>
                        <a:t>: Component-based architecture allows for highly </a:t>
                      </a:r>
                      <a:r>
                        <a:rPr lang="en-US" sz="1100" b="1" dirty="0" smtClean="0"/>
                        <a:t>reusable components</a:t>
                      </a:r>
                      <a:r>
                        <a:rPr lang="en-US" sz="1100" dirty="0" smtClean="0"/>
                        <a:t>, reducing redundancy in code and speeding up development. Components can be shared across different parts of an application or even across multiple projects.</a:t>
                      </a:r>
                    </a:p>
                    <a:p>
                      <a:endParaRPr lang="en-US" sz="1100" dirty="0"/>
                    </a:p>
                  </a:txBody>
                  <a:tcPr/>
                </a:tc>
                <a:tc>
                  <a:txBody>
                    <a:bodyPr/>
                    <a:lstStyle/>
                    <a:p>
                      <a:r>
                        <a:rPr lang="en-US" sz="1100" b="1" dirty="0" smtClean="0"/>
                        <a:t>Overhead of Boilerplate</a:t>
                      </a:r>
                      <a:r>
                        <a:rPr lang="en-US" sz="1100" dirty="0" smtClean="0"/>
                        <a:t>:  In larger applications, developers might find themselves writing boilerplate code, especially when using state management libraries like </a:t>
                      </a:r>
                      <a:r>
                        <a:rPr lang="en-US" sz="1100" dirty="0" err="1" smtClean="0"/>
                        <a:t>Redux</a:t>
                      </a:r>
                      <a:r>
                        <a:rPr lang="en-US" sz="1100" dirty="0" smtClean="0"/>
                        <a:t>.</a:t>
                      </a:r>
                    </a:p>
                  </a:txBody>
                  <a:tcPr/>
                </a:tc>
              </a:tr>
              <a:tr h="191199">
                <a:tc>
                  <a:txBody>
                    <a:bodyPr/>
                    <a:lstStyle/>
                    <a:p>
                      <a:r>
                        <a:rPr lang="en-US" sz="1100" b="1" dirty="0" smtClean="0"/>
                        <a:t>Large Ecosystem and Community Support</a:t>
                      </a:r>
                      <a:r>
                        <a:rPr lang="en-US" sz="1100" dirty="0" smtClean="0"/>
                        <a:t>:  React has a vast ecosystem of third-party libraries and tools. This means that for almost any feature or functionality, there is likely a mature library or solution available.</a:t>
                      </a:r>
                      <a:endParaRPr lang="en-US" sz="1100" dirty="0"/>
                    </a:p>
                  </a:txBody>
                  <a:tcPr/>
                </a:tc>
                <a:tc>
                  <a:txBody>
                    <a:bodyPr/>
                    <a:lstStyle/>
                    <a:p>
                      <a:r>
                        <a:rPr lang="en-US" sz="1100" b="1" dirty="0" smtClean="0"/>
                        <a:t>Complex State Management</a:t>
                      </a:r>
                      <a:r>
                        <a:rPr lang="en-US" sz="1100" dirty="0" smtClean="0"/>
                        <a:t>:</a:t>
                      </a:r>
                    </a:p>
                    <a:p>
                      <a:r>
                        <a:rPr lang="en-US" sz="1100" dirty="0" smtClean="0"/>
                        <a:t>For small applications, React’s state management is simple. However, as applications grow, managing state across many components can become complex. Libraries like </a:t>
                      </a:r>
                      <a:r>
                        <a:rPr lang="en-US" sz="1100" dirty="0" err="1" smtClean="0"/>
                        <a:t>Redux</a:t>
                      </a:r>
                      <a:r>
                        <a:rPr lang="en-US" sz="1100" dirty="0" smtClean="0"/>
                        <a:t> offer solutions, but they also add additional complexity.</a:t>
                      </a:r>
                    </a:p>
                    <a:p>
                      <a:endParaRPr lang="en-US" sz="1100" dirty="0"/>
                    </a:p>
                  </a:txBody>
                  <a:tcPr/>
                </a:tc>
              </a:tr>
              <a:tr h="191199">
                <a:tc>
                  <a:txBody>
                    <a:bodyPr/>
                    <a:lstStyle/>
                    <a:p>
                      <a:r>
                        <a:rPr lang="en-US" sz="1100" b="1" dirty="0" smtClean="0"/>
                        <a:t>Developer Experience</a:t>
                      </a:r>
                      <a:r>
                        <a:rPr lang="en-US" sz="1100" dirty="0" smtClean="0"/>
                        <a:t>: Declarative syntax, combined with modern development tools like </a:t>
                      </a:r>
                      <a:r>
                        <a:rPr lang="en-US" sz="1100" b="1" dirty="0" smtClean="0"/>
                        <a:t>React </a:t>
                      </a:r>
                      <a:r>
                        <a:rPr lang="en-US" sz="1100" b="1" dirty="0" err="1" smtClean="0"/>
                        <a:t>DevTools</a:t>
                      </a:r>
                      <a:r>
                        <a:rPr lang="en-US" sz="1100" dirty="0" smtClean="0"/>
                        <a:t>, provides a great developer experience. The introduction of </a:t>
                      </a:r>
                      <a:r>
                        <a:rPr lang="en-US" sz="1100" b="1" dirty="0" smtClean="0"/>
                        <a:t>Hooks</a:t>
                      </a:r>
                      <a:r>
                        <a:rPr lang="en-US" sz="1100" dirty="0" smtClean="0"/>
                        <a:t> simplified state management and side effects, making it easier to write and manage React components.</a:t>
                      </a:r>
                      <a:endParaRPr lang="en-US" sz="1100" dirty="0"/>
                    </a:p>
                  </a:txBody>
                  <a:tcPr/>
                </a:tc>
                <a:tc>
                  <a:txBody>
                    <a:bodyPr/>
                    <a:lstStyle/>
                    <a:p>
                      <a:r>
                        <a:rPr lang="en-US" sz="1100" b="1" dirty="0" smtClean="0"/>
                        <a:t>Frequent Updates and Breaking Changes</a:t>
                      </a:r>
                      <a:r>
                        <a:rPr lang="en-US" sz="1100" dirty="0" smtClean="0"/>
                        <a:t>: React is under active development, and new versions and updates are frequently released. Although major breaking changes are rare, keeping up with new features (like </a:t>
                      </a:r>
                      <a:r>
                        <a:rPr lang="en-US" sz="1100" b="1" dirty="0" smtClean="0"/>
                        <a:t>Hooks</a:t>
                      </a:r>
                      <a:r>
                        <a:rPr lang="en-US" sz="1100" dirty="0" smtClean="0"/>
                        <a:t> when they were introduced) or adopting new patterns can feel overwhelming.</a:t>
                      </a:r>
                    </a:p>
                  </a:txBody>
                  <a:tcPr/>
                </a:tc>
              </a:tr>
              <a:tr h="191199">
                <a:tc>
                  <a:txBody>
                    <a:bodyPr/>
                    <a:lstStyle/>
                    <a:p>
                      <a:r>
                        <a:rPr lang="en-US" sz="1100" b="1" dirty="0" smtClean="0"/>
                        <a:t>Backward Compatibility</a:t>
                      </a:r>
                      <a:r>
                        <a:rPr lang="en-US" sz="1100" dirty="0" smtClean="0"/>
                        <a:t>:  React has a strong focus on </a:t>
                      </a:r>
                      <a:r>
                        <a:rPr lang="en-US" sz="1100" b="1" dirty="0" smtClean="0"/>
                        <a:t>backward compatibility</a:t>
                      </a:r>
                      <a:r>
                        <a:rPr lang="en-US" sz="1100" dirty="0" smtClean="0"/>
                        <a:t>, which ensures that updates to the library don't break existing code. Easier to maintain and upgrade React projects over time.</a:t>
                      </a:r>
                    </a:p>
                    <a:p>
                      <a:pPr>
                        <a:buFont typeface="Arial"/>
                        <a:buChar char="•"/>
                      </a:pPr>
                      <a:endParaRPr lang="en-US" sz="1100" dirty="0"/>
                    </a:p>
                  </a:txBody>
                  <a:tcPr/>
                </a:tc>
                <a:tc>
                  <a:txBody>
                    <a:bodyPr/>
                    <a:lstStyle/>
                    <a:p>
                      <a:endParaRPr lang="en-US" sz="1100" dirty="0"/>
                    </a:p>
                  </a:txBody>
                  <a:tcPr/>
                </a:tc>
              </a:tr>
            </a:tbl>
          </a:graphicData>
        </a:graphic>
      </p:graphicFrame>
    </p:spTree>
    <p:extLst>
      <p:ext uri="{BB962C8B-B14F-4D97-AF65-F5344CB8AC3E}">
        <p14:creationId xmlns="" xmlns:p14="http://schemas.microsoft.com/office/powerpoint/2010/main" val="1960280140"/>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221FA16E-AAC8-1A73-CCDA-27D1070D6804}"/>
              </a:ext>
            </a:extLst>
          </p:cNvPr>
          <p:cNvSpPr txBox="1"/>
          <p:nvPr/>
        </p:nvSpPr>
        <p:spPr>
          <a:xfrm>
            <a:off x="9958274" y="6338973"/>
            <a:ext cx="1881605" cy="369332"/>
          </a:xfrm>
          <a:prstGeom prst="rect">
            <a:avLst/>
          </a:prstGeom>
          <a:noFill/>
        </p:spPr>
        <p:txBody>
          <a:bodyPr wrap="none" rtlCol="0">
            <a:spAutoFit/>
          </a:bodyPr>
          <a:lstStyle/>
          <a:p>
            <a:r>
              <a:rPr lang="en-US" i="1" dirty="0">
                <a:solidFill>
                  <a:schemeClr val="tx1">
                    <a:lumMod val="50000"/>
                  </a:schemeClr>
                </a:solidFill>
              </a:rPr>
              <a:t>Mesa Confidential</a:t>
            </a:r>
          </a:p>
        </p:txBody>
      </p:sp>
      <p:sp>
        <p:nvSpPr>
          <p:cNvPr id="5" name="Title 4"/>
          <p:cNvSpPr>
            <a:spLocks noGrp="1"/>
          </p:cNvSpPr>
          <p:nvPr>
            <p:ph type="title"/>
          </p:nvPr>
        </p:nvSpPr>
        <p:spPr/>
        <p:txBody>
          <a:bodyPr/>
          <a:lstStyle/>
          <a:p>
            <a:r>
              <a:rPr lang="en-US" sz="3200" dirty="0" smtClean="0"/>
              <a:t>When to use Svelte </a:t>
            </a:r>
            <a:r>
              <a:rPr lang="en-US" sz="3200" dirty="0" err="1" smtClean="0"/>
              <a:t>vs</a:t>
            </a:r>
            <a:r>
              <a:rPr lang="en-US" sz="3200" dirty="0" smtClean="0"/>
              <a:t> React</a:t>
            </a:r>
            <a:endParaRPr lang="en-US" sz="3200" dirty="0"/>
          </a:p>
        </p:txBody>
      </p:sp>
      <p:sp>
        <p:nvSpPr>
          <p:cNvPr id="6" name="Rectangle 5"/>
          <p:cNvSpPr/>
          <p:nvPr/>
        </p:nvSpPr>
        <p:spPr>
          <a:xfrm>
            <a:off x="793631" y="1299713"/>
            <a:ext cx="9982200" cy="705258"/>
          </a:xfrm>
          <a:prstGeom prst="rect">
            <a:avLst/>
          </a:prstGeom>
        </p:spPr>
        <p:txBody>
          <a:bodyPr wrap="square">
            <a:spAutoFit/>
          </a:bodyPr>
          <a:lstStyle/>
          <a:p>
            <a:pPr marL="800100" lvl="1" indent="-342900">
              <a:lnSpc>
                <a:spcPct val="150000"/>
              </a:lnSpc>
              <a:buFont typeface="+mj-lt"/>
              <a:buAutoNum type="arabicPeriod"/>
            </a:pPr>
            <a:endParaRPr lang="en-US" sz="1400" dirty="0" smtClean="0"/>
          </a:p>
          <a:p>
            <a:pPr marL="800100" lvl="1" indent="-342900">
              <a:lnSpc>
                <a:spcPct val="150000"/>
              </a:lnSpc>
              <a:buFont typeface="+mj-lt"/>
              <a:buAutoNum type="arabicPeriod"/>
            </a:pPr>
            <a:endParaRPr lang="en-US" sz="1400" dirty="0"/>
          </a:p>
        </p:txBody>
      </p:sp>
      <p:graphicFrame>
        <p:nvGraphicFramePr>
          <p:cNvPr id="9" name="Table 8"/>
          <p:cNvGraphicFramePr>
            <a:graphicFrameLocks noGrp="1"/>
          </p:cNvGraphicFramePr>
          <p:nvPr/>
        </p:nvGraphicFramePr>
        <p:xfrm>
          <a:off x="1094595" y="1258224"/>
          <a:ext cx="9803442" cy="4602564"/>
        </p:xfrm>
        <a:graphic>
          <a:graphicData uri="http://schemas.openxmlformats.org/drawingml/2006/table">
            <a:tbl>
              <a:tblPr firstRow="1" bandRow="1">
                <a:tableStyleId>{21E4AEA4-8DFA-4A89-87EB-49C32662AFE0}</a:tableStyleId>
              </a:tblPr>
              <a:tblGrid>
                <a:gridCol w="4901721"/>
                <a:gridCol w="4901721"/>
              </a:tblGrid>
              <a:tr h="457284">
                <a:tc>
                  <a:txBody>
                    <a:bodyPr/>
                    <a:lstStyle/>
                    <a:p>
                      <a:pPr algn="ctr"/>
                      <a:r>
                        <a:rPr lang="en-US" dirty="0" smtClean="0"/>
                        <a:t>Svelte</a:t>
                      </a:r>
                      <a:endParaRPr lang="en-US" dirty="0"/>
                    </a:p>
                  </a:txBody>
                  <a:tcPr/>
                </a:tc>
                <a:tc>
                  <a:txBody>
                    <a:bodyPr/>
                    <a:lstStyle/>
                    <a:p>
                      <a:pPr algn="ctr"/>
                      <a:r>
                        <a:rPr lang="en-US" dirty="0" smtClean="0"/>
                        <a:t>React</a:t>
                      </a:r>
                      <a:endParaRPr lang="en-US" dirty="0"/>
                    </a:p>
                  </a:txBody>
                  <a:tcPr/>
                </a:tc>
              </a:tr>
              <a:tr h="757399">
                <a:tc>
                  <a:txBody>
                    <a:bodyPr/>
                    <a:lstStyle/>
                    <a:p>
                      <a:r>
                        <a:rPr lang="en-US" sz="1100" b="1" dirty="0" smtClean="0"/>
                        <a:t>Smaller or Simpler Projects</a:t>
                      </a:r>
                      <a:r>
                        <a:rPr lang="en-US" sz="1100" dirty="0" smtClean="0"/>
                        <a:t>:  </a:t>
                      </a:r>
                      <a:r>
                        <a:rPr lang="en-US" sz="1100" dirty="0" err="1" smtClean="0"/>
                        <a:t>Selte</a:t>
                      </a:r>
                      <a:r>
                        <a:rPr lang="en-US" sz="1100" dirty="0" smtClean="0"/>
                        <a:t> is lightweight, has minimal boilerplate, and is easy to get started with. It’s great for projects that need to get off the ground quickly without a complex setup.</a:t>
                      </a:r>
                    </a:p>
                    <a:p>
                      <a:endParaRPr lang="en-US" sz="1100" dirty="0"/>
                    </a:p>
                  </a:txBody>
                  <a:tcPr/>
                </a:tc>
                <a:tc>
                  <a:txBody>
                    <a:bodyPr/>
                    <a:lstStyle/>
                    <a:p>
                      <a:r>
                        <a:rPr lang="en-US" sz="1100" b="1" dirty="0" smtClean="0"/>
                        <a:t>For Large-Scale, Complex Applications</a:t>
                      </a:r>
                      <a:r>
                        <a:rPr lang="en-US" sz="1100" dirty="0" smtClean="0"/>
                        <a:t>: React’s ecosystem is vast, and it offers well-established patterns for building large, complex applications. Libraries like </a:t>
                      </a:r>
                      <a:r>
                        <a:rPr lang="en-US" sz="1100" b="1" dirty="0" err="1" smtClean="0"/>
                        <a:t>Redux</a:t>
                      </a:r>
                      <a:r>
                        <a:rPr lang="en-US" sz="1100" dirty="0" smtClean="0"/>
                        <a:t> for state management, </a:t>
                      </a:r>
                      <a:r>
                        <a:rPr lang="en-US" sz="1100" b="1" dirty="0" smtClean="0"/>
                        <a:t>React Router</a:t>
                      </a:r>
                      <a:r>
                        <a:rPr lang="en-US" sz="1100" dirty="0" smtClean="0"/>
                        <a:t> for routing, and </a:t>
                      </a:r>
                      <a:r>
                        <a:rPr lang="en-US" sz="1100" b="1" dirty="0" smtClean="0"/>
                        <a:t>Next.js</a:t>
                      </a:r>
                      <a:r>
                        <a:rPr lang="en-US" sz="1100" dirty="0" smtClean="0"/>
                        <a:t> for server-side rendering are widely adopted in large projects.</a:t>
                      </a:r>
                    </a:p>
                  </a:txBody>
                  <a:tcPr/>
                </a:tc>
              </a:tr>
              <a:tr h="495730">
                <a:tc>
                  <a:txBody>
                    <a:bodyPr/>
                    <a:lstStyle/>
                    <a:p>
                      <a:r>
                        <a:rPr lang="en-US" sz="1100" b="1" dirty="0" smtClean="0"/>
                        <a:t>When Bundle Size and Performance Are Critical</a:t>
                      </a:r>
                      <a:r>
                        <a:rPr lang="en-US" sz="1100" dirty="0" smtClean="0"/>
                        <a:t>: Svelte compiles components to highly optimized vanilla JavaScript at build time, leading to </a:t>
                      </a:r>
                      <a:r>
                        <a:rPr lang="en-US" sz="1100" b="1" dirty="0" smtClean="0"/>
                        <a:t>smaller bundle sizes</a:t>
                      </a:r>
                      <a:r>
                        <a:rPr lang="en-US" sz="1100" dirty="0" smtClean="0"/>
                        <a:t> and better </a:t>
                      </a:r>
                      <a:r>
                        <a:rPr lang="en-US" sz="1100" b="1" dirty="0" smtClean="0"/>
                        <a:t>runtime performance</a:t>
                      </a:r>
                      <a:r>
                        <a:rPr lang="en-US" sz="1100" dirty="0" smtClean="0"/>
                        <a:t>. There’s no virtual DOM overhead like in React, making Svelte faster for many scenarios.  </a:t>
                      </a:r>
                      <a:endParaRPr lang="en-US" sz="1100" dirty="0"/>
                    </a:p>
                  </a:txBody>
                  <a:tcPr/>
                </a:tc>
                <a:tc>
                  <a:txBody>
                    <a:bodyPr/>
                    <a:lstStyle/>
                    <a:p>
                      <a:r>
                        <a:rPr lang="en-US" sz="1100" b="1" dirty="0" smtClean="0"/>
                        <a:t>Need a Strong Ecosystem and Community Support</a:t>
                      </a:r>
                      <a:r>
                        <a:rPr lang="en-US" sz="1100" dirty="0" smtClean="0"/>
                        <a:t>: React has one of the largest developer communities and ecosystems. There are many</a:t>
                      </a:r>
                      <a:r>
                        <a:rPr lang="en-US" sz="1100" baseline="0" dirty="0" smtClean="0"/>
                        <a:t> </a:t>
                      </a:r>
                      <a:r>
                        <a:rPr lang="en-US" sz="1100" dirty="0" smtClean="0"/>
                        <a:t>React library for almost everything. More learning resources, tutorials, and problem-solving support.</a:t>
                      </a:r>
                      <a:endParaRPr lang="en-US" sz="1100" dirty="0"/>
                    </a:p>
                  </a:txBody>
                  <a:tcPr/>
                </a:tc>
              </a:tr>
              <a:tr h="671134">
                <a:tc>
                  <a:txBody>
                    <a:bodyPr/>
                    <a:lstStyle/>
                    <a:p>
                      <a:r>
                        <a:rPr lang="en-US" sz="1100" b="1" dirty="0" smtClean="0"/>
                        <a:t>Building Fast Prototypes</a:t>
                      </a:r>
                      <a:r>
                        <a:rPr lang="en-US" sz="1100" dirty="0" smtClean="0"/>
                        <a:t>: </a:t>
                      </a:r>
                      <a:r>
                        <a:rPr lang="en-US" sz="1100" dirty="0" err="1" smtClean="0"/>
                        <a:t>Svelte’s</a:t>
                      </a:r>
                      <a:r>
                        <a:rPr lang="en-US" sz="1100" dirty="0" smtClean="0"/>
                        <a:t> minimal setup makes it ideal for quickly creating functional prototypes or MVPs. Its straightforward syntax means you can start developing features without spending much time on configuration.</a:t>
                      </a:r>
                      <a:endParaRPr lang="en-US" sz="1100" dirty="0"/>
                    </a:p>
                  </a:txBody>
                  <a:tcPr/>
                </a:tc>
                <a:tc>
                  <a:txBody>
                    <a:bodyPr/>
                    <a:lstStyle/>
                    <a:p>
                      <a:r>
                        <a:rPr lang="en-US" sz="1100" b="1" dirty="0" smtClean="0"/>
                        <a:t>Working with a Large Team</a:t>
                      </a:r>
                      <a:r>
                        <a:rPr lang="en-US" sz="1100" dirty="0" smtClean="0"/>
                        <a:t>: React’s component-based architecture, combined with strict conventions and patterns (like using Hooks, the Context API, or </a:t>
                      </a:r>
                      <a:r>
                        <a:rPr lang="en-US" sz="1100" dirty="0" err="1" smtClean="0"/>
                        <a:t>Redux</a:t>
                      </a:r>
                      <a:r>
                        <a:rPr lang="en-US" sz="1100" dirty="0" smtClean="0"/>
                        <a:t>), makes it easier to scale development with multiple developers. React’s patterns are more established for maintaining and scaling large applications.</a:t>
                      </a:r>
                    </a:p>
                    <a:p>
                      <a:endParaRPr lang="en-US" sz="1100" dirty="0"/>
                    </a:p>
                  </a:txBody>
                  <a:tcPr/>
                </a:tc>
              </a:tr>
              <a:tr h="191199">
                <a:tc>
                  <a:txBody>
                    <a:bodyPr/>
                    <a:lstStyle/>
                    <a:p>
                      <a:r>
                        <a:rPr lang="en-US" sz="1100" b="1" dirty="0" smtClean="0"/>
                        <a:t>Progressive Web Apps (PWAs) with Excellent Performance</a:t>
                      </a:r>
                      <a:r>
                        <a:rPr lang="en-US" sz="1100" dirty="0" smtClean="0"/>
                        <a:t>:  </a:t>
                      </a:r>
                      <a:r>
                        <a:rPr lang="en-US" sz="1100" dirty="0" err="1" smtClean="0"/>
                        <a:t>Svelte’s</a:t>
                      </a:r>
                      <a:r>
                        <a:rPr lang="en-US" sz="1100" dirty="0" smtClean="0"/>
                        <a:t> low footprint and speed make it ideal for building </a:t>
                      </a:r>
                      <a:r>
                        <a:rPr lang="en-US" sz="1100" b="1" dirty="0" smtClean="0"/>
                        <a:t>PWAs</a:t>
                      </a:r>
                      <a:r>
                        <a:rPr lang="en-US" sz="1100" dirty="0" smtClean="0"/>
                        <a:t> that need to load quickly and perform well under various network conditions.</a:t>
                      </a:r>
                      <a:endParaRPr lang="en-US" sz="1100" dirty="0"/>
                    </a:p>
                  </a:txBody>
                  <a:tcPr/>
                </a:tc>
                <a:tc>
                  <a:txBody>
                    <a:bodyPr/>
                    <a:lstStyle/>
                    <a:p>
                      <a:r>
                        <a:rPr lang="en-US" sz="1100" b="1" dirty="0" smtClean="0"/>
                        <a:t>Need a Stable and Mature Ecosystem</a:t>
                      </a:r>
                      <a:r>
                        <a:rPr lang="en-US" sz="1100" dirty="0" smtClean="0"/>
                        <a:t>: React is mature and stable. Vast variety</a:t>
                      </a:r>
                      <a:r>
                        <a:rPr lang="en-US" sz="1100" baseline="0" dirty="0" smtClean="0"/>
                        <a:t> of</a:t>
                      </a:r>
                      <a:r>
                        <a:rPr lang="en-US" sz="1100" dirty="0" smtClean="0"/>
                        <a:t> tools and libraries specifically built to solve common issues like state management, routing, and side effects handling. Widely</a:t>
                      </a:r>
                      <a:r>
                        <a:rPr lang="en-US" sz="1100" baseline="0" dirty="0" smtClean="0"/>
                        <a:t> used </a:t>
                      </a:r>
                      <a:r>
                        <a:rPr lang="en-US" sz="1100" dirty="0" smtClean="0"/>
                        <a:t>in industry, hence easier to find experienced React developers.</a:t>
                      </a:r>
                      <a:endParaRPr lang="en-US" sz="1100" dirty="0"/>
                    </a:p>
                  </a:txBody>
                  <a:tcPr/>
                </a:tc>
              </a:tr>
              <a:tr h="191199">
                <a:tc>
                  <a:txBody>
                    <a:bodyPr/>
                    <a:lstStyle/>
                    <a:p>
                      <a:r>
                        <a:rPr lang="en-US" sz="1100" b="1" dirty="0" smtClean="0"/>
                        <a:t>Need reactive Programming Simplicity</a:t>
                      </a:r>
                      <a:r>
                        <a:rPr lang="en-US" sz="1100" b="1" baseline="0" dirty="0" smtClean="0"/>
                        <a:t>:</a:t>
                      </a:r>
                      <a:r>
                        <a:rPr lang="en-US" sz="1100" dirty="0" smtClean="0"/>
                        <a:t>  Simple built-in reactivity model. You don’t need to use hooks</a:t>
                      </a:r>
                      <a:r>
                        <a:rPr lang="en-US" sz="1100" smtClean="0"/>
                        <a:t>, or </a:t>
                      </a:r>
                      <a:r>
                        <a:rPr lang="en-US" sz="1100" dirty="0" smtClean="0"/>
                        <a:t>other patterns to manage component reactivity like in React. Changes to variables automatically trigger DOM updates, simplifying reactive programming.</a:t>
                      </a:r>
                    </a:p>
                    <a:p>
                      <a:pPr>
                        <a:buFont typeface="Arial"/>
                        <a:buChar char="•"/>
                      </a:pPr>
                      <a:endParaRPr lang="en-US" sz="1100" dirty="0"/>
                    </a:p>
                  </a:txBody>
                  <a:tcPr/>
                </a:tc>
                <a:tc>
                  <a:txBody>
                    <a:bodyPr/>
                    <a:lstStyle/>
                    <a:p>
                      <a:endParaRPr lang="en-US" sz="1100" dirty="0"/>
                    </a:p>
                  </a:txBody>
                  <a:tcPr/>
                </a:tc>
              </a:tr>
            </a:tbl>
          </a:graphicData>
        </a:graphic>
      </p:graphicFrame>
    </p:spTree>
    <p:extLst>
      <p:ext uri="{BB962C8B-B14F-4D97-AF65-F5344CB8AC3E}">
        <p14:creationId xmlns="" xmlns:p14="http://schemas.microsoft.com/office/powerpoint/2010/main" val="1960280140"/>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5E8D481B-AA70-47B2-D724-B872B2D97377}"/>
              </a:ext>
            </a:extLst>
          </p:cNvPr>
          <p:cNvSpPr txBox="1"/>
          <p:nvPr/>
        </p:nvSpPr>
        <p:spPr>
          <a:xfrm>
            <a:off x="9958274" y="6338973"/>
            <a:ext cx="1881605" cy="369332"/>
          </a:xfrm>
          <a:prstGeom prst="rect">
            <a:avLst/>
          </a:prstGeom>
          <a:noFill/>
        </p:spPr>
        <p:txBody>
          <a:bodyPr wrap="none" rtlCol="0">
            <a:spAutoFit/>
          </a:bodyPr>
          <a:lstStyle/>
          <a:p>
            <a:r>
              <a:rPr lang="en-US" i="1" dirty="0">
                <a:solidFill>
                  <a:schemeClr val="tx1">
                    <a:lumMod val="50000"/>
                  </a:schemeClr>
                </a:solidFill>
              </a:rPr>
              <a:t>Mesa Confidential</a:t>
            </a:r>
          </a:p>
        </p:txBody>
      </p:sp>
      <p:pic>
        <p:nvPicPr>
          <p:cNvPr id="6152" name="Picture 8" descr="Question And Answer Questions - Free vector graphic on Pixabay"/>
          <p:cNvPicPr>
            <a:picLocks noChangeAspect="1" noChangeArrowheads="1"/>
          </p:cNvPicPr>
          <p:nvPr/>
        </p:nvPicPr>
        <p:blipFill>
          <a:blip r:embed="rId2"/>
          <a:srcRect/>
          <a:stretch>
            <a:fillRect/>
          </a:stretch>
        </p:blipFill>
        <p:spPr bwMode="auto">
          <a:xfrm>
            <a:off x="3358550" y="2257782"/>
            <a:ext cx="3662194" cy="2394732"/>
          </a:xfrm>
          <a:prstGeom prst="rect">
            <a:avLst/>
          </a:prstGeom>
          <a:noFill/>
        </p:spPr>
      </p:pic>
    </p:spTree>
    <p:extLst>
      <p:ext uri="{BB962C8B-B14F-4D97-AF65-F5344CB8AC3E}">
        <p14:creationId xmlns="" xmlns:p14="http://schemas.microsoft.com/office/powerpoint/2010/main" val="3511436495"/>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sld>
</file>

<file path=ppt/theme/theme1.xml><?xml version="1.0" encoding="utf-8"?>
<a:theme xmlns:a="http://schemas.openxmlformats.org/drawingml/2006/main" name="Office Theme">
  <a:themeElements>
    <a:clrScheme name="Custom 5">
      <a:dk1>
        <a:srgbClr val="5893A5"/>
      </a:dk1>
      <a:lt1>
        <a:srgbClr val="FFFFFF"/>
      </a:lt1>
      <a:dk2>
        <a:srgbClr val="797979"/>
      </a:dk2>
      <a:lt2>
        <a:srgbClr val="EAEAEA"/>
      </a:lt2>
      <a:accent1>
        <a:srgbClr val="5892A5"/>
      </a:accent1>
      <a:accent2>
        <a:srgbClr val="9DC385"/>
      </a:accent2>
      <a:accent3>
        <a:srgbClr val="325861"/>
      </a:accent3>
      <a:accent4>
        <a:srgbClr val="95C6CF"/>
      </a:accent4>
      <a:accent5>
        <a:srgbClr val="D2C171"/>
      </a:accent5>
      <a:accent6>
        <a:srgbClr val="804189"/>
      </a:accent6>
      <a:hlink>
        <a:srgbClr val="4998AA"/>
      </a:hlink>
      <a:folHlink>
        <a:srgbClr val="4998A9"/>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18-Brand-Standards-Corporate-Template-R01  -  Repaired" id="{7628EEB4-EE5B-45F0-B1DA-E888BA5DCC7D}" vid="{48500A91-5F3F-4738-B9EF-D77D3C0682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88E7F3DB7B651438BE2EE6496C5288F" ma:contentTypeVersion="15" ma:contentTypeDescription="Create a new document." ma:contentTypeScope="" ma:versionID="f84292184f4f7fbb88c788eaae096a70">
  <xsd:schema xmlns:xsd="http://www.w3.org/2001/XMLSchema" xmlns:xs="http://www.w3.org/2001/XMLSchema" xmlns:p="http://schemas.microsoft.com/office/2006/metadata/properties" xmlns:ns2="80cd682b-b40f-411e-9891-5e2a388e0f2a" xmlns:ns3="0a5436c3-62bb-42e4-abd1-a0a4955fdeca" targetNamespace="http://schemas.microsoft.com/office/2006/metadata/properties" ma:root="true" ma:fieldsID="a80ffcda42bd2f74d943b42b148c0425" ns2:_="" ns3:_="">
    <xsd:import namespace="80cd682b-b40f-411e-9891-5e2a388e0f2a"/>
    <xsd:import namespace="0a5436c3-62bb-42e4-abd1-a0a4955fdeca"/>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cd682b-b40f-411e-9891-5e2a388e0f2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8efff78e-6ebe-4352-a5c3-c73ed1506925" ma:termSetId="09814cd3-568e-fe90-9814-8d621ff8fb84" ma:anchorId="fba54fb3-c3e1-fe81-a776-ca4b69148c4d" ma:open="true" ma:isKeyword="false">
      <xsd:complexType>
        <xsd:sequence>
          <xsd:element ref="pc:Terms" minOccurs="0" maxOccurs="1"/>
        </xsd:sequence>
      </xsd:complexType>
    </xsd:element>
    <xsd:element name="MediaServiceDateTaken" ma:index="20" nillable="true" ma:displayName="MediaServiceDateTaken" ma:hidden="true" ma:internalName="MediaServiceDateTaken" ma:readOnly="true">
      <xsd:simpleType>
        <xsd:restriction base="dms:Text"/>
      </xsd:simpleType>
    </xsd:element>
    <xsd:element name="MediaServiceLocation" ma:index="21"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a5436c3-62bb-42e4-abd1-a0a4955fdeca"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TaxCatchAll" ma:index="19" nillable="true" ma:displayName="Taxonomy Catch All Column" ma:hidden="true" ma:list="{4d5a9d41-3c05-48e7-b5ac-1774257d68cc}" ma:internalName="TaxCatchAll" ma:showField="CatchAllData" ma:web="0a5436c3-62bb-42e4-abd1-a0a4955fdec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80cd682b-b40f-411e-9891-5e2a388e0f2a">
      <Terms xmlns="http://schemas.microsoft.com/office/infopath/2007/PartnerControls"/>
    </lcf76f155ced4ddcb4097134ff3c332f>
    <TaxCatchAll xmlns="0a5436c3-62bb-42e4-abd1-a0a4955fdeca"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49D4D71-E531-43EE-8F1C-8460734920B2}">
  <ds:schemaRefs>
    <ds:schemaRef ds:uri="0a5436c3-62bb-42e4-abd1-a0a4955fdeca"/>
    <ds:schemaRef ds:uri="80cd682b-b40f-411e-9891-5e2a388e0f2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51B7E5B-81BB-4D9C-8F7D-F43B77C48B20}">
  <ds:schemaRefs>
    <ds:schemaRef ds:uri="0a5436c3-62bb-42e4-abd1-a0a4955fdeca"/>
    <ds:schemaRef ds:uri="80cd682b-b40f-411e-9891-5e2a388e0f2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C1BF3681-C3E5-4AF6-8050-4743C0D5616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18-Brand-Standards-Corporate-Template-R01_</Template>
  <TotalTime>10986</TotalTime>
  <Words>1259</Words>
  <Application>Microsoft Office PowerPoint</Application>
  <PresentationFormat>Custom</PresentationFormat>
  <Paragraphs>54</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Svelte vs React</vt:lpstr>
      <vt:lpstr>Agenda</vt:lpstr>
      <vt:lpstr>What is Svelte?   </vt:lpstr>
      <vt:lpstr>Advantages and Disadvantages of Svelte</vt:lpstr>
      <vt:lpstr>What is React?   </vt:lpstr>
      <vt:lpstr>Advantages and Disadvantages of React</vt:lpstr>
      <vt:lpstr>When to use Svelte vs React</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Mesa News</dc:title>
  <dc:creator>Cara Jaffee</dc:creator>
  <cp:lastModifiedBy>Hung</cp:lastModifiedBy>
  <cp:revision>72</cp:revision>
  <dcterms:created xsi:type="dcterms:W3CDTF">2020-02-10T19:02:28Z</dcterms:created>
  <dcterms:modified xsi:type="dcterms:W3CDTF">2024-10-16T19:40:38Z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0x010100E88E7F3DB7B651438BE2EE6496C5288F</vt:lpwstr>
  </property>
  <property fmtid="{D5CDD505-2E9C-101B-9397-08002B2CF9AE}" pid="3" name="MediaServiceImageTags">
    <vt:lpwstr/>
  </property>
</Properties>
</file>