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tiff" ContentType="image/tif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5"/>
  </p:notesMasterIdLst>
  <p:handoutMasterIdLst>
    <p:handoutMasterId r:id="rId16"/>
  </p:handoutMasterIdLst>
  <p:sldIdLst>
    <p:sldId id="4215" r:id="rId5"/>
    <p:sldId id="4216" r:id="rId6"/>
    <p:sldId id="4217" r:id="rId7"/>
    <p:sldId id="4220" r:id="rId8"/>
    <p:sldId id="4221" r:id="rId9"/>
    <p:sldId id="4224" r:id="rId10"/>
    <p:sldId id="4225" r:id="rId11"/>
    <p:sldId id="4226" r:id="rId12"/>
    <p:sldId id="4227" r:id="rId13"/>
    <p:sldId id="420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83A41"/>
    <a:srgbClr val="000000"/>
    <a:srgbClr val="035866"/>
    <a:srgbClr val="255963"/>
    <a:srgbClr val="B3D4DB"/>
    <a:srgbClr val="8A3A8D"/>
    <a:srgbClr val="D4C264"/>
    <a:srgbClr val="4295A7"/>
    <a:srgbClr val="93C57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9F08A4-6123-44B3-B4D4-A0A24334F205}" v="24" dt="2023-03-10T15:14:49.134"/>
    <p1510:client id="{FB044AE3-203D-4A0C-858C-445CD17B2E0B}" v="7" dt="2023-03-10T01:54:09.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7112" autoAdjust="0"/>
    <p:restoredTop sz="97161" autoAdjust="0"/>
  </p:normalViewPr>
  <p:slideViewPr>
    <p:cSldViewPr snapToGrid="0">
      <p:cViewPr varScale="1">
        <p:scale>
          <a:sx n="146" d="100"/>
          <a:sy n="146" d="100"/>
        </p:scale>
        <p:origin x="-204"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273365B8-2511-D040-9EAC-EAD5E1AB0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FA53D240-1E32-F546-97BB-3F81E4C941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46B522-554D-304C-B062-B3D14C953F88}" type="datetimeFigureOut">
              <a:rPr lang="en-US" smtClean="0"/>
              <a:pPr/>
              <a:t>10/31/2024</a:t>
            </a:fld>
            <a:endParaRPr lang="en-US"/>
          </a:p>
        </p:txBody>
      </p:sp>
      <p:sp>
        <p:nvSpPr>
          <p:cNvPr id="4" name="Footer Placeholder 3">
            <a:extLst>
              <a:ext uri="{FF2B5EF4-FFF2-40B4-BE49-F238E27FC236}">
                <a16:creationId xmlns="" xmlns:a16="http://schemas.microsoft.com/office/drawing/2014/main" id="{0FB1C412-F491-B74E-A609-73034009A4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0B72CE36-DEB7-BF4C-A096-B6E5D881FA6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4949EB0-CE87-114E-8340-DB5F197C4450}" type="slidenum">
              <a:rPr lang="en-US" smtClean="0"/>
              <a:pPr/>
              <a:t>‹#›</a:t>
            </a:fld>
            <a:endParaRPr lang="en-US"/>
          </a:p>
        </p:txBody>
      </p:sp>
    </p:spTree>
    <p:extLst>
      <p:ext uri="{BB962C8B-B14F-4D97-AF65-F5344CB8AC3E}">
        <p14:creationId xmlns="" xmlns:p14="http://schemas.microsoft.com/office/powerpoint/2010/main" val="28677973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A413F0-8702-4C58-A1DC-FE228FE832D3}" type="datetimeFigureOut">
              <a:rPr lang="en-US" smtClean="0"/>
              <a:pPr/>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5C976-5CB7-43BF-A311-1A02DDB7098A}" type="slidenum">
              <a:rPr lang="en-US" smtClean="0"/>
              <a:pPr/>
              <a:t>‹#›</a:t>
            </a:fld>
            <a:endParaRPr lang="en-US"/>
          </a:p>
        </p:txBody>
      </p:sp>
    </p:spTree>
    <p:extLst>
      <p:ext uri="{BB962C8B-B14F-4D97-AF65-F5344CB8AC3E}">
        <p14:creationId xmlns="" xmlns:p14="http://schemas.microsoft.com/office/powerpoint/2010/main" val="2039652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tif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ght Title">
    <p:spTree>
      <p:nvGrpSpPr>
        <p:cNvPr id="1" name=""/>
        <p:cNvGrpSpPr/>
        <p:nvPr/>
      </p:nvGrpSpPr>
      <p:grpSpPr>
        <a:xfrm>
          <a:off x="0" y="0"/>
          <a:ext cx="0" cy="0"/>
          <a:chOff x="0" y="0"/>
          <a:chExt cx="0" cy="0"/>
        </a:xfrm>
      </p:grpSpPr>
      <p:pic>
        <p:nvPicPr>
          <p:cNvPr id="8" name="Picture 7">
            <a:extLst>
              <a:ext uri="{FF2B5EF4-FFF2-40B4-BE49-F238E27FC236}">
                <a16:creationId xmlns="" xmlns:a16="http://schemas.microsoft.com/office/drawing/2014/main" id="{DCB70024-7CB7-C54A-B281-8ABD3CB28A78}"/>
              </a:ext>
            </a:extLst>
          </p:cNvPr>
          <p:cNvPicPr>
            <a:picLocks noChangeAspect="1"/>
          </p:cNvPicPr>
          <p:nvPr userDrawn="1"/>
        </p:nvPicPr>
        <p:blipFill>
          <a:blip r:embed="rId2"/>
          <a:stretch>
            <a:fillRect/>
          </a:stretch>
        </p:blipFill>
        <p:spPr>
          <a:xfrm>
            <a:off x="4357772" y="0"/>
            <a:ext cx="7834228" cy="68580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762000" y="1283207"/>
            <a:ext cx="4876800" cy="1325563"/>
          </a:xfrm>
        </p:spPr>
        <p:txBody>
          <a:bodyPr>
            <a:normAutofit/>
          </a:bodyPr>
          <a:lstStyle>
            <a:lvl1pPr algn="l">
              <a:defRPr sz="4000">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762000" y="4249231"/>
            <a:ext cx="5137829" cy="1156018"/>
          </a:xfrm>
        </p:spPr>
        <p:txBody>
          <a:bodyPr>
            <a:normAutofit/>
          </a:bodyPr>
          <a:lstStyle>
            <a:lvl1pPr marL="0" indent="0">
              <a:buNone/>
              <a:defRPr sz="2400">
                <a:solidFill>
                  <a:srgbClr val="4295A7"/>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4" name="Picture 13">
            <a:extLst>
              <a:ext uri="{FF2B5EF4-FFF2-40B4-BE49-F238E27FC236}">
                <a16:creationId xmlns="" xmlns:a16="http://schemas.microsoft.com/office/drawing/2014/main" id="{FA18BCDF-85A9-7E46-B854-763E07701F49}"/>
              </a:ext>
            </a:extLst>
          </p:cNvPr>
          <p:cNvPicPr>
            <a:picLocks noChangeAspect="1"/>
          </p:cNvPicPr>
          <p:nvPr userDrawn="1"/>
        </p:nvPicPr>
        <p:blipFill>
          <a:blip r:embed="rId3"/>
          <a:stretch>
            <a:fillRect/>
          </a:stretch>
        </p:blipFill>
        <p:spPr>
          <a:xfrm>
            <a:off x="548682" y="372080"/>
            <a:ext cx="1717724" cy="248346"/>
          </a:xfrm>
          <a:prstGeom prst="rect">
            <a:avLst/>
          </a:prstGeom>
        </p:spPr>
      </p:pic>
    </p:spTree>
    <p:extLst>
      <p:ext uri="{BB962C8B-B14F-4D97-AF65-F5344CB8AC3E}">
        <p14:creationId xmlns="" xmlns:p14="http://schemas.microsoft.com/office/powerpoint/2010/main" val="3242109002"/>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Dark Title">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12D6159-2173-3548-874C-452958A85DF6}"/>
              </a:ext>
            </a:extLst>
          </p:cNvPr>
          <p:cNvSpPr/>
          <p:nvPr userDrawn="1"/>
        </p:nvSpPr>
        <p:spPr>
          <a:xfrm>
            <a:off x="0" y="0"/>
            <a:ext cx="12191999" cy="6858000"/>
          </a:xfrm>
          <a:prstGeom prst="rect">
            <a:avLst/>
          </a:prstGeom>
          <a:gradFill>
            <a:gsLst>
              <a:gs pos="0">
                <a:srgbClr val="035866"/>
              </a:gs>
              <a:gs pos="100000">
                <a:srgbClr val="083A4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 xmlns:a16="http://schemas.microsoft.com/office/drawing/2014/main" id="{7D240A3C-FB87-A849-BF43-94582DC1113D}"/>
              </a:ext>
            </a:extLst>
          </p:cNvPr>
          <p:cNvPicPr>
            <a:picLocks noChangeAspect="1"/>
          </p:cNvPicPr>
          <p:nvPr userDrawn="1"/>
        </p:nvPicPr>
        <p:blipFill>
          <a:blip r:embed="rId2"/>
          <a:stretch>
            <a:fillRect/>
          </a:stretch>
        </p:blipFill>
        <p:spPr>
          <a:xfrm>
            <a:off x="1926661" y="3332240"/>
            <a:ext cx="6351611" cy="3816194"/>
          </a:xfrm>
          <a:prstGeom prst="rect">
            <a:avLst/>
          </a:prstGeom>
        </p:spPr>
      </p:pic>
      <p:sp>
        <p:nvSpPr>
          <p:cNvPr id="5" name="Parallelogram 4">
            <a:extLst>
              <a:ext uri="{FF2B5EF4-FFF2-40B4-BE49-F238E27FC236}">
                <a16:creationId xmlns="" xmlns:a16="http://schemas.microsoft.com/office/drawing/2014/main" id="{044CF2C6-1EB8-C545-A5EB-AF5DD2B28349}"/>
              </a:ext>
            </a:extLst>
          </p:cNvPr>
          <p:cNvSpPr/>
          <p:nvPr userDrawn="1"/>
        </p:nvSpPr>
        <p:spPr>
          <a:xfrm>
            <a:off x="6568888" y="1332411"/>
            <a:ext cx="8309706" cy="5525589"/>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 xmlns:a16="http://schemas.microsoft.com/office/drawing/2014/main" id="{82DF6964-073F-A741-8B17-E0E690F4DF59}"/>
              </a:ext>
            </a:extLst>
          </p:cNvPr>
          <p:cNvSpPr/>
          <p:nvPr userDrawn="1"/>
        </p:nvSpPr>
        <p:spPr>
          <a:xfrm>
            <a:off x="7630042" y="0"/>
            <a:ext cx="8309706" cy="6858000"/>
          </a:xfrm>
          <a:prstGeom prst="parallelogram">
            <a:avLst>
              <a:gd name="adj" fmla="val 48168"/>
            </a:avLst>
          </a:prstGeom>
          <a:solidFill>
            <a:schemeClr val="accen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 xmlns:a16="http://schemas.microsoft.com/office/drawing/2014/main" id="{5468F2ED-84BD-5740-B8E1-A6C010A50528}"/>
              </a:ext>
            </a:extLst>
          </p:cNvPr>
          <p:cNvPicPr>
            <a:picLocks noChangeAspect="1"/>
          </p:cNvPicPr>
          <p:nvPr userDrawn="1"/>
        </p:nvPicPr>
        <p:blipFill>
          <a:blip r:embed="rId3"/>
          <a:stretch>
            <a:fillRect/>
          </a:stretch>
        </p:blipFill>
        <p:spPr>
          <a:xfrm>
            <a:off x="5297734" y="2438400"/>
            <a:ext cx="2166408" cy="1460500"/>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1404502" y="2103437"/>
            <a:ext cx="5537755" cy="1325563"/>
          </a:xfrm>
        </p:spPr>
        <p:txBody>
          <a:bodyPr>
            <a:normAutofit/>
          </a:bodyPr>
          <a:lstStyle>
            <a:lvl1pPr algn="l">
              <a:defRPr sz="4000">
                <a:solidFill>
                  <a:schemeClr val="bg1"/>
                </a:solidFill>
              </a:defRPr>
            </a:lvl1pPr>
          </a:lstStyle>
          <a:p>
            <a:r>
              <a:rPr lang="en-US"/>
              <a:t>Click to edit Master title style</a:t>
            </a:r>
          </a:p>
        </p:txBody>
      </p:sp>
      <p:pic>
        <p:nvPicPr>
          <p:cNvPr id="14" name="Picture 13">
            <a:extLst>
              <a:ext uri="{FF2B5EF4-FFF2-40B4-BE49-F238E27FC236}">
                <a16:creationId xmlns="" xmlns:a16="http://schemas.microsoft.com/office/drawing/2014/main" id="{49AFA3BC-2111-0D40-8CDB-D02BC1839772}"/>
              </a:ext>
            </a:extLst>
          </p:cNvPr>
          <p:cNvPicPr>
            <a:picLocks noChangeAspect="1"/>
          </p:cNvPicPr>
          <p:nvPr userDrawn="1"/>
        </p:nvPicPr>
        <p:blipFill>
          <a:blip r:embed="rId4"/>
          <a:stretch>
            <a:fillRect/>
          </a:stretch>
        </p:blipFill>
        <p:spPr>
          <a:xfrm>
            <a:off x="716717" y="1676400"/>
            <a:ext cx="2166408" cy="1460500"/>
          </a:xfrm>
          <a:prstGeom prst="rect">
            <a:avLst/>
          </a:prstGeom>
        </p:spPr>
      </p:pic>
      <p:pic>
        <p:nvPicPr>
          <p:cNvPr id="10" name="Picture 9">
            <a:extLst>
              <a:ext uri="{FF2B5EF4-FFF2-40B4-BE49-F238E27FC236}">
                <a16:creationId xmlns="" xmlns:a16="http://schemas.microsoft.com/office/drawing/2014/main" id="{3E633816-E054-8940-AF72-870913AF2214}"/>
              </a:ext>
            </a:extLst>
          </p:cNvPr>
          <p:cNvPicPr>
            <a:picLocks noChangeAspect="1"/>
          </p:cNvPicPr>
          <p:nvPr userDrawn="1"/>
        </p:nvPicPr>
        <p:blipFill>
          <a:blip r:embed="rId5"/>
          <a:stretch>
            <a:fillRect/>
          </a:stretch>
        </p:blipFill>
        <p:spPr>
          <a:xfrm>
            <a:off x="562919" y="373381"/>
            <a:ext cx="1683166" cy="248919"/>
          </a:xfrm>
          <a:prstGeom prst="rect">
            <a:avLst/>
          </a:prstGeom>
        </p:spPr>
      </p:pic>
      <p:sp>
        <p:nvSpPr>
          <p:cNvPr id="6" name="Parallelogram 5">
            <a:extLst>
              <a:ext uri="{FF2B5EF4-FFF2-40B4-BE49-F238E27FC236}">
                <a16:creationId xmlns="" xmlns:a16="http://schemas.microsoft.com/office/drawing/2014/main" id="{8A924114-BABB-6746-9878-D1B4CE11052D}"/>
              </a:ext>
            </a:extLst>
          </p:cNvPr>
          <p:cNvSpPr/>
          <p:nvPr userDrawn="1"/>
        </p:nvSpPr>
        <p:spPr>
          <a:xfrm>
            <a:off x="-813740" y="4693704"/>
            <a:ext cx="11101700" cy="1677465"/>
          </a:xfrm>
          <a:prstGeom prst="parallelogram">
            <a:avLst>
              <a:gd name="adj" fmla="val 50714"/>
            </a:avLst>
          </a:prstGeom>
          <a:gradFill>
            <a:gsLst>
              <a:gs pos="0">
                <a:schemeClr val="accent6">
                  <a:alpha val="0"/>
                </a:schemeClr>
              </a:gs>
              <a:gs pos="60000">
                <a:schemeClr val="accent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1404502" y="5283200"/>
            <a:ext cx="7071478" cy="1156018"/>
          </a:xfrm>
        </p:spPr>
        <p:txBody>
          <a:bodyPr>
            <a:normAutofit/>
          </a:bodyPr>
          <a:lstStyle>
            <a:lvl1pPr marL="0" indent="0">
              <a:buNone/>
              <a:defRPr sz="2400">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19345553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r Divider">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BCA450C1-58BE-6E4E-9CBF-0FB691FD755E}"/>
              </a:ext>
            </a:extLst>
          </p:cNvPr>
          <p:cNvPicPr>
            <a:picLocks noChangeAspect="1"/>
          </p:cNvPicPr>
          <p:nvPr userDrawn="1"/>
        </p:nvPicPr>
        <p:blipFill>
          <a:blip r:embed="rId2"/>
          <a:stretch>
            <a:fillRect/>
          </a:stretch>
        </p:blipFill>
        <p:spPr>
          <a:xfrm>
            <a:off x="7847786" y="0"/>
            <a:ext cx="4344214" cy="6858000"/>
          </a:xfrm>
          <a:prstGeom prst="rect">
            <a:avLst/>
          </a:prstGeom>
        </p:spPr>
      </p:pic>
      <p:pic>
        <p:nvPicPr>
          <p:cNvPr id="14" name="Picture 13">
            <a:extLst>
              <a:ext uri="{FF2B5EF4-FFF2-40B4-BE49-F238E27FC236}">
                <a16:creationId xmlns="" xmlns:a16="http://schemas.microsoft.com/office/drawing/2014/main" id="{0CFBEA58-BD22-D24F-B512-8BA514AB9008}"/>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2" name="Title 1">
            <a:extLst>
              <a:ext uri="{FF2B5EF4-FFF2-40B4-BE49-F238E27FC236}">
                <a16:creationId xmlns="" xmlns:a16="http://schemas.microsoft.com/office/drawing/2014/main" id="{31D28376-80FC-AA47-983D-5AA4ADF9D4A4}"/>
              </a:ext>
            </a:extLst>
          </p:cNvPr>
          <p:cNvSpPr>
            <a:spLocks noGrp="1"/>
          </p:cNvSpPr>
          <p:nvPr>
            <p:ph type="title"/>
          </p:nvPr>
        </p:nvSpPr>
        <p:spPr>
          <a:xfrm>
            <a:off x="631657" y="3458428"/>
            <a:ext cx="9272993" cy="797984"/>
          </a:xfrm>
        </p:spPr>
        <p:txBody>
          <a:bodyPr anchor="t"/>
          <a:lstStyle>
            <a:lvl1pPr algn="l">
              <a:defRPr>
                <a:solidFill>
                  <a:srgbClr val="4295A7"/>
                </a:solidFill>
              </a:defRPr>
            </a:lvl1pPr>
          </a:lstStyle>
          <a:p>
            <a:r>
              <a:rPr lang="en-US"/>
              <a:t>Click to edit Master title style</a:t>
            </a:r>
          </a:p>
        </p:txBody>
      </p:sp>
      <p:sp>
        <p:nvSpPr>
          <p:cNvPr id="13" name="Text Placeholder 3">
            <a:extLst>
              <a:ext uri="{FF2B5EF4-FFF2-40B4-BE49-F238E27FC236}">
                <a16:creationId xmlns="" xmlns:a16="http://schemas.microsoft.com/office/drawing/2014/main" id="{19FEBE34-6786-634C-97C1-F56667D4943E}"/>
              </a:ext>
            </a:extLst>
          </p:cNvPr>
          <p:cNvSpPr>
            <a:spLocks noGrp="1"/>
          </p:cNvSpPr>
          <p:nvPr>
            <p:ph type="body" sz="half" idx="2"/>
          </p:nvPr>
        </p:nvSpPr>
        <p:spPr>
          <a:xfrm>
            <a:off x="631658" y="4327900"/>
            <a:ext cx="9272992" cy="1156018"/>
          </a:xfrm>
        </p:spPr>
        <p:txBody>
          <a:bodyPr>
            <a:normAutofit/>
          </a:bodyPr>
          <a:lstStyle>
            <a:lvl1pPr marL="0" indent="0">
              <a:buNone/>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63392349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ullets-imag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7216A11E-EB76-6A4D-AE29-9332E8815DF5}"/>
              </a:ext>
            </a:extLst>
          </p:cNvPr>
          <p:cNvPicPr>
            <a:picLocks noChangeAspect="1"/>
          </p:cNvPicPr>
          <p:nvPr userDrawn="1"/>
        </p:nvPicPr>
        <p:blipFill>
          <a:blip r:embed="rId2"/>
          <a:stretch>
            <a:fillRect/>
          </a:stretch>
        </p:blipFill>
        <p:spPr>
          <a:xfrm>
            <a:off x="6489700" y="2082800"/>
            <a:ext cx="5702300" cy="477520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3416040107"/>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ullets-image">
    <p:spTree>
      <p:nvGrpSpPr>
        <p:cNvPr id="1" name=""/>
        <p:cNvGrpSpPr/>
        <p:nvPr/>
      </p:nvGrpSpPr>
      <p:grpSpPr>
        <a:xfrm>
          <a:off x="0" y="0"/>
          <a:ext cx="0" cy="0"/>
          <a:chOff x="0" y="0"/>
          <a:chExt cx="0" cy="0"/>
        </a:xfrm>
      </p:grpSpPr>
      <p:pic>
        <p:nvPicPr>
          <p:cNvPr id="7" name="Picture 6">
            <a:extLst>
              <a:ext uri="{FF2B5EF4-FFF2-40B4-BE49-F238E27FC236}">
                <a16:creationId xmlns="" xmlns:a16="http://schemas.microsoft.com/office/drawing/2014/main" id="{A4D44DAB-CF6D-0148-B76F-DB4FDFF7BE3C}"/>
              </a:ext>
            </a:extLst>
          </p:cNvPr>
          <p:cNvPicPr>
            <a:picLocks noChangeAspect="1"/>
          </p:cNvPicPr>
          <p:nvPr userDrawn="1"/>
        </p:nvPicPr>
        <p:blipFill>
          <a:blip r:embed="rId2"/>
          <a:stretch>
            <a:fillRect/>
          </a:stretch>
        </p:blipFill>
        <p:spPr>
          <a:xfrm>
            <a:off x="8198736" y="2400301"/>
            <a:ext cx="3962365" cy="4449170"/>
          </a:xfrm>
          <a:prstGeom prst="rect">
            <a:avLst/>
          </a:prstGeom>
        </p:spPr>
      </p:pic>
      <p:pic>
        <p:nvPicPr>
          <p:cNvPr id="14" name="Picture 13">
            <a:extLst>
              <a:ext uri="{FF2B5EF4-FFF2-40B4-BE49-F238E27FC236}">
                <a16:creationId xmlns="" xmlns:a16="http://schemas.microsoft.com/office/drawing/2014/main" id="{05601A25-21DD-1E4D-AFB7-71CAFF449160}"/>
              </a:ext>
            </a:extLst>
          </p:cNvPr>
          <p:cNvPicPr>
            <a:picLocks noChangeAspect="1"/>
          </p:cNvPicPr>
          <p:nvPr userDrawn="1"/>
        </p:nvPicPr>
        <p:blipFill>
          <a:blip r:embed="rId3"/>
          <a:stretch>
            <a:fillRect/>
          </a:stretch>
        </p:blipFill>
        <p:spPr>
          <a:xfrm>
            <a:off x="9945251"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4"/>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33439"/>
            <a:ext cx="8504055" cy="452446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4257247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ullets-no image">
    <p:spTree>
      <p:nvGrpSpPr>
        <p:cNvPr id="1" name=""/>
        <p:cNvGrpSpPr/>
        <p:nvPr/>
      </p:nvGrpSpPr>
      <p:grpSpPr>
        <a:xfrm>
          <a:off x="0" y="0"/>
          <a:ext cx="0" cy="0"/>
          <a:chOff x="0" y="0"/>
          <a:chExt cx="0" cy="0"/>
        </a:xfrm>
      </p:grpSpPr>
      <p:pic>
        <p:nvPicPr>
          <p:cNvPr id="14" name="Picture 13">
            <a:extLst>
              <a:ext uri="{FF2B5EF4-FFF2-40B4-BE49-F238E27FC236}">
                <a16:creationId xmlns="" xmlns:a16="http://schemas.microsoft.com/office/drawing/2014/main" id="{C7A97301-F55A-4C46-8CF8-5B32F4872318}"/>
              </a:ext>
            </a:extLst>
          </p:cNvPr>
          <p:cNvPicPr>
            <a:picLocks noChangeAspect="1"/>
          </p:cNvPicPr>
          <p:nvPr userDrawn="1"/>
        </p:nvPicPr>
        <p:blipFill>
          <a:blip r:embed="rId2"/>
          <a:stretch>
            <a:fillRect/>
          </a:stretch>
        </p:blipFill>
        <p:spPr>
          <a:xfrm>
            <a:off x="9946676" y="0"/>
            <a:ext cx="2245324" cy="6858000"/>
          </a:xfrm>
          <a:prstGeom prst="rect">
            <a:avLst/>
          </a:prstGeom>
        </p:spPr>
      </p:pic>
      <p:sp>
        <p:nvSpPr>
          <p:cNvPr id="5" name="Slide Number Placeholder 4">
            <a:extLst>
              <a:ext uri="{FF2B5EF4-FFF2-40B4-BE49-F238E27FC236}">
                <a16:creationId xmlns="" xmlns:a16="http://schemas.microsoft.com/office/drawing/2014/main" id="{E766DCC1-03BD-8D48-975F-E848D408E17A}"/>
              </a:ext>
            </a:extLst>
          </p:cNvPr>
          <p:cNvSpPr>
            <a:spLocks noGrp="1"/>
          </p:cNvSpPr>
          <p:nvPr>
            <p:ph type="sldNum" sz="quarter" idx="12"/>
          </p:nvPr>
        </p:nvSpPr>
        <p:spPr>
          <a:xfrm>
            <a:off x="11296481" y="6428777"/>
            <a:ext cx="763490" cy="365125"/>
          </a:xfrm>
        </p:spPr>
        <p:txBody>
          <a:bodyPr/>
          <a:lstStyle>
            <a:lvl1pPr>
              <a:defRPr>
                <a:solidFill>
                  <a:schemeClr val="bg1"/>
                </a:solidFill>
              </a:defRPr>
            </a:lvl1pPr>
          </a:lstStyle>
          <a:p>
            <a:fld id="{37DC40EA-9860-8642-B4E6-501007CBD65F}" type="slidenum">
              <a:rPr lang="en-US" smtClean="0"/>
              <a:pPr/>
              <a:t>‹#›</a:t>
            </a:fld>
            <a:endParaRPr lang="en-US"/>
          </a:p>
        </p:txBody>
      </p:sp>
      <p:pic>
        <p:nvPicPr>
          <p:cNvPr id="13" name="Picture 12">
            <a:extLst>
              <a:ext uri="{FF2B5EF4-FFF2-40B4-BE49-F238E27FC236}">
                <a16:creationId xmlns="" xmlns:a16="http://schemas.microsoft.com/office/drawing/2014/main" id="{0FC8616F-1480-6F40-B21A-CC2BA2C45BED}"/>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8" name="Text Placeholder 3">
            <a:extLst>
              <a:ext uri="{FF2B5EF4-FFF2-40B4-BE49-F238E27FC236}">
                <a16:creationId xmlns="" xmlns:a16="http://schemas.microsoft.com/office/drawing/2014/main" id="{28EA1C4D-6527-1A41-B80D-82366B12758F}"/>
              </a:ext>
            </a:extLst>
          </p:cNvPr>
          <p:cNvSpPr>
            <a:spLocks noGrp="1"/>
          </p:cNvSpPr>
          <p:nvPr>
            <p:ph type="body" sz="half" idx="2"/>
          </p:nvPr>
        </p:nvSpPr>
        <p:spPr>
          <a:xfrm>
            <a:off x="594225" y="1523048"/>
            <a:ext cx="9407530" cy="2767721"/>
          </a:xfrm>
        </p:spPr>
        <p:txBody>
          <a:bodyPr>
            <a:normAutofit/>
          </a:bodyPr>
          <a:lstStyle>
            <a:lvl1pPr marL="285750" indent="-285750">
              <a:lnSpc>
                <a:spcPct val="100000"/>
              </a:lnSpc>
              <a:spcBef>
                <a:spcPts val="0"/>
              </a:spcBef>
              <a:spcAft>
                <a:spcPts val="1000"/>
              </a:spcAft>
              <a:buClr>
                <a:srgbClr val="D4C264"/>
              </a:buClr>
              <a:buFont typeface="System Font Regular"/>
              <a:buChar char="»"/>
              <a:defRPr sz="2400">
                <a:solidFill>
                  <a:schemeClr val="bg1">
                    <a:lumMod val="50000"/>
                  </a:schemeClr>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Text Placeholder 3">
            <a:extLst>
              <a:ext uri="{FF2B5EF4-FFF2-40B4-BE49-F238E27FC236}">
                <a16:creationId xmlns="" xmlns:a16="http://schemas.microsoft.com/office/drawing/2014/main" id="{C9953FA3-FF52-2645-8039-6B173888D710}"/>
              </a:ext>
            </a:extLst>
          </p:cNvPr>
          <p:cNvSpPr>
            <a:spLocks noGrp="1"/>
          </p:cNvSpPr>
          <p:nvPr>
            <p:ph type="body" sz="half" idx="14"/>
          </p:nvPr>
        </p:nvSpPr>
        <p:spPr>
          <a:xfrm>
            <a:off x="607875" y="5356974"/>
            <a:ext cx="9159212" cy="424430"/>
          </a:xfrm>
        </p:spPr>
        <p:txBody>
          <a:bodyPr>
            <a:noAutofit/>
          </a:bodyPr>
          <a:lstStyle>
            <a:lvl1pPr marL="0" indent="0" algn="ctr">
              <a:lnSpc>
                <a:spcPts val="3280"/>
              </a:lnSpc>
              <a:buNone/>
              <a:defRPr sz="24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 name="Title 1">
            <a:extLst>
              <a:ext uri="{FF2B5EF4-FFF2-40B4-BE49-F238E27FC236}">
                <a16:creationId xmlns="" xmlns:a16="http://schemas.microsoft.com/office/drawing/2014/main" id="{4AE68015-0AAC-0C46-8F76-36477CC385DE}"/>
              </a:ext>
            </a:extLst>
          </p:cNvPr>
          <p:cNvSpPr>
            <a:spLocks noGrp="1"/>
          </p:cNvSpPr>
          <p:nvPr>
            <p:ph type="title"/>
          </p:nvPr>
        </p:nvSpPr>
        <p:spPr>
          <a:xfrm>
            <a:off x="487457" y="380608"/>
            <a:ext cx="9514298" cy="675251"/>
          </a:xfrm>
        </p:spPr>
        <p:txBody>
          <a:bodyPr anchor="t">
            <a:noAutofit/>
          </a:bodyPr>
          <a:lstStyle>
            <a:lvl1pPr algn="l">
              <a:defRPr sz="4000">
                <a:solidFill>
                  <a:srgbClr val="4295A7"/>
                </a:solidFill>
              </a:defRPr>
            </a:lvl1pPr>
          </a:lstStyle>
          <a:p>
            <a:r>
              <a:rPr lang="en-US"/>
              <a:t>Click to edit Master title style</a:t>
            </a:r>
          </a:p>
        </p:txBody>
      </p:sp>
      <p:sp>
        <p:nvSpPr>
          <p:cNvPr id="11" name="Text Placeholder 3">
            <a:extLst>
              <a:ext uri="{FF2B5EF4-FFF2-40B4-BE49-F238E27FC236}">
                <a16:creationId xmlns="" xmlns:a16="http://schemas.microsoft.com/office/drawing/2014/main" id="{169BBA5D-EECF-4043-90D1-DD6BB50A5390}"/>
              </a:ext>
            </a:extLst>
          </p:cNvPr>
          <p:cNvSpPr>
            <a:spLocks noGrp="1"/>
          </p:cNvSpPr>
          <p:nvPr>
            <p:ph type="body" sz="half" idx="13"/>
          </p:nvPr>
        </p:nvSpPr>
        <p:spPr>
          <a:xfrm>
            <a:off x="487457" y="1088227"/>
            <a:ext cx="9514298" cy="424430"/>
          </a:xfrm>
        </p:spPr>
        <p:txBody>
          <a:bodyPr>
            <a:noAutofit/>
          </a:bodyPr>
          <a:lstStyle>
            <a:lvl1pPr marL="0" indent="0">
              <a:buNone/>
              <a:defRPr sz="2800" b="0" i="0">
                <a:solidFill>
                  <a:srgbClr val="4295A7"/>
                </a:solidFill>
                <a:latin typeface="Calibri Light" panose="020F0302020204030204" pitchFamily="34" charset="0"/>
                <a:cs typeface="Calibri Light" panose="020F030202020403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 xmlns:p14="http://schemas.microsoft.com/office/powerpoint/2010/main" val="280453660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Tree>
    <p:extLst>
      <p:ext uri="{BB962C8B-B14F-4D97-AF65-F5344CB8AC3E}">
        <p14:creationId xmlns="" xmlns:p14="http://schemas.microsoft.com/office/powerpoint/2010/main" val="60074795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3" name="Chart Placeholder 2">
            <a:extLst>
              <a:ext uri="{FF2B5EF4-FFF2-40B4-BE49-F238E27FC236}">
                <a16:creationId xmlns="" xmlns:a16="http://schemas.microsoft.com/office/drawing/2014/main" id="{4F5843D8-3A8D-C34A-B877-27577E457994}"/>
              </a:ext>
            </a:extLst>
          </p:cNvPr>
          <p:cNvSpPr>
            <a:spLocks noGrp="1"/>
          </p:cNvSpPr>
          <p:nvPr>
            <p:ph type="chart" sz="quarter" idx="13"/>
          </p:nvPr>
        </p:nvSpPr>
        <p:spPr>
          <a:xfrm>
            <a:off x="487363" y="1225550"/>
            <a:ext cx="11002962" cy="4957763"/>
          </a:xfrm>
        </p:spPr>
        <p:txBody>
          <a:bodyPr/>
          <a:lstStyle/>
          <a:p>
            <a:r>
              <a:rPr lang="en-US"/>
              <a:t>Click icon to add chart</a:t>
            </a:r>
          </a:p>
        </p:txBody>
      </p:sp>
    </p:spTree>
    <p:extLst>
      <p:ext uri="{BB962C8B-B14F-4D97-AF65-F5344CB8AC3E}">
        <p14:creationId xmlns="" xmlns:p14="http://schemas.microsoft.com/office/powerpoint/2010/main" val="3926419513"/>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62DB0137-4B83-6740-9717-4074AFAED09F}"/>
              </a:ext>
            </a:extLst>
          </p:cNvPr>
          <p:cNvPicPr>
            <a:picLocks noChangeAspect="1"/>
          </p:cNvPicPr>
          <p:nvPr userDrawn="1"/>
        </p:nvPicPr>
        <p:blipFill>
          <a:blip r:embed="rId2"/>
          <a:stretch>
            <a:fillRect/>
          </a:stretch>
        </p:blipFill>
        <p:spPr>
          <a:xfrm>
            <a:off x="6712922" y="0"/>
            <a:ext cx="5479078" cy="6858000"/>
          </a:xfrm>
          <a:prstGeom prst="rect">
            <a:avLst/>
          </a:prstGeom>
        </p:spPr>
      </p:pic>
      <p:sp>
        <p:nvSpPr>
          <p:cNvPr id="12" name="Slide Number Placeholder 4">
            <a:extLst>
              <a:ext uri="{FF2B5EF4-FFF2-40B4-BE49-F238E27FC236}">
                <a16:creationId xmlns="" xmlns:a16="http://schemas.microsoft.com/office/drawing/2014/main" id="{A2C3A02E-F82F-EB4D-AA11-F0AB465E4529}"/>
              </a:ext>
            </a:extLst>
          </p:cNvPr>
          <p:cNvSpPr>
            <a:spLocks noGrp="1"/>
          </p:cNvSpPr>
          <p:nvPr>
            <p:ph type="sldNum" sz="quarter" idx="12"/>
          </p:nvPr>
        </p:nvSpPr>
        <p:spPr>
          <a:xfrm>
            <a:off x="11490689" y="6428777"/>
            <a:ext cx="569281" cy="365125"/>
          </a:xfrm>
        </p:spPr>
        <p:txBody>
          <a:bodyPr/>
          <a:lstStyle>
            <a:lvl1pPr>
              <a:defRPr>
                <a:solidFill>
                  <a:srgbClr val="4295A7"/>
                </a:solidFill>
              </a:defRPr>
            </a:lvl1pPr>
          </a:lstStyle>
          <a:p>
            <a:fld id="{37DC40EA-9860-8642-B4E6-501007CBD65F}" type="slidenum">
              <a:rPr lang="en-US" smtClean="0"/>
              <a:pPr/>
              <a:t>‹#›</a:t>
            </a:fld>
            <a:endParaRPr lang="en-US"/>
          </a:p>
        </p:txBody>
      </p:sp>
      <p:pic>
        <p:nvPicPr>
          <p:cNvPr id="9" name="Picture 8">
            <a:extLst>
              <a:ext uri="{FF2B5EF4-FFF2-40B4-BE49-F238E27FC236}">
                <a16:creationId xmlns="" xmlns:a16="http://schemas.microsoft.com/office/drawing/2014/main" id="{59D77EAE-7535-D344-A09B-3EC1D6BA9399}"/>
              </a:ext>
            </a:extLst>
          </p:cNvPr>
          <p:cNvPicPr>
            <a:picLocks noChangeAspect="1"/>
          </p:cNvPicPr>
          <p:nvPr userDrawn="1"/>
        </p:nvPicPr>
        <p:blipFill>
          <a:blip r:embed="rId3"/>
          <a:stretch>
            <a:fillRect/>
          </a:stretch>
        </p:blipFill>
        <p:spPr>
          <a:xfrm>
            <a:off x="262997" y="6373578"/>
            <a:ext cx="1685516" cy="243689"/>
          </a:xfrm>
          <a:prstGeom prst="rect">
            <a:avLst/>
          </a:prstGeom>
        </p:spPr>
      </p:pic>
      <p:sp>
        <p:nvSpPr>
          <p:cNvPr id="13" name="Title 1">
            <a:extLst>
              <a:ext uri="{FF2B5EF4-FFF2-40B4-BE49-F238E27FC236}">
                <a16:creationId xmlns="" xmlns:a16="http://schemas.microsoft.com/office/drawing/2014/main" id="{2258039E-D7E6-874C-986C-F6066D55B1D5}"/>
              </a:ext>
            </a:extLst>
          </p:cNvPr>
          <p:cNvSpPr>
            <a:spLocks noGrp="1"/>
          </p:cNvSpPr>
          <p:nvPr>
            <p:ph type="title"/>
          </p:nvPr>
        </p:nvSpPr>
        <p:spPr>
          <a:xfrm>
            <a:off x="487457" y="380608"/>
            <a:ext cx="9514298" cy="675251"/>
          </a:xfrm>
        </p:spPr>
        <p:txBody>
          <a:bodyPr anchor="t">
            <a:normAutofit/>
          </a:bodyPr>
          <a:lstStyle>
            <a:lvl1pPr algn="l">
              <a:defRPr sz="4000">
                <a:solidFill>
                  <a:srgbClr val="4295A7"/>
                </a:solidFill>
              </a:defRPr>
            </a:lvl1pPr>
          </a:lstStyle>
          <a:p>
            <a:r>
              <a:rPr lang="en-US"/>
              <a:t>Click to edit Master title style</a:t>
            </a:r>
          </a:p>
        </p:txBody>
      </p:sp>
      <p:sp>
        <p:nvSpPr>
          <p:cNvPr id="5" name="Table Placeholder 4">
            <a:extLst>
              <a:ext uri="{FF2B5EF4-FFF2-40B4-BE49-F238E27FC236}">
                <a16:creationId xmlns="" xmlns:a16="http://schemas.microsoft.com/office/drawing/2014/main" id="{7CF49F7B-6D68-A545-98FE-22FBD56818DB}"/>
              </a:ext>
            </a:extLst>
          </p:cNvPr>
          <p:cNvSpPr>
            <a:spLocks noGrp="1"/>
          </p:cNvSpPr>
          <p:nvPr>
            <p:ph type="tbl" sz="quarter" idx="13"/>
          </p:nvPr>
        </p:nvSpPr>
        <p:spPr>
          <a:xfrm>
            <a:off x="487363" y="1246188"/>
            <a:ext cx="10460037" cy="4864100"/>
          </a:xfrm>
        </p:spPr>
        <p:txBody>
          <a:bodyPr/>
          <a:lstStyle/>
          <a:p>
            <a:r>
              <a:rPr lang="en-US"/>
              <a:t>Click icon to add table</a:t>
            </a:r>
          </a:p>
        </p:txBody>
      </p:sp>
    </p:spTree>
    <p:extLst>
      <p:ext uri="{BB962C8B-B14F-4D97-AF65-F5344CB8AC3E}">
        <p14:creationId xmlns="" xmlns:p14="http://schemas.microsoft.com/office/powerpoint/2010/main" val="233726489"/>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3A821DDA-2F75-B143-93FB-2C35817503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E024324D-5F1C-BD43-893B-DCFD6AE032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53771CD-33AE-C044-A1CC-79B8BB8453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F4D725-7178-D948-AA3E-6F5F17353337}" type="datetimeFigureOut">
              <a:rPr lang="en-US" smtClean="0"/>
              <a:pPr/>
              <a:t>10/31/2024</a:t>
            </a:fld>
            <a:endParaRPr lang="en-US"/>
          </a:p>
        </p:txBody>
      </p:sp>
      <p:sp>
        <p:nvSpPr>
          <p:cNvPr id="5" name="Footer Placeholder 4">
            <a:extLst>
              <a:ext uri="{FF2B5EF4-FFF2-40B4-BE49-F238E27FC236}">
                <a16:creationId xmlns="" xmlns:a16="http://schemas.microsoft.com/office/drawing/2014/main" id="{F8AD8ECD-8EE4-DE41-8FFF-8830B5D203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4000">
                <a:solidFill>
                  <a:schemeClr val="tx1">
                    <a:tint val="75000"/>
                  </a:schemeClr>
                </a:solidFill>
              </a:defRPr>
            </a:lvl1pPr>
          </a:lstStyle>
          <a:p>
            <a:endParaRPr lang="en-US" dirty="0"/>
          </a:p>
        </p:txBody>
      </p:sp>
      <p:sp>
        <p:nvSpPr>
          <p:cNvPr id="6" name="Slide Number Placeholder 5">
            <a:extLst>
              <a:ext uri="{FF2B5EF4-FFF2-40B4-BE49-F238E27FC236}">
                <a16:creationId xmlns="" xmlns:a16="http://schemas.microsoft.com/office/drawing/2014/main" id="{0DAC8B92-5CED-9747-9449-501492DBB8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DC40EA-9860-8642-B4E6-501007CBD65F}" type="slidenum">
              <a:rPr lang="en-US" smtClean="0"/>
              <a:pPr/>
              <a:t>‹#›</a:t>
            </a:fld>
            <a:endParaRPr lang="en-US"/>
          </a:p>
        </p:txBody>
      </p:sp>
    </p:spTree>
    <p:extLst>
      <p:ext uri="{BB962C8B-B14F-4D97-AF65-F5344CB8AC3E}">
        <p14:creationId xmlns="" xmlns:p14="http://schemas.microsoft.com/office/powerpoint/2010/main" val="3457181485"/>
      </p:ext>
    </p:extLst>
  </p:cSld>
  <p:clrMap bg1="lt1" tx1="dk1" bg2="lt2" tx2="dk2" accent1="accent1" accent2="accent2" accent3="accent3" accent4="accent4" accent5="accent5" accent6="accent6" hlink="hlink" folHlink="folHlink"/>
  <p:sldLayoutIdLst>
    <p:sldLayoutId id="2147483690" r:id="rId1"/>
    <p:sldLayoutId id="2147483704" r:id="rId2"/>
    <p:sldLayoutId id="2147483668" r:id="rId3"/>
    <p:sldLayoutId id="2147483689" r:id="rId4"/>
    <p:sldLayoutId id="2147483705" r:id="rId5"/>
    <p:sldLayoutId id="2147483693" r:id="rId6"/>
    <p:sldLayoutId id="2147483672" r:id="rId7"/>
    <p:sldLayoutId id="2147483698" r:id="rId8"/>
    <p:sldLayoutId id="2147483699" r:id="rId9"/>
  </p:sldLayoutIdLst>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C5E0BE0D-6E7F-CB36-BF6E-CB3FAB9AA219}"/>
              </a:ext>
            </a:extLst>
          </p:cNvPr>
          <p:cNvSpPr>
            <a:spLocks noGrp="1"/>
          </p:cNvSpPr>
          <p:nvPr>
            <p:ph type="title"/>
          </p:nvPr>
        </p:nvSpPr>
        <p:spPr>
          <a:xfrm>
            <a:off x="1404502" y="2103437"/>
            <a:ext cx="10283915" cy="1325563"/>
          </a:xfrm>
        </p:spPr>
        <p:txBody>
          <a:bodyPr>
            <a:normAutofit/>
          </a:bodyPr>
          <a:lstStyle/>
          <a:p>
            <a:r>
              <a:rPr lang="en-US" dirty="0" smtClean="0"/>
              <a:t>AGILE practices in the development of medical device software</a:t>
            </a:r>
            <a:endParaRPr lang="en-US" dirty="0"/>
          </a:p>
        </p:txBody>
      </p:sp>
      <p:sp>
        <p:nvSpPr>
          <p:cNvPr id="5" name="Text Placeholder 4">
            <a:extLst>
              <a:ext uri="{FF2B5EF4-FFF2-40B4-BE49-F238E27FC236}">
                <a16:creationId xmlns="" xmlns:a16="http://schemas.microsoft.com/office/drawing/2014/main" id="{AEF7E49F-30CC-3ECE-B466-6B2A76D17BCA}"/>
              </a:ext>
            </a:extLst>
          </p:cNvPr>
          <p:cNvSpPr>
            <a:spLocks noGrp="1"/>
          </p:cNvSpPr>
          <p:nvPr>
            <p:ph type="body" sz="half" idx="2"/>
          </p:nvPr>
        </p:nvSpPr>
        <p:spPr/>
        <p:txBody>
          <a:bodyPr/>
          <a:lstStyle/>
          <a:p>
            <a:r>
              <a:rPr lang="en-US" dirty="0" smtClean="0"/>
              <a:t>Hung Pham, Software Engineer</a:t>
            </a:r>
            <a:endParaRPr lang="en-US" dirty="0"/>
          </a:p>
        </p:txBody>
      </p:sp>
    </p:spTree>
    <p:extLst>
      <p:ext uri="{BB962C8B-B14F-4D97-AF65-F5344CB8AC3E}">
        <p14:creationId xmlns="" xmlns:p14="http://schemas.microsoft.com/office/powerpoint/2010/main" val="3323279844"/>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5E8D481B-AA70-47B2-D724-B872B2D97377}"/>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pic>
        <p:nvPicPr>
          <p:cNvPr id="6152" name="Picture 8" descr="Question And Answer Questions - Free vector graphic on Pixabay"/>
          <p:cNvPicPr>
            <a:picLocks noChangeAspect="1" noChangeArrowheads="1"/>
          </p:cNvPicPr>
          <p:nvPr/>
        </p:nvPicPr>
        <p:blipFill>
          <a:blip r:embed="rId2"/>
          <a:srcRect/>
          <a:stretch>
            <a:fillRect/>
          </a:stretch>
        </p:blipFill>
        <p:spPr bwMode="auto">
          <a:xfrm>
            <a:off x="3358550" y="2257782"/>
            <a:ext cx="3662194" cy="2394732"/>
          </a:xfrm>
          <a:prstGeom prst="rect">
            <a:avLst/>
          </a:prstGeom>
          <a:noFill/>
        </p:spPr>
      </p:pic>
    </p:spTree>
    <p:extLst>
      <p:ext uri="{BB962C8B-B14F-4D97-AF65-F5344CB8AC3E}">
        <p14:creationId xmlns="" xmlns:p14="http://schemas.microsoft.com/office/powerpoint/2010/main" val="3511436495"/>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7DEAF21D-E8CE-AD8B-E648-301FB7DE61DF}"/>
              </a:ext>
            </a:extLst>
          </p:cNvPr>
          <p:cNvSpPr>
            <a:spLocks noGrp="1"/>
          </p:cNvSpPr>
          <p:nvPr>
            <p:ph type="title"/>
          </p:nvPr>
        </p:nvSpPr>
        <p:spPr/>
        <p:txBody>
          <a:bodyPr/>
          <a:lstStyle/>
          <a:p>
            <a:r>
              <a:rPr lang="en-US" dirty="0"/>
              <a:t>Agenda</a:t>
            </a:r>
          </a:p>
        </p:txBody>
      </p:sp>
      <p:sp>
        <p:nvSpPr>
          <p:cNvPr id="5" name="Text Placeholder 4">
            <a:extLst>
              <a:ext uri="{FF2B5EF4-FFF2-40B4-BE49-F238E27FC236}">
                <a16:creationId xmlns="" xmlns:a16="http://schemas.microsoft.com/office/drawing/2014/main" id="{218E70D0-E766-7711-25D8-1588E232CEC8}"/>
              </a:ext>
            </a:extLst>
          </p:cNvPr>
          <p:cNvSpPr>
            <a:spLocks noGrp="1"/>
          </p:cNvSpPr>
          <p:nvPr>
            <p:ph type="body" sz="half" idx="2"/>
          </p:nvPr>
        </p:nvSpPr>
        <p:spPr>
          <a:xfrm>
            <a:off x="1110344" y="2496630"/>
            <a:ext cx="5688873" cy="2983239"/>
          </a:xfrm>
        </p:spPr>
        <p:txBody>
          <a:bodyPr>
            <a:normAutofit/>
          </a:bodyPr>
          <a:lstStyle/>
          <a:p>
            <a:r>
              <a:rPr lang="en-US" b="1" dirty="0" smtClean="0"/>
              <a:t>Overview</a:t>
            </a:r>
            <a:endParaRPr lang="en-US" b="1" dirty="0"/>
          </a:p>
          <a:p>
            <a:r>
              <a:rPr lang="en-US" b="1" dirty="0" smtClean="0"/>
              <a:t>Key Concepts</a:t>
            </a:r>
            <a:endParaRPr lang="en-US" b="1" dirty="0"/>
          </a:p>
          <a:p>
            <a:r>
              <a:rPr lang="en-US" b="1" dirty="0" smtClean="0"/>
              <a:t>AGILE Practices in Medical Device Software</a:t>
            </a:r>
          </a:p>
          <a:p>
            <a:r>
              <a:rPr lang="en-US" b="1" dirty="0" smtClean="0"/>
              <a:t>Regulatory </a:t>
            </a:r>
            <a:r>
              <a:rPr lang="en-US" b="1" dirty="0" smtClean="0"/>
              <a:t>Compliance</a:t>
            </a:r>
          </a:p>
          <a:p>
            <a:r>
              <a:rPr lang="en-US" b="1" dirty="0" smtClean="0"/>
              <a:t>Implementation Tips</a:t>
            </a:r>
          </a:p>
          <a:p>
            <a:r>
              <a:rPr lang="en-US" b="1" dirty="0" smtClean="0"/>
              <a:t>Conclusion</a:t>
            </a:r>
          </a:p>
          <a:p>
            <a:endParaRPr lang="en-US" dirty="0" smtClean="0"/>
          </a:p>
          <a:p>
            <a:endParaRPr lang="en-US" dirty="0"/>
          </a:p>
        </p:txBody>
      </p:sp>
    </p:spTree>
    <p:extLst>
      <p:ext uri="{BB962C8B-B14F-4D97-AF65-F5344CB8AC3E}">
        <p14:creationId xmlns="" xmlns:p14="http://schemas.microsoft.com/office/powerpoint/2010/main" val="263912912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b="1" dirty="0" smtClean="0"/>
              <a:t>Overview</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6"/>
            <a:ext cx="9982200" cy="1477328"/>
          </a:xfrm>
          <a:prstGeom prst="rect">
            <a:avLst/>
          </a:prstGeom>
        </p:spPr>
        <p:txBody>
          <a:bodyPr wrap="square">
            <a:spAutoFit/>
          </a:bodyPr>
          <a:lstStyle/>
          <a:p>
            <a:pPr lvl="1"/>
            <a:r>
              <a:rPr lang="en-US" b="1" dirty="0" smtClean="0"/>
              <a:t>The purpose</a:t>
            </a:r>
            <a:r>
              <a:rPr lang="en-US" dirty="0" smtClean="0"/>
              <a:t> of the “AAMI TIR45:2023” document is to provides guidance on using AGILE practices in the development of medical device software.  </a:t>
            </a:r>
          </a:p>
          <a:p>
            <a:pPr lvl="1"/>
            <a:endParaRPr lang="en-US" dirty="0" smtClean="0"/>
          </a:p>
          <a:p>
            <a:pPr lvl="1"/>
            <a:r>
              <a:rPr lang="en-US" dirty="0" smtClean="0"/>
              <a:t>The intended </a:t>
            </a:r>
            <a:r>
              <a:rPr lang="en-US" b="1" dirty="0" smtClean="0"/>
              <a:t>audience </a:t>
            </a:r>
            <a:r>
              <a:rPr lang="en-US" dirty="0" smtClean="0"/>
              <a:t>are for medical device manufacturers, software development teams, quality managers, regulatory affairs personnel, and auditors.</a:t>
            </a:r>
            <a:endParaRPr lang="en-US" b="1"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 xmlns:a16="http://schemas.microsoft.com/office/drawing/2014/main" id="{221FA16E-AAC8-1A73-CCDA-27D1070D6804}"/>
              </a:ext>
            </a:extLst>
          </p:cNvPr>
          <p:cNvSpPr txBox="1"/>
          <p:nvPr/>
        </p:nvSpPr>
        <p:spPr>
          <a:xfrm>
            <a:off x="9958274" y="6338973"/>
            <a:ext cx="1881605" cy="369332"/>
          </a:xfrm>
          <a:prstGeom prst="rect">
            <a:avLst/>
          </a:prstGeom>
          <a:noFill/>
        </p:spPr>
        <p:txBody>
          <a:bodyPr wrap="none" rtlCol="0">
            <a:spAutoFit/>
          </a:bodyPr>
          <a:lstStyle/>
          <a:p>
            <a:r>
              <a:rPr lang="en-US" i="1" dirty="0">
                <a:solidFill>
                  <a:schemeClr val="tx1">
                    <a:lumMod val="50000"/>
                  </a:schemeClr>
                </a:solidFill>
              </a:rPr>
              <a:t>Mesa Confidential</a:t>
            </a:r>
          </a:p>
        </p:txBody>
      </p:sp>
      <p:sp>
        <p:nvSpPr>
          <p:cNvPr id="5" name="Title 4"/>
          <p:cNvSpPr>
            <a:spLocks noGrp="1"/>
          </p:cNvSpPr>
          <p:nvPr>
            <p:ph type="title"/>
          </p:nvPr>
        </p:nvSpPr>
        <p:spPr/>
        <p:txBody>
          <a:bodyPr/>
          <a:lstStyle/>
          <a:p>
            <a:r>
              <a:rPr lang="en-US" sz="3200" b="1" dirty="0" smtClean="0"/>
              <a:t>Key Concepts</a:t>
            </a:r>
            <a:endParaRPr lang="en-US" sz="3200" dirty="0"/>
          </a:p>
        </p:txBody>
      </p:sp>
      <p:sp>
        <p:nvSpPr>
          <p:cNvPr id="6" name="Rectangle 5"/>
          <p:cNvSpPr/>
          <p:nvPr/>
        </p:nvSpPr>
        <p:spPr>
          <a:xfrm>
            <a:off x="793631" y="1299713"/>
            <a:ext cx="9982200" cy="705258"/>
          </a:xfrm>
          <a:prstGeom prst="rect">
            <a:avLst/>
          </a:prstGeom>
        </p:spPr>
        <p:txBody>
          <a:bodyPr wrap="square">
            <a:spAutoFit/>
          </a:bodyPr>
          <a:lstStyle/>
          <a:p>
            <a:pPr marL="800100" lvl="1" indent="-342900">
              <a:lnSpc>
                <a:spcPct val="150000"/>
              </a:lnSpc>
              <a:buFont typeface="+mj-lt"/>
              <a:buAutoNum type="arabicPeriod"/>
            </a:pPr>
            <a:endParaRPr lang="en-US" sz="1400" dirty="0" smtClean="0"/>
          </a:p>
          <a:p>
            <a:pPr marL="800100" lvl="1" indent="-342900">
              <a:lnSpc>
                <a:spcPct val="150000"/>
              </a:lnSpc>
              <a:buFont typeface="+mj-lt"/>
              <a:buAutoNum type="arabicPeriod"/>
            </a:pPr>
            <a:endParaRPr lang="en-US" sz="1400" dirty="0"/>
          </a:p>
        </p:txBody>
      </p:sp>
      <p:sp>
        <p:nvSpPr>
          <p:cNvPr id="7" name="TextBox 6"/>
          <p:cNvSpPr txBox="1"/>
          <p:nvPr/>
        </p:nvSpPr>
        <p:spPr>
          <a:xfrm>
            <a:off x="1142999" y="1169126"/>
            <a:ext cx="9326880" cy="4185761"/>
          </a:xfrm>
          <a:prstGeom prst="rect">
            <a:avLst/>
          </a:prstGeom>
          <a:noFill/>
        </p:spPr>
        <p:txBody>
          <a:bodyPr wrap="square" rtlCol="0">
            <a:spAutoFit/>
          </a:bodyPr>
          <a:lstStyle/>
          <a:p>
            <a:pPr lvl="0"/>
            <a:r>
              <a:rPr lang="en-US" b="1" dirty="0" smtClean="0"/>
              <a:t>AGILE Benefits</a:t>
            </a:r>
            <a:r>
              <a:rPr lang="en-US" dirty="0" smtClean="0"/>
              <a:t>:</a:t>
            </a:r>
          </a:p>
          <a:p>
            <a:pPr lvl="0"/>
            <a:endParaRPr lang="en-US" sz="1600" dirty="0" smtClean="0"/>
          </a:p>
          <a:p>
            <a:pPr lvl="1"/>
            <a:r>
              <a:rPr lang="en-US" dirty="0" smtClean="0"/>
              <a:t>Continuous focus on safety, risk management, and customer value.</a:t>
            </a:r>
            <a:endParaRPr lang="en-US" sz="1600" dirty="0" smtClean="0"/>
          </a:p>
          <a:p>
            <a:r>
              <a:rPr lang="en-US" dirty="0" smtClean="0"/>
              <a:t>​</a:t>
            </a:r>
            <a:endParaRPr lang="en-US" sz="1600" dirty="0" smtClean="0"/>
          </a:p>
          <a:p>
            <a:pPr lvl="1"/>
            <a:r>
              <a:rPr lang="en-US" dirty="0" smtClean="0"/>
              <a:t>Continuous assessment of quality through integration and testing.</a:t>
            </a:r>
            <a:endParaRPr lang="en-US" sz="1600" dirty="0" smtClean="0"/>
          </a:p>
          <a:p>
            <a:r>
              <a:rPr lang="en-US" dirty="0" smtClean="0"/>
              <a:t>​</a:t>
            </a:r>
            <a:endParaRPr lang="en-US" sz="1600" dirty="0" smtClean="0"/>
          </a:p>
          <a:p>
            <a:pPr lvl="1"/>
            <a:r>
              <a:rPr lang="en-US" dirty="0" smtClean="0"/>
              <a:t>Continuous improvement through retrospectives and team accountability.</a:t>
            </a:r>
            <a:endParaRPr lang="en-US" sz="1600" dirty="0" smtClean="0"/>
          </a:p>
          <a:p>
            <a:r>
              <a:rPr lang="en-US" dirty="0" smtClean="0"/>
              <a:t>​</a:t>
            </a:r>
            <a:endParaRPr lang="en-US" sz="1600" dirty="0" smtClean="0"/>
          </a:p>
          <a:p>
            <a:pPr lvl="0"/>
            <a:r>
              <a:rPr lang="en-US" b="1" dirty="0" smtClean="0"/>
              <a:t>Regulatory Alignment</a:t>
            </a:r>
            <a:r>
              <a:rPr lang="en-US" dirty="0" smtClean="0"/>
              <a:t>:</a:t>
            </a:r>
          </a:p>
          <a:p>
            <a:pPr lvl="0"/>
            <a:endParaRPr lang="en-US" sz="1600" dirty="0" smtClean="0"/>
          </a:p>
          <a:p>
            <a:pPr lvl="1"/>
            <a:r>
              <a:rPr lang="en-US" dirty="0" smtClean="0"/>
              <a:t>AGILE practices can align with regulatory requirements by integrating them into an established quality management </a:t>
            </a:r>
            <a:r>
              <a:rPr lang="en-US" dirty="0" smtClean="0"/>
              <a:t>system (QMS).</a:t>
            </a:r>
            <a:endParaRPr lang="en-US" sz="1600" dirty="0" smtClean="0"/>
          </a:p>
          <a:p>
            <a:r>
              <a:rPr lang="en-US" dirty="0" smtClean="0"/>
              <a:t>​</a:t>
            </a:r>
            <a:endParaRPr lang="en-US" sz="1600" dirty="0" smtClean="0"/>
          </a:p>
          <a:p>
            <a:pPr lvl="1"/>
            <a:r>
              <a:rPr lang="en-US" dirty="0" smtClean="0"/>
              <a:t>AGILE's incremental and evolutionary life cycle can meet regulatory expectations if properly documented and managed.</a:t>
            </a:r>
            <a:endParaRPr lang="en-US" sz="1600" dirty="0"/>
          </a:p>
        </p:txBody>
      </p:sp>
    </p:spTree>
    <p:extLst>
      <p:ext uri="{BB962C8B-B14F-4D97-AF65-F5344CB8AC3E}">
        <p14:creationId xmlns="" xmlns:p14="http://schemas.microsoft.com/office/powerpoint/2010/main" val="1960280140"/>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b="1" dirty="0" smtClean="0"/>
              <a:t>AGILE Practices in Medical Device Software</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5"/>
            <a:ext cx="9982200" cy="3416320"/>
          </a:xfrm>
          <a:prstGeom prst="rect">
            <a:avLst/>
          </a:prstGeom>
        </p:spPr>
        <p:txBody>
          <a:bodyPr wrap="square">
            <a:spAutoFit/>
          </a:bodyPr>
          <a:lstStyle/>
          <a:p>
            <a:pPr lvl="0"/>
            <a:r>
              <a:rPr lang="en-US" b="1" dirty="0" smtClean="0"/>
              <a:t>Product BACKLOG</a:t>
            </a:r>
            <a:r>
              <a:rPr lang="en-US" dirty="0" smtClean="0"/>
              <a:t>:</a:t>
            </a:r>
            <a:endParaRPr lang="en-US" sz="1600" dirty="0" smtClean="0"/>
          </a:p>
          <a:p>
            <a:pPr lvl="1"/>
            <a:r>
              <a:rPr lang="en-US" dirty="0" smtClean="0"/>
              <a:t>A list of all work items, prioritized by value.</a:t>
            </a:r>
            <a:endParaRPr lang="en-US" sz="1600" dirty="0" smtClean="0"/>
          </a:p>
          <a:p>
            <a:pPr lvl="1"/>
            <a:r>
              <a:rPr lang="en-US" dirty="0" smtClean="0"/>
              <a:t>Refined continuously to ensure items are ready for development.</a:t>
            </a:r>
            <a:endParaRPr lang="en-US" sz="1600" dirty="0" smtClean="0"/>
          </a:p>
          <a:p>
            <a:r>
              <a:rPr lang="en-US" dirty="0" smtClean="0"/>
              <a:t>​</a:t>
            </a:r>
            <a:endParaRPr lang="en-US" sz="1600" dirty="0" smtClean="0"/>
          </a:p>
          <a:p>
            <a:pPr lvl="0"/>
            <a:r>
              <a:rPr lang="en-US" b="1" dirty="0" smtClean="0"/>
              <a:t>Sprint BACKLOG</a:t>
            </a:r>
            <a:r>
              <a:rPr lang="en-US" dirty="0" smtClean="0"/>
              <a:t>:</a:t>
            </a:r>
            <a:endParaRPr lang="en-US" sz="1600" dirty="0" smtClean="0"/>
          </a:p>
          <a:p>
            <a:pPr lvl="1"/>
            <a:r>
              <a:rPr lang="en-US" dirty="0" smtClean="0"/>
              <a:t>Detailed planning for each iteration (Sprint</a:t>
            </a:r>
            <a:r>
              <a:rPr lang="en-US" dirty="0" smtClean="0"/>
              <a:t>).​</a:t>
            </a:r>
            <a:endParaRPr lang="en-US" sz="1600" dirty="0" smtClean="0"/>
          </a:p>
          <a:p>
            <a:pPr lvl="1"/>
            <a:r>
              <a:rPr lang="en-US" dirty="0" smtClean="0"/>
              <a:t>Includes tasks necessary to complete each work item.</a:t>
            </a:r>
            <a:endParaRPr lang="en-US" sz="1600" dirty="0" smtClean="0"/>
          </a:p>
          <a:p>
            <a:r>
              <a:rPr lang="en-US" dirty="0" smtClean="0"/>
              <a:t>​</a:t>
            </a:r>
            <a:endParaRPr lang="en-US" sz="1600" dirty="0" smtClean="0"/>
          </a:p>
          <a:p>
            <a:pPr lvl="0"/>
            <a:r>
              <a:rPr lang="en-US" b="1" dirty="0" smtClean="0"/>
              <a:t>Definition of DONE</a:t>
            </a:r>
            <a:r>
              <a:rPr lang="en-US" dirty="0" smtClean="0"/>
              <a:t>:</a:t>
            </a:r>
            <a:endParaRPr lang="en-US" sz="1600" dirty="0" smtClean="0"/>
          </a:p>
          <a:p>
            <a:pPr lvl="1"/>
            <a:r>
              <a:rPr lang="en-US" dirty="0" smtClean="0"/>
              <a:t>Criteria that must be met for a work item to be considered complete</a:t>
            </a:r>
            <a:r>
              <a:rPr lang="en-US" dirty="0" smtClean="0"/>
              <a:t>.​</a:t>
            </a:r>
            <a:endParaRPr lang="en-US" sz="1600" dirty="0" smtClean="0"/>
          </a:p>
          <a:p>
            <a:pPr lvl="1"/>
            <a:r>
              <a:rPr lang="en-US" dirty="0" smtClean="0"/>
              <a:t>Ensures all regulatory and quality requirements are satisfied.</a:t>
            </a:r>
            <a:endParaRPr lang="en-US" sz="1600" dirty="0" smtClean="0"/>
          </a:p>
          <a:p>
            <a:r>
              <a:rPr lang="en-US" dirty="0" smtClean="0"/>
              <a:t>​</a:t>
            </a:r>
            <a:endParaRPr lang="en-US" sz="1600" dirty="0" smtClean="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b="1" dirty="0" smtClean="0"/>
              <a:t>AGILE Practices in Medical Device </a:t>
            </a:r>
            <a:r>
              <a:rPr lang="en-US" b="1" dirty="0" smtClean="0"/>
              <a:t>Software cont…</a:t>
            </a:r>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400" y="1557865"/>
            <a:ext cx="9982200" cy="3139321"/>
          </a:xfrm>
          <a:prstGeom prst="rect">
            <a:avLst/>
          </a:prstGeom>
        </p:spPr>
        <p:txBody>
          <a:bodyPr wrap="square">
            <a:spAutoFit/>
          </a:bodyPr>
          <a:lstStyle/>
          <a:p>
            <a:pPr lvl="0"/>
            <a:r>
              <a:rPr lang="en-US" b="1" dirty="0" smtClean="0"/>
              <a:t>Continuous Integration</a:t>
            </a:r>
            <a:r>
              <a:rPr lang="en-US" dirty="0" smtClean="0"/>
              <a:t>:</a:t>
            </a:r>
            <a:endParaRPr lang="en-US" sz="1600" dirty="0" smtClean="0"/>
          </a:p>
          <a:p>
            <a:pPr lvl="1"/>
            <a:r>
              <a:rPr lang="en-US" dirty="0" smtClean="0"/>
              <a:t>Frequent integration of new code to detect issues early.​</a:t>
            </a:r>
            <a:endParaRPr lang="en-US" sz="1600" dirty="0" smtClean="0"/>
          </a:p>
          <a:p>
            <a:pPr lvl="1"/>
            <a:r>
              <a:rPr lang="en-US" dirty="0" smtClean="0"/>
              <a:t>Supports continuous verification and validation.</a:t>
            </a:r>
            <a:endParaRPr lang="en-US" sz="1600" dirty="0" smtClean="0"/>
          </a:p>
          <a:p>
            <a:r>
              <a:rPr lang="en-US" dirty="0" smtClean="0"/>
              <a:t>​</a:t>
            </a:r>
          </a:p>
          <a:p>
            <a:pPr lvl="0"/>
            <a:r>
              <a:rPr lang="en-US" b="1" dirty="0" smtClean="0"/>
              <a:t>Pair Programming</a:t>
            </a:r>
            <a:r>
              <a:rPr lang="en-US" dirty="0" smtClean="0"/>
              <a:t>:</a:t>
            </a:r>
            <a:endParaRPr lang="en-US" sz="1600" dirty="0" smtClean="0"/>
          </a:p>
          <a:p>
            <a:pPr lvl="1"/>
            <a:r>
              <a:rPr lang="en-US" dirty="0" smtClean="0"/>
              <a:t>Two developers work together on the same code</a:t>
            </a:r>
            <a:r>
              <a:rPr lang="en-US" dirty="0" smtClean="0"/>
              <a:t>.​</a:t>
            </a:r>
            <a:endParaRPr lang="en-US" sz="1600" dirty="0" smtClean="0"/>
          </a:p>
          <a:p>
            <a:pPr lvl="1"/>
            <a:r>
              <a:rPr lang="en-US" dirty="0" smtClean="0"/>
              <a:t>Enhances code quality and knowledge sharing.</a:t>
            </a:r>
            <a:endParaRPr lang="en-US" sz="1600" dirty="0" smtClean="0"/>
          </a:p>
          <a:p>
            <a:r>
              <a:rPr lang="en-US" dirty="0" smtClean="0"/>
              <a:t>​</a:t>
            </a:r>
            <a:endParaRPr lang="en-US" sz="1600" dirty="0" smtClean="0"/>
          </a:p>
          <a:p>
            <a:pPr lvl="0"/>
            <a:r>
              <a:rPr lang="en-US" b="1" dirty="0" smtClean="0"/>
              <a:t>Test-Driven Development (TDD)</a:t>
            </a:r>
            <a:r>
              <a:rPr lang="en-US" dirty="0" smtClean="0"/>
              <a:t>:</a:t>
            </a:r>
            <a:endParaRPr lang="en-US" sz="1600" dirty="0" smtClean="0"/>
          </a:p>
          <a:p>
            <a:pPr lvl="1"/>
            <a:r>
              <a:rPr lang="en-US" dirty="0" smtClean="0"/>
              <a:t>Writing tests before code to ensure functionality meets requirements</a:t>
            </a:r>
            <a:r>
              <a:rPr lang="en-US" dirty="0" smtClean="0"/>
              <a:t>.​</a:t>
            </a:r>
            <a:endParaRPr lang="en-US" sz="1600" dirty="0" smtClean="0"/>
          </a:p>
          <a:p>
            <a:pPr lvl="1"/>
            <a:r>
              <a:rPr lang="en-US" dirty="0" smtClean="0"/>
              <a:t>Facilitates thorough and continuous testing.</a:t>
            </a:r>
            <a:endParaRPr lang="en-US" sz="1600"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b="1" dirty="0" smtClean="0"/>
              <a:t>Regulatory Compliance</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914399" y="1257420"/>
            <a:ext cx="9982200" cy="4678204"/>
          </a:xfrm>
          <a:prstGeom prst="rect">
            <a:avLst/>
          </a:prstGeom>
        </p:spPr>
        <p:txBody>
          <a:bodyPr wrap="square">
            <a:spAutoFit/>
          </a:bodyPr>
          <a:lstStyle/>
          <a:p>
            <a:pPr lvl="0"/>
            <a:r>
              <a:rPr lang="en-US" b="1" dirty="0" smtClean="0"/>
              <a:t>Design </a:t>
            </a:r>
            <a:r>
              <a:rPr lang="en-US" b="1" dirty="0" smtClean="0"/>
              <a:t>Controls</a:t>
            </a:r>
            <a:r>
              <a:rPr lang="en-US" dirty="0" smtClean="0"/>
              <a:t>:</a:t>
            </a:r>
            <a:endParaRPr lang="en-US" sz="1600" dirty="0" smtClean="0"/>
          </a:p>
          <a:p>
            <a:pPr lvl="1">
              <a:buFont typeface="Arial" pitchFamily="34" charset="0"/>
              <a:buChar char="•"/>
            </a:pPr>
            <a:r>
              <a:rPr lang="en-US" dirty="0" smtClean="0"/>
              <a:t> </a:t>
            </a:r>
            <a:r>
              <a:rPr lang="en-US" dirty="0" smtClean="0"/>
              <a:t>AGILE </a:t>
            </a:r>
            <a:r>
              <a:rPr lang="en-US" dirty="0" smtClean="0"/>
              <a:t>practices must align with design control requirements (21 CFR 820.30</a:t>
            </a:r>
            <a:r>
              <a:rPr lang="en-US" dirty="0" smtClean="0"/>
              <a:t>)</a:t>
            </a:r>
          </a:p>
          <a:p>
            <a:pPr lvl="1"/>
            <a:r>
              <a:rPr lang="en-US" sz="1000" dirty="0" smtClean="0"/>
              <a:t> </a:t>
            </a:r>
            <a:r>
              <a:rPr lang="en-US" sz="1000" dirty="0" smtClean="0"/>
              <a:t>   https</a:t>
            </a:r>
            <a:r>
              <a:rPr lang="en-US" sz="1000" dirty="0" smtClean="0"/>
              <a:t>://</a:t>
            </a:r>
            <a:r>
              <a:rPr lang="en-US" sz="1000" dirty="0" smtClean="0"/>
              <a:t>www.ecfr.gov/current/title-21/chapter-I/subchapter-H/part-820</a:t>
            </a:r>
            <a:endParaRPr lang="en-US" dirty="0" smtClean="0"/>
          </a:p>
          <a:p>
            <a:pPr lvl="1">
              <a:buFont typeface="Arial" pitchFamily="34" charset="0"/>
              <a:buChar char="•"/>
            </a:pPr>
            <a:r>
              <a:rPr lang="en-US" dirty="0" smtClean="0"/>
              <a:t> Documentation </a:t>
            </a:r>
            <a:r>
              <a:rPr lang="en-US" dirty="0" smtClean="0"/>
              <a:t>and review processes should be integrated into AGILE workflows.</a:t>
            </a:r>
            <a:endParaRPr lang="en-US" sz="1600" dirty="0" smtClean="0"/>
          </a:p>
          <a:p>
            <a:r>
              <a:rPr lang="en-US" dirty="0" smtClean="0"/>
              <a:t>​</a:t>
            </a:r>
            <a:endParaRPr lang="en-US" sz="1600" dirty="0" smtClean="0"/>
          </a:p>
          <a:p>
            <a:pPr lvl="0"/>
            <a:r>
              <a:rPr lang="en-US" b="1" dirty="0" smtClean="0"/>
              <a:t>Risk Management</a:t>
            </a:r>
            <a:r>
              <a:rPr lang="en-US" dirty="0" smtClean="0"/>
              <a:t>:</a:t>
            </a:r>
            <a:endParaRPr lang="en-US" sz="1600" dirty="0" smtClean="0"/>
          </a:p>
          <a:p>
            <a:pPr lvl="1">
              <a:buFont typeface="Arial" pitchFamily="34" charset="0"/>
              <a:buChar char="•"/>
            </a:pPr>
            <a:r>
              <a:rPr lang="en-US" dirty="0" smtClean="0"/>
              <a:t> Risk </a:t>
            </a:r>
            <a:r>
              <a:rPr lang="en-US" dirty="0" smtClean="0"/>
              <a:t>analysis and control activities should be part of BACKLOG management</a:t>
            </a:r>
            <a:r>
              <a:rPr lang="en-US" dirty="0" smtClean="0"/>
              <a:t>.​</a:t>
            </a:r>
            <a:endParaRPr lang="en-US" sz="1600" dirty="0" smtClean="0"/>
          </a:p>
          <a:p>
            <a:pPr lvl="1">
              <a:buFont typeface="Arial" pitchFamily="34" charset="0"/>
              <a:buChar char="•"/>
            </a:pPr>
            <a:r>
              <a:rPr lang="en-US" dirty="0" smtClean="0"/>
              <a:t> Regularly </a:t>
            </a:r>
            <a:r>
              <a:rPr lang="en-US" dirty="0" smtClean="0"/>
              <a:t>reassess risks as new features are developed.</a:t>
            </a:r>
            <a:endParaRPr lang="en-US" sz="1600" dirty="0" smtClean="0"/>
          </a:p>
          <a:p>
            <a:r>
              <a:rPr lang="en-US" dirty="0" smtClean="0"/>
              <a:t>​</a:t>
            </a:r>
            <a:endParaRPr lang="en-US" sz="1600" dirty="0" smtClean="0"/>
          </a:p>
          <a:p>
            <a:pPr lvl="0"/>
            <a:r>
              <a:rPr lang="en-US" b="1" dirty="0" smtClean="0"/>
              <a:t>Design Validation</a:t>
            </a:r>
            <a:r>
              <a:rPr lang="en-US" dirty="0" smtClean="0"/>
              <a:t>:</a:t>
            </a:r>
            <a:endParaRPr lang="en-US" sz="1600" dirty="0" smtClean="0"/>
          </a:p>
          <a:p>
            <a:pPr lvl="1">
              <a:buFont typeface="Arial" pitchFamily="34" charset="0"/>
              <a:buChar char="•"/>
            </a:pPr>
            <a:r>
              <a:rPr lang="en-US" dirty="0" smtClean="0"/>
              <a:t> Validate </a:t>
            </a:r>
            <a:r>
              <a:rPr lang="en-US" dirty="0" smtClean="0"/>
              <a:t>that the software meets user needs and intended use</a:t>
            </a:r>
            <a:r>
              <a:rPr lang="en-US" dirty="0" smtClean="0"/>
              <a:t>.​</a:t>
            </a:r>
            <a:endParaRPr lang="en-US" sz="1600" dirty="0" smtClean="0"/>
          </a:p>
          <a:p>
            <a:pPr lvl="1">
              <a:buFont typeface="Arial" pitchFamily="34" charset="0"/>
              <a:buChar char="•"/>
            </a:pPr>
            <a:r>
              <a:rPr lang="en-US" dirty="0" smtClean="0"/>
              <a:t> Perform </a:t>
            </a:r>
            <a:r>
              <a:rPr lang="en-US" dirty="0" smtClean="0"/>
              <a:t>validation activities at multiple levels (STORY, INCREMENT, RELEASE).</a:t>
            </a:r>
            <a:endParaRPr lang="en-US" sz="1600" dirty="0" smtClean="0"/>
          </a:p>
          <a:p>
            <a:r>
              <a:rPr lang="en-US" dirty="0" smtClean="0"/>
              <a:t>​</a:t>
            </a:r>
            <a:endParaRPr lang="en-US" sz="1600" dirty="0" smtClean="0"/>
          </a:p>
          <a:p>
            <a:pPr lvl="0"/>
            <a:r>
              <a:rPr lang="en-US" b="1" dirty="0" smtClean="0"/>
              <a:t>Documentation</a:t>
            </a:r>
            <a:r>
              <a:rPr lang="en-US" dirty="0" smtClean="0"/>
              <a:t>:</a:t>
            </a:r>
            <a:endParaRPr lang="en-US" sz="1600" dirty="0" smtClean="0"/>
          </a:p>
          <a:p>
            <a:pPr lvl="1">
              <a:buFont typeface="Arial" pitchFamily="34" charset="0"/>
              <a:buChar char="•"/>
            </a:pPr>
            <a:r>
              <a:rPr lang="en-US" dirty="0" smtClean="0"/>
              <a:t> Produce </a:t>
            </a:r>
            <a:r>
              <a:rPr lang="en-US" dirty="0" smtClean="0"/>
              <a:t>documentation that is valuable to both the development team and regulatory </a:t>
            </a:r>
            <a:r>
              <a:rPr lang="en-US" dirty="0" smtClean="0"/>
              <a:t>   	   stakeholders.​</a:t>
            </a:r>
            <a:endParaRPr lang="en-US" sz="1600" dirty="0" smtClean="0"/>
          </a:p>
          <a:p>
            <a:pPr lvl="1">
              <a:buFont typeface="Arial" pitchFamily="34" charset="0"/>
              <a:buChar char="•"/>
            </a:pPr>
            <a:r>
              <a:rPr lang="en-US" dirty="0" smtClean="0"/>
              <a:t> Ensure </a:t>
            </a:r>
            <a:r>
              <a:rPr lang="en-US" dirty="0" smtClean="0"/>
              <a:t>documentation is a by-product of the development process, not an afterthought.</a:t>
            </a:r>
            <a:endParaRPr lang="en-US" sz="1600"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b="1" dirty="0" smtClean="0"/>
              <a:t>Implementation Tips</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855616" y="1407643"/>
            <a:ext cx="9982200" cy="2308324"/>
          </a:xfrm>
          <a:prstGeom prst="rect">
            <a:avLst/>
          </a:prstGeom>
        </p:spPr>
        <p:txBody>
          <a:bodyPr wrap="square">
            <a:spAutoFit/>
          </a:bodyPr>
          <a:lstStyle/>
          <a:p>
            <a:pPr lvl="0"/>
            <a:r>
              <a:rPr lang="en-US" b="1" dirty="0" smtClean="0"/>
              <a:t>Planning</a:t>
            </a:r>
            <a:r>
              <a:rPr lang="en-US" dirty="0" smtClean="0"/>
              <a:t>: Define how AGILE practices will meet regulatory requirements in your development plan.</a:t>
            </a:r>
          </a:p>
          <a:p>
            <a:r>
              <a:rPr lang="en-US" dirty="0" smtClean="0"/>
              <a:t>​</a:t>
            </a:r>
          </a:p>
          <a:p>
            <a:pPr lvl="0"/>
            <a:r>
              <a:rPr lang="en-US" b="1" dirty="0" smtClean="0"/>
              <a:t>Tools</a:t>
            </a:r>
            <a:r>
              <a:rPr lang="en-US" dirty="0" smtClean="0"/>
              <a:t>: Use tools that support AGILE practices and automate the creation of required documentation.</a:t>
            </a:r>
          </a:p>
          <a:p>
            <a:r>
              <a:rPr lang="en-US" dirty="0" smtClean="0"/>
              <a:t>​</a:t>
            </a:r>
          </a:p>
          <a:p>
            <a:pPr lvl="0"/>
            <a:r>
              <a:rPr lang="en-US" b="1" dirty="0" smtClean="0"/>
              <a:t>Team Roles</a:t>
            </a:r>
            <a:r>
              <a:rPr lang="en-US" dirty="0" smtClean="0"/>
              <a:t>: Ensure roles like Product Owner and Scrum Master are well-defined and support regulatory compliance.</a:t>
            </a:r>
          </a:p>
          <a:p>
            <a:r>
              <a:rPr lang="en-US" dirty="0" smtClean="0"/>
              <a:t>​</a:t>
            </a:r>
          </a:p>
          <a:p>
            <a:pPr lvl="0"/>
            <a:r>
              <a:rPr lang="en-US" b="1" dirty="0" smtClean="0"/>
              <a:t>Feedback Mechanisms</a:t>
            </a:r>
            <a:r>
              <a:rPr lang="en-US" dirty="0" smtClean="0"/>
              <a:t>: Establish mechanisms to identify and address issues early.</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8BD644B9-9C1E-39C5-E757-82FE5465A6E9}"/>
              </a:ext>
            </a:extLst>
          </p:cNvPr>
          <p:cNvSpPr>
            <a:spLocks noGrp="1"/>
          </p:cNvSpPr>
          <p:nvPr>
            <p:ph type="title"/>
          </p:nvPr>
        </p:nvSpPr>
        <p:spPr/>
        <p:txBody>
          <a:bodyPr>
            <a:normAutofit fontScale="90000"/>
          </a:bodyPr>
          <a:lstStyle/>
          <a:p>
            <a:r>
              <a:rPr lang="en-US" b="1" dirty="0" smtClean="0"/>
              <a:t>Conclusion</a:t>
            </a:r>
            <a:br>
              <a:rPr lang="en-US" b="1" dirty="0" smtClean="0"/>
            </a:br>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9" name="Subtitle 2">
            <a:extLst>
              <a:ext uri="{FF2B5EF4-FFF2-40B4-BE49-F238E27FC236}">
                <a16:creationId xmlns="" xmlns:a16="http://schemas.microsoft.com/office/drawing/2014/main" id="{8F968626-82D8-2F5F-6869-21D8AD224898}"/>
              </a:ext>
            </a:extLst>
          </p:cNvPr>
          <p:cNvSpPr txBox="1">
            <a:spLocks/>
          </p:cNvSpPr>
          <p:nvPr/>
        </p:nvSpPr>
        <p:spPr>
          <a:xfrm>
            <a:off x="787308" y="1604569"/>
            <a:ext cx="9852390" cy="4267186"/>
          </a:xfrm>
          <a:prstGeom prst="rect">
            <a:avLst/>
          </a:prstGeom>
        </p:spPr>
        <p:txBody>
          <a:bodyPr>
            <a:noAutofit/>
          </a:bodyPr>
          <a:lstStyle/>
          <a:p>
            <a:pPr marL="514350" marR="0" lvl="0" indent="-51435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i="0" u="none" strike="noStrike" kern="1200" cap="none" spc="0" normalizeH="0" baseline="0" noProof="0" dirty="0">
              <a:ln>
                <a:noFill/>
              </a:ln>
              <a:solidFill>
                <a:schemeClr val="accent1">
                  <a:lumMod val="50000"/>
                </a:schemeClr>
              </a:solidFill>
              <a:effectLst/>
              <a:uLnTx/>
              <a:uFillTx/>
              <a:ea typeface="+mn-ea"/>
              <a:cs typeface="+mn-cs"/>
            </a:endParaRPr>
          </a:p>
        </p:txBody>
      </p:sp>
      <p:sp>
        <p:nvSpPr>
          <p:cNvPr id="4" name="Text Placeholder 4">
            <a:extLst>
              <a:ext uri="{FF2B5EF4-FFF2-40B4-BE49-F238E27FC236}">
                <a16:creationId xmlns="" xmlns:a16="http://schemas.microsoft.com/office/drawing/2014/main" id="{218E70D0-E766-7711-25D8-1588E232CEC8}"/>
              </a:ext>
            </a:extLst>
          </p:cNvPr>
          <p:cNvSpPr txBox="1">
            <a:spLocks/>
          </p:cNvSpPr>
          <p:nvPr/>
        </p:nvSpPr>
        <p:spPr>
          <a:xfrm>
            <a:off x="594225" y="15334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Text Placeholder 4">
            <a:extLst>
              <a:ext uri="{FF2B5EF4-FFF2-40B4-BE49-F238E27FC236}">
                <a16:creationId xmlns="" xmlns:a16="http://schemas.microsoft.com/office/drawing/2014/main" id="{218E70D0-E766-7711-25D8-1588E232CEC8}"/>
              </a:ext>
            </a:extLst>
          </p:cNvPr>
          <p:cNvSpPr txBox="1">
            <a:spLocks/>
          </p:cNvSpPr>
          <p:nvPr/>
        </p:nvSpPr>
        <p:spPr>
          <a:xfrm>
            <a:off x="746625" y="1685839"/>
            <a:ext cx="9407530" cy="2767721"/>
          </a:xfrm>
          <a:prstGeom prst="rect">
            <a:avLst/>
          </a:prstGeom>
        </p:spPr>
        <p:txBody>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862147" y="1113728"/>
            <a:ext cx="9982200" cy="4801314"/>
          </a:xfrm>
          <a:prstGeom prst="rect">
            <a:avLst/>
          </a:prstGeom>
        </p:spPr>
        <p:txBody>
          <a:bodyPr wrap="square">
            <a:spAutoFit/>
          </a:bodyPr>
          <a:lstStyle/>
          <a:p>
            <a:r>
              <a:rPr lang="en-US" dirty="0" smtClean="0"/>
              <a:t>AGILE practices can be effectively used in the development of medical device software by integrating them into a robust quality management </a:t>
            </a:r>
            <a:r>
              <a:rPr lang="en-US" dirty="0" smtClean="0"/>
              <a:t>system (QMS) </a:t>
            </a:r>
            <a:r>
              <a:rPr lang="en-US" dirty="0" smtClean="0"/>
              <a:t>and ensuring compliance with regulatory requirements through proper planning, documentation, and continuous improvement</a:t>
            </a:r>
            <a:r>
              <a:rPr lang="en-US" dirty="0" smtClean="0"/>
              <a:t>.</a:t>
            </a:r>
          </a:p>
          <a:p>
            <a:endParaRPr lang="en-US" dirty="0" smtClean="0"/>
          </a:p>
          <a:p>
            <a:r>
              <a:rPr lang="en-US" dirty="0" smtClean="0"/>
              <a:t>Our team currently follows the AGILE methodology, but there are areas for improvement to enhance its effectiveness and better align with AGILE </a:t>
            </a:r>
            <a:r>
              <a:rPr lang="en-US" dirty="0" smtClean="0"/>
              <a:t>principles:</a:t>
            </a:r>
          </a:p>
          <a:p>
            <a:endParaRPr lang="en-US" dirty="0" smtClean="0"/>
          </a:p>
          <a:p>
            <a:pPr marL="800100" lvl="1" indent="-342900">
              <a:buFont typeface="+mj-lt"/>
              <a:buAutoNum type="arabicPeriod"/>
            </a:pPr>
            <a:r>
              <a:rPr lang="en-US" dirty="0" smtClean="0"/>
              <a:t>Our </a:t>
            </a:r>
            <a:r>
              <a:rPr lang="en-US" dirty="0" smtClean="0"/>
              <a:t>QMS is currently quite rigid, with time-consuming “official” documentation processes and a complex feedback path for updates or corrections. This structure makes frequent reassessment and adaptation of plans challenging. By making our QMS more agile and flexible, we can more seamlessly integrate AGILE methodology, allowing for quicker adjustments and more efficient alignment with AGILE </a:t>
            </a:r>
            <a:r>
              <a:rPr lang="en-US" dirty="0" smtClean="0"/>
              <a:t>practices.</a:t>
            </a:r>
            <a:endParaRPr lang="en-US" dirty="0" smtClean="0"/>
          </a:p>
          <a:p>
            <a:pPr marL="800100" lvl="1" indent="-342900">
              <a:buFont typeface="+mj-lt"/>
              <a:buAutoNum type="arabicPeriod"/>
            </a:pPr>
            <a:endParaRPr lang="en-US" dirty="0" smtClean="0"/>
          </a:p>
          <a:p>
            <a:pPr marL="800100" lvl="1" indent="-342900">
              <a:buFont typeface="+mj-lt"/>
              <a:buAutoNum type="arabicPeriod"/>
            </a:pPr>
            <a:r>
              <a:rPr lang="en-US" dirty="0" smtClean="0"/>
              <a:t>We can greatly enhance our approach to Test-Driven Development (TDD) by continuously gathering and refining requirements, as well as testing and verifying their feasibility before coding. This will help ensure that functionality aligns with expectations, reducing the need for code changes due to unclear or incomplete requirements.</a:t>
            </a:r>
            <a:endParaRPr lang="en-US" dirty="0"/>
          </a:p>
        </p:txBody>
      </p:sp>
      <p:sp>
        <p:nvSpPr>
          <p:cNvPr id="10242" name="AutoShape 2" descr="Apache Kafka Use Cases and How to Run It in 5 Easy Step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479653768"/>
      </p:ext>
    </p:extLst>
  </p:cSld>
  <p:clrMapOvr>
    <a:masterClrMapping/>
  </p:clrMapOvr>
  <mc:AlternateContent xmlns:mc="http://schemas.openxmlformats.org/markup-compatibility/2006">
    <mc:Choice xmlns="" xmlns:p14="http://schemas.microsoft.com/office/powerpoint/2010/main" Requires="p14">
      <p:transition spd="slow" p14:dur="2000" advClick="0" advTm="5000"/>
    </mc:Choice>
    <mc:Fallback>
      <p:transition spd="slow" advClick="0" advTm="5000"/>
    </mc:Fallback>
  </mc:AlternateContent>
</p:sld>
</file>

<file path=ppt/theme/theme1.xml><?xml version="1.0" encoding="utf-8"?>
<a:theme xmlns:a="http://schemas.openxmlformats.org/drawingml/2006/main" name="Office Theme">
  <a:themeElements>
    <a:clrScheme name="Custom 5">
      <a:dk1>
        <a:srgbClr val="5893A5"/>
      </a:dk1>
      <a:lt1>
        <a:srgbClr val="FFFFFF"/>
      </a:lt1>
      <a:dk2>
        <a:srgbClr val="797979"/>
      </a:dk2>
      <a:lt2>
        <a:srgbClr val="EAEAEA"/>
      </a:lt2>
      <a:accent1>
        <a:srgbClr val="5892A5"/>
      </a:accent1>
      <a:accent2>
        <a:srgbClr val="9DC385"/>
      </a:accent2>
      <a:accent3>
        <a:srgbClr val="325861"/>
      </a:accent3>
      <a:accent4>
        <a:srgbClr val="95C6CF"/>
      </a:accent4>
      <a:accent5>
        <a:srgbClr val="D2C171"/>
      </a:accent5>
      <a:accent6>
        <a:srgbClr val="804189"/>
      </a:accent6>
      <a:hlink>
        <a:srgbClr val="4998AA"/>
      </a:hlink>
      <a:folHlink>
        <a:srgbClr val="4998A9"/>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18-Brand-Standards-Corporate-Template-R01  -  Repaired" id="{7628EEB4-EE5B-45F0-B1DA-E888BA5DCC7D}" vid="{48500A91-5F3F-4738-B9EF-D77D3C0682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8E7F3DB7B651438BE2EE6496C5288F" ma:contentTypeVersion="15" ma:contentTypeDescription="Create a new document." ma:contentTypeScope="" ma:versionID="f84292184f4f7fbb88c788eaae096a70">
  <xsd:schema xmlns:xsd="http://www.w3.org/2001/XMLSchema" xmlns:xs="http://www.w3.org/2001/XMLSchema" xmlns:p="http://schemas.microsoft.com/office/2006/metadata/properties" xmlns:ns2="80cd682b-b40f-411e-9891-5e2a388e0f2a" xmlns:ns3="0a5436c3-62bb-42e4-abd1-a0a4955fdeca" targetNamespace="http://schemas.microsoft.com/office/2006/metadata/properties" ma:root="true" ma:fieldsID="a80ffcda42bd2f74d943b42b148c0425" ns2:_="" ns3:_="">
    <xsd:import namespace="80cd682b-b40f-411e-9891-5e2a388e0f2a"/>
    <xsd:import namespace="0a5436c3-62bb-42e4-abd1-a0a4955fde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cd682b-b40f-411e-9891-5e2a388e0f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8efff78e-6ebe-4352-a5c3-c73ed1506925" ma:termSetId="09814cd3-568e-fe90-9814-8d621ff8fb84" ma:anchorId="fba54fb3-c3e1-fe81-a776-ca4b69148c4d" ma:open="true" ma:isKeyword="false">
      <xsd:complexType>
        <xsd:sequence>
          <xsd:element ref="pc:Terms" minOccurs="0" maxOccurs="1"/>
        </xsd:sequence>
      </xsd:complex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a5436c3-62bb-42e4-abd1-a0a4955fde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19" nillable="true" ma:displayName="Taxonomy Catch All Column" ma:hidden="true" ma:list="{4d5a9d41-3c05-48e7-b5ac-1774257d68cc}" ma:internalName="TaxCatchAll" ma:showField="CatchAllData" ma:web="0a5436c3-62bb-42e4-abd1-a0a4955fde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0cd682b-b40f-411e-9891-5e2a388e0f2a">
      <Terms xmlns="http://schemas.microsoft.com/office/infopath/2007/PartnerControls"/>
    </lcf76f155ced4ddcb4097134ff3c332f>
    <TaxCatchAll xmlns="0a5436c3-62bb-42e4-abd1-a0a4955fdec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49D4D71-E531-43EE-8F1C-8460734920B2}">
  <ds:schemaRefs>
    <ds:schemaRef ds:uri="0a5436c3-62bb-42e4-abd1-a0a4955fdeca"/>
    <ds:schemaRef ds:uri="80cd682b-b40f-411e-9891-5e2a388e0f2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51B7E5B-81BB-4D9C-8F7D-F43B77C48B20}">
  <ds:schemaRefs>
    <ds:schemaRef ds:uri="0a5436c3-62bb-42e4-abd1-a0a4955fdeca"/>
    <ds:schemaRef ds:uri="80cd682b-b40f-411e-9891-5e2a388e0f2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1BF3681-C3E5-4AF6-8050-4743C0D5616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18-Brand-Standards-Corporate-Template-R01_</Template>
  <TotalTime>11041</TotalTime>
  <Words>672</Words>
  <Application>Microsoft Office PowerPoint</Application>
  <PresentationFormat>Custom</PresentationFormat>
  <Paragraphs>87</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AGILE practices in the development of medical device software</vt:lpstr>
      <vt:lpstr>Agenda</vt:lpstr>
      <vt:lpstr>Overview    </vt:lpstr>
      <vt:lpstr>Key Concepts</vt:lpstr>
      <vt:lpstr>AGILE Practices in Medical Device Software    </vt:lpstr>
      <vt:lpstr>AGILE Practices in Medical Device Software cont…    </vt:lpstr>
      <vt:lpstr>Regulatory Compliance    </vt:lpstr>
      <vt:lpstr>Implementation Tips    </vt:lpstr>
      <vt:lpstr>Conclusion     </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Mesa News</dc:title>
  <dc:creator>Cara Jaffee</dc:creator>
  <cp:lastModifiedBy>Hung</cp:lastModifiedBy>
  <cp:revision>84</cp:revision>
  <dcterms:created xsi:type="dcterms:W3CDTF">2020-02-10T19:02:28Z</dcterms:created>
  <dcterms:modified xsi:type="dcterms:W3CDTF">2024-10-31T18:58:52Z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0x010100E88E7F3DB7B651438BE2EE6496C5288F</vt:lpwstr>
  </property>
  <property fmtid="{D5CDD505-2E9C-101B-9397-08002B2CF9AE}" pid="3" name="MediaServiceImageTags">
    <vt:lpwstr/>
  </property>
</Properties>
</file>