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4215" r:id="rId5"/>
    <p:sldId id="4216" r:id="rId6"/>
    <p:sldId id="4217" r:id="rId7"/>
    <p:sldId id="4220" r:id="rId8"/>
    <p:sldId id="4221" r:id="rId9"/>
    <p:sldId id="4222" r:id="rId10"/>
    <p:sldId id="4223" r:id="rId11"/>
    <p:sldId id="4224" r:id="rId12"/>
    <p:sldId id="42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83A41"/>
    <a:srgbClr val="035866"/>
    <a:srgbClr val="255963"/>
    <a:srgbClr val="B3D4DB"/>
    <a:srgbClr val="8A3A8D"/>
    <a:srgbClr val="D4C264"/>
    <a:srgbClr val="4295A7"/>
    <a:srgbClr val="93C5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12" autoAdjust="0"/>
    <p:restoredTop sz="97161" autoAdjust="0"/>
  </p:normalViewPr>
  <p:slideViewPr>
    <p:cSldViewPr snapToGrid="0">
      <p:cViewPr varScale="1">
        <p:scale>
          <a:sx n="111" d="100"/>
          <a:sy n="111" d="100"/>
        </p:scale>
        <p:origin x="-960" y="-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10/31/2024</a:t>
            </a:fld>
            <a:endParaRPr lang="en-US"/>
          </a:p>
        </p:txBody>
      </p:sp>
      <p:sp>
        <p:nvSpPr>
          <p:cNvPr id="4" name="Footer Placeholder 3">
            <a:extLst>
              <a:ext uri="{FF2B5EF4-FFF2-40B4-BE49-F238E27FC236}">
                <a16:creationId xmlns:a16="http://schemas.microsoft.com/office/drawing/2014/main" xmlns=""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p14="http://schemas.microsoft.com/office/powerpoint/2010/main" xmlns=""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p14="http://schemas.microsoft.com/office/powerpoint/2010/main" xmlns=""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a16="http://schemas.microsoft.com/office/drawing/2014/main" xmlns=""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p14="http://schemas.microsoft.com/office/powerpoint/2010/main" xmlns="" val="324210900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a16="http://schemas.microsoft.com/office/drawing/2014/main" xmlns=""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xmlns=""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xmlns=""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a16="http://schemas.microsoft.com/office/drawing/2014/main" xmlns=""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a16="http://schemas.microsoft.com/office/drawing/2014/main" xmlns=""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9345553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a16="http://schemas.microsoft.com/office/drawing/2014/main" xmlns=""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63392349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416040107"/>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4257247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80453660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p14="http://schemas.microsoft.com/office/powerpoint/2010/main" xmlns="" val="6007479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a16="http://schemas.microsoft.com/office/drawing/2014/main" xmlns=""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p14="http://schemas.microsoft.com/office/powerpoint/2010/main" xmlns="" val="392641951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a16="http://schemas.microsoft.com/office/drawing/2014/main" xmlns=""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p14="http://schemas.microsoft.com/office/powerpoint/2010/main" xmlns="" val="23372648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10/31/2024</a:t>
            </a:fld>
            <a:endParaRPr lang="en-US"/>
          </a:p>
        </p:txBody>
      </p:sp>
      <p:sp>
        <p:nvSpPr>
          <p:cNvPr id="5" name="Footer Placeholder 4">
            <a:extLst>
              <a:ext uri="{FF2B5EF4-FFF2-40B4-BE49-F238E27FC236}">
                <a16:creationId xmlns:a16="http://schemas.microsoft.com/office/drawing/2014/main" xmlns=""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p14="http://schemas.microsoft.com/office/powerpoint/2010/main" xmlns=""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E0BE0D-6E7F-CB36-BF6E-CB3FAB9AA219}"/>
              </a:ext>
            </a:extLst>
          </p:cNvPr>
          <p:cNvSpPr>
            <a:spLocks noGrp="1"/>
          </p:cNvSpPr>
          <p:nvPr>
            <p:ph type="title"/>
          </p:nvPr>
        </p:nvSpPr>
        <p:spPr/>
        <p:txBody>
          <a:bodyPr/>
          <a:lstStyle/>
          <a:p>
            <a:r>
              <a:rPr lang="en-US" dirty="0" smtClean="0"/>
              <a:t>Tailwind CSS </a:t>
            </a:r>
            <a:r>
              <a:rPr lang="en-US" dirty="0" err="1" smtClean="0"/>
              <a:t>vs</a:t>
            </a:r>
            <a:r>
              <a:rPr lang="en-US" smtClean="0"/>
              <a:t> </a:t>
            </a:r>
            <a:r>
              <a:rPr lang="en-US" smtClean="0"/>
              <a:t>Bootstrap</a:t>
            </a:r>
            <a:endParaRPr lang="en-US" dirty="0"/>
          </a:p>
        </p:txBody>
      </p:sp>
      <p:sp>
        <p:nvSpPr>
          <p:cNvPr id="5" name="Text Placeholder 4">
            <a:extLst>
              <a:ext uri="{FF2B5EF4-FFF2-40B4-BE49-F238E27FC236}">
                <a16:creationId xmlns:a16="http://schemas.microsoft.com/office/drawing/2014/main" xmlns=""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p14="http://schemas.microsoft.com/office/powerpoint/2010/main" xmlns="" val="332327984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xmlns="" id="{218E70D0-E766-7711-25D8-1588E232CEC8}"/>
              </a:ext>
            </a:extLst>
          </p:cNvPr>
          <p:cNvSpPr>
            <a:spLocks noGrp="1"/>
          </p:cNvSpPr>
          <p:nvPr>
            <p:ph type="body" sz="half" idx="2"/>
          </p:nvPr>
        </p:nvSpPr>
        <p:spPr>
          <a:xfrm>
            <a:off x="1286934" y="2496631"/>
            <a:ext cx="5137829" cy="2193902"/>
          </a:xfrm>
        </p:spPr>
        <p:txBody>
          <a:bodyPr>
            <a:normAutofit fontScale="70000" lnSpcReduction="20000"/>
          </a:bodyPr>
          <a:lstStyle/>
          <a:p>
            <a:r>
              <a:rPr lang="en-US" dirty="0" smtClean="0"/>
              <a:t>What is Tailwind CSS?</a:t>
            </a:r>
            <a:endParaRPr lang="en-US" dirty="0"/>
          </a:p>
          <a:p>
            <a:r>
              <a:rPr lang="en-US" dirty="0" smtClean="0"/>
              <a:t>Tailwind CSS Advantages and Disadvantages</a:t>
            </a:r>
            <a:endParaRPr lang="en-US" dirty="0"/>
          </a:p>
          <a:p>
            <a:r>
              <a:rPr lang="en-US" dirty="0" smtClean="0"/>
              <a:t>What is Bootstrap?</a:t>
            </a:r>
          </a:p>
          <a:p>
            <a:r>
              <a:rPr lang="en-US" dirty="0" smtClean="0"/>
              <a:t>Tailwind CSS Advantages and Disadvantages</a:t>
            </a:r>
          </a:p>
          <a:p>
            <a:r>
              <a:rPr lang="en-US" dirty="0" smtClean="0"/>
              <a:t>When to use Tailwind CSS </a:t>
            </a:r>
            <a:r>
              <a:rPr lang="en-US" dirty="0" err="1" smtClean="0"/>
              <a:t>vs</a:t>
            </a:r>
            <a:r>
              <a:rPr lang="en-US" dirty="0" smtClean="0"/>
              <a:t> Bootstrap</a:t>
            </a:r>
          </a:p>
          <a:p>
            <a:r>
              <a:rPr lang="en-US" dirty="0" smtClean="0"/>
              <a:t>How can we benefit from Tailwind CSS?</a:t>
            </a:r>
          </a:p>
          <a:p>
            <a:r>
              <a:rPr lang="en-US" dirty="0" smtClean="0"/>
              <a:t>Discussion</a:t>
            </a:r>
            <a:endParaRPr lang="en-US" dirty="0"/>
          </a:p>
        </p:txBody>
      </p:sp>
    </p:spTree>
    <p:extLst>
      <p:ext uri="{BB962C8B-B14F-4D97-AF65-F5344CB8AC3E}">
        <p14:creationId xmlns:p14="http://schemas.microsoft.com/office/powerpoint/2010/main" xmlns="" val="263912912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dirty="0" smtClean="0"/>
              <a:t>What is Tailwind CSS?</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pPr lvl="1"/>
            <a:r>
              <a:rPr lang="en-US" b="1" dirty="0" smtClean="0"/>
              <a:t>Tailwind CSS </a:t>
            </a:r>
            <a:r>
              <a:rPr lang="en-US" dirty="0" smtClean="0"/>
              <a:t>is a utility-first CSS framework that allows developers to build custom designs directly in their markup. Unlike traditional CSS frameworks that provide predefined components, Tailwind focuses on low-level utility classes that enable developers to style elements by composing these classes in their HTML</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0" name="Picture 2" descr="Tailwind CSS SVG and transparent PNG icons | TechIcons"/>
          <p:cNvPicPr>
            <a:picLocks noChangeAspect="1" noChangeArrowheads="1"/>
          </p:cNvPicPr>
          <p:nvPr/>
        </p:nvPicPr>
        <p:blipFill>
          <a:blip r:embed="rId2"/>
          <a:srcRect/>
          <a:stretch>
            <a:fillRect/>
          </a:stretch>
        </p:blipFill>
        <p:spPr bwMode="auto">
          <a:xfrm>
            <a:off x="4617508" y="3196166"/>
            <a:ext cx="2143125" cy="2143125"/>
          </a:xfrm>
          <a:prstGeom prst="rect">
            <a:avLst/>
          </a:prstGeom>
          <a:noFill/>
        </p:spPr>
      </p:pic>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Advantages and Disadvantages of Tailwind CSS</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35872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443492">
                <a:tc>
                  <a:txBody>
                    <a:bodyPr/>
                    <a:lstStyle/>
                    <a:p>
                      <a:r>
                        <a:rPr lang="en-US" sz="1100" b="1" dirty="0" smtClean="0"/>
                        <a:t>Utility-First</a:t>
                      </a:r>
                      <a:r>
                        <a:rPr lang="en-US" sz="1100" b="1" baseline="0" dirty="0" smtClean="0"/>
                        <a:t> Approach</a:t>
                      </a:r>
                      <a:r>
                        <a:rPr lang="en-US" sz="1100" dirty="0" smtClean="0"/>
                        <a:t>: Allows for rapid prototyping and development by using small, reusable utility classes.</a:t>
                      </a:r>
                    </a:p>
                    <a:p>
                      <a:endParaRPr lang="en-US" sz="1100" dirty="0"/>
                    </a:p>
                  </a:txBody>
                  <a:tcPr/>
                </a:tc>
                <a:tc>
                  <a:txBody>
                    <a:bodyPr/>
                    <a:lstStyle/>
                    <a:p>
                      <a:r>
                        <a:rPr lang="en-US" sz="1100" b="1" dirty="0" smtClean="0"/>
                        <a:t>Class</a:t>
                      </a:r>
                      <a:r>
                        <a:rPr lang="en-US" sz="1100" b="1" baseline="0" dirty="0" smtClean="0"/>
                        <a:t> Bloat in HTML</a:t>
                      </a:r>
                      <a:r>
                        <a:rPr lang="en-US" sz="1100" dirty="0" smtClean="0"/>
                        <a:t>:  HTML files can become cluttered with many utility classes, which may reduce readability and maintainability.</a:t>
                      </a:r>
                      <a:endParaRPr lang="en-US" sz="1100" dirty="0"/>
                    </a:p>
                  </a:txBody>
                  <a:tcPr/>
                </a:tc>
              </a:tr>
              <a:tr h="568799">
                <a:tc>
                  <a:txBody>
                    <a:bodyPr/>
                    <a:lstStyle/>
                    <a:p>
                      <a:r>
                        <a:rPr lang="en-US" sz="1100" b="1" dirty="0" smtClean="0"/>
                        <a:t>Easy</a:t>
                      </a:r>
                      <a:r>
                        <a:rPr lang="en-US" sz="1100" b="1" baseline="0" dirty="0" smtClean="0"/>
                        <a:t> to Learn</a:t>
                      </a:r>
                      <a:r>
                        <a:rPr lang="en-US" sz="1100" dirty="0" smtClean="0"/>
                        <a:t>:  The syntax is straightforward, making it accessible for beginners as well as experienced developers.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Learning Curve</a:t>
                      </a:r>
                      <a:r>
                        <a:rPr lang="en-US" sz="1100" dirty="0" smtClean="0"/>
                        <a:t>:  Although easy to learn, developers accustomed to traditional CSS frameworks may need time to adapt to the utility-first paradigm.</a:t>
                      </a:r>
                    </a:p>
                    <a:p>
                      <a:endParaRPr lang="en-US" sz="1100" dirty="0" smtClean="0"/>
                    </a:p>
                    <a:p>
                      <a:endParaRPr lang="en-US" sz="1100" dirty="0"/>
                    </a:p>
                  </a:txBody>
                  <a:tcPr/>
                </a:tc>
              </a:tr>
              <a:tr h="191199">
                <a:tc>
                  <a:txBody>
                    <a:bodyPr/>
                    <a:lstStyle/>
                    <a:p>
                      <a:r>
                        <a:rPr lang="en-US" sz="1100" b="1" dirty="0" smtClean="0"/>
                        <a:t>Responsive</a:t>
                      </a:r>
                      <a:r>
                        <a:rPr lang="en-US" sz="1100" b="1" baseline="0" dirty="0" smtClean="0"/>
                        <a:t> Design</a:t>
                      </a:r>
                      <a:r>
                        <a:rPr lang="en-US" sz="1100" dirty="0" smtClean="0"/>
                        <a:t>:</a:t>
                      </a:r>
                      <a:r>
                        <a:rPr lang="en-US" sz="1100" baseline="0" dirty="0" smtClean="0"/>
                        <a:t>  </a:t>
                      </a:r>
                      <a:r>
                        <a:rPr lang="en-US" sz="1100" dirty="0" smtClean="0"/>
                        <a:t>Built-in support for responsive design, making it easy to apply different styles at various screen sizes with simple class prefixes.</a:t>
                      </a:r>
                      <a:endParaRPr lang="en-US" sz="1100" dirty="0"/>
                    </a:p>
                  </a:txBody>
                  <a:tcPr/>
                </a:tc>
                <a:tc>
                  <a:txBody>
                    <a:bodyPr/>
                    <a:lstStyle/>
                    <a:p>
                      <a:r>
                        <a:rPr lang="en-US" sz="1100" b="1" dirty="0" smtClean="0"/>
                        <a:t>Initial Setup</a:t>
                      </a:r>
                      <a:r>
                        <a:rPr lang="en-US" sz="1100" dirty="0" smtClean="0"/>
                        <a:t>:  Setting up Tailwind with custom configurations may require more effort compared to traditional CSS frameworks, especially for new projects.</a:t>
                      </a:r>
                    </a:p>
                    <a:p>
                      <a:endParaRPr lang="en-US" sz="1100" dirty="0"/>
                    </a:p>
                  </a:txBody>
                  <a:tcPr/>
                </a:tc>
              </a:tr>
              <a:tr h="568960">
                <a:tc>
                  <a:txBody>
                    <a:bodyPr/>
                    <a:lstStyle/>
                    <a:p>
                      <a:r>
                        <a:rPr lang="en-US" sz="1100" b="1" dirty="0" smtClean="0"/>
                        <a:t>Reduced CSS Bloat</a:t>
                      </a:r>
                      <a:r>
                        <a:rPr lang="en-US" sz="1100" dirty="0" smtClean="0"/>
                        <a:t>:  The purge feature removes unused styles during production builds, resulting in smaller CSS file sizes.</a:t>
                      </a:r>
                      <a:endParaRPr lang="en-US" sz="1100" dirty="0"/>
                    </a:p>
                  </a:txBody>
                  <a:tcPr/>
                </a:tc>
                <a:tc>
                  <a:txBody>
                    <a:bodyPr/>
                    <a:lstStyle/>
                    <a:p>
                      <a:r>
                        <a:rPr lang="en-US" sz="1100" b="1" dirty="0" smtClean="0"/>
                        <a:t>Limited pre-built Components</a:t>
                      </a:r>
                      <a:r>
                        <a:rPr lang="en-US" sz="1100" dirty="0" smtClean="0"/>
                        <a:t>: Unlike component-based frameworks, Tailwind does not provide a library of pre-designed components, which may require additional work to create custom components.</a:t>
                      </a:r>
                    </a:p>
                    <a:p>
                      <a:endParaRPr lang="en-US" sz="1100" dirty="0"/>
                    </a:p>
                  </a:txBody>
                  <a:tcPr/>
                </a:tc>
              </a:tr>
              <a:tr h="191199">
                <a:tc>
                  <a:txBody>
                    <a:bodyPr/>
                    <a:lstStyle/>
                    <a:p>
                      <a:r>
                        <a:rPr lang="en-US" sz="1100" b="1" dirty="0" smtClean="0"/>
                        <a:t>Great Documentation</a:t>
                      </a:r>
                      <a:r>
                        <a:rPr lang="en-US" sz="1100" dirty="0" smtClean="0"/>
                        <a:t>:  Well-organized and comprehensive documentation helps developers understand and utilize the framework effectively.</a:t>
                      </a:r>
                      <a:endParaRPr lang="en-US" sz="1100" dirty="0"/>
                    </a:p>
                  </a:txBody>
                  <a:tcPr/>
                </a:tc>
                <a:tc>
                  <a:txBody>
                    <a:bodyPr/>
                    <a:lstStyle/>
                    <a:p>
                      <a:r>
                        <a:rPr lang="en-US" sz="1100" b="1" dirty="0" smtClean="0"/>
                        <a:t>Dependency on Build Tools</a:t>
                      </a:r>
                      <a:r>
                        <a:rPr lang="en-US" sz="1100" dirty="0" smtClean="0"/>
                        <a:t>: Effective use of Tailwind often requires a build process (like </a:t>
                      </a:r>
                      <a:r>
                        <a:rPr lang="en-US" sz="1100" dirty="0" err="1" smtClean="0"/>
                        <a:t>PostCSS</a:t>
                      </a:r>
                      <a:r>
                        <a:rPr lang="en-US" sz="1100" dirty="0" smtClean="0"/>
                        <a:t>), which may complicate simple projects or require additional tooling.</a:t>
                      </a:r>
                      <a:endParaRPr lang="en-US" sz="1100" dirty="0"/>
                    </a:p>
                  </a:txBody>
                  <a:tcPr/>
                </a:tc>
              </a:tr>
              <a:tr h="191199">
                <a:tc>
                  <a:txBody>
                    <a:bodyPr/>
                    <a:lstStyle/>
                    <a:p>
                      <a:r>
                        <a:rPr lang="en-US" sz="1100" b="1" dirty="0" smtClean="0"/>
                        <a:t>Customization</a:t>
                      </a:r>
                      <a:r>
                        <a:rPr lang="en-US" sz="1100" dirty="0" smtClean="0"/>
                        <a:t>: Highly customizable through the </a:t>
                      </a:r>
                      <a:r>
                        <a:rPr lang="en-US" sz="1100" b="1" dirty="0" err="1" smtClean="0"/>
                        <a:t>tailwind.config.js</a:t>
                      </a:r>
                      <a:r>
                        <a:rPr lang="en-US" sz="1100" dirty="0" smtClean="0"/>
                        <a:t> file, enabling you to tailor the design system to your project's needs.</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JavaScript Size</a:t>
                      </a:r>
                      <a:r>
                        <a:rPr lang="en-US" sz="1100" dirty="0" smtClean="0"/>
                        <a:t>: If using Tailwind in conjunction with a JavaScript framework, the resulting bundle size may increase due to the addition of utility classes.</a:t>
                      </a:r>
                    </a:p>
                    <a:p>
                      <a:endParaRPr lang="en-US" sz="11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dirty="0" smtClean="0"/>
              <a:t>What is Bootstrap?</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923330"/>
          </a:xfrm>
          <a:prstGeom prst="rect">
            <a:avLst/>
          </a:prstGeom>
        </p:spPr>
        <p:txBody>
          <a:bodyPr wrap="square">
            <a:spAutoFit/>
          </a:bodyPr>
          <a:lstStyle/>
          <a:p>
            <a:pPr lvl="1"/>
            <a:r>
              <a:rPr lang="en-US" b="1" dirty="0" smtClean="0"/>
              <a:t>Bootstrap</a:t>
            </a:r>
            <a:r>
              <a:rPr lang="en-US" dirty="0" smtClean="0"/>
              <a:t>, a popular component based open-source front-end framework for developing responsive and mobile-first websites and web applications. Created by Twitter and has since become one of the most widely used frameworks in web development.</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descr="Index of /static/bootstrap-5.2.0/site/static/docs/5.2/assets/brand/"/>
          <p:cNvPicPr>
            <a:picLocks noChangeAspect="1" noChangeArrowheads="1"/>
          </p:cNvPicPr>
          <p:nvPr/>
        </p:nvPicPr>
        <p:blipFill>
          <a:blip r:embed="rId2"/>
          <a:srcRect/>
          <a:stretch>
            <a:fillRect/>
          </a:stretch>
        </p:blipFill>
        <p:spPr bwMode="auto">
          <a:xfrm>
            <a:off x="4422775" y="3005667"/>
            <a:ext cx="2714626" cy="2714626"/>
          </a:xfrm>
          <a:prstGeom prst="rect">
            <a:avLst/>
          </a:prstGeom>
          <a:noFill/>
        </p:spPr>
      </p:pic>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Advantages and Disadvantages of Bootstrap</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02344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7399">
                <a:tc>
                  <a:txBody>
                    <a:bodyPr/>
                    <a:lstStyle/>
                    <a:p>
                      <a:r>
                        <a:rPr lang="en-US" sz="1100" b="1" dirty="0" smtClean="0"/>
                        <a:t>Fast</a:t>
                      </a:r>
                      <a:r>
                        <a:rPr lang="en-US" sz="1100" b="1" baseline="0" dirty="0" smtClean="0"/>
                        <a:t> </a:t>
                      </a:r>
                      <a:r>
                        <a:rPr lang="en-US" sz="1100" b="1" dirty="0" smtClean="0"/>
                        <a:t>Development</a:t>
                      </a:r>
                      <a:r>
                        <a:rPr lang="en-US" sz="1100" dirty="0" smtClean="0"/>
                        <a:t>:  Bootstrap provides a wide range of pre-styled components, allowing developers to quickly build responsive layouts and user interfaces without starting from scratch.</a:t>
                      </a:r>
                    </a:p>
                    <a:p>
                      <a:endParaRPr lang="en-US" sz="1100" dirty="0"/>
                    </a:p>
                  </a:txBody>
                  <a:tcPr/>
                </a:tc>
                <a:tc>
                  <a:txBody>
                    <a:bodyPr/>
                    <a:lstStyle/>
                    <a:p>
                      <a:r>
                        <a:rPr lang="en-US" sz="1100" b="1" dirty="0" smtClean="0"/>
                        <a:t>Customization Learning Curve</a:t>
                      </a:r>
                      <a:r>
                        <a:rPr lang="en-US" sz="1100" dirty="0" smtClean="0"/>
                        <a:t>:  While it is easy to get started, customizing Bootstrap extensively can be complex and may require a deeper understanding of its Sass structure.</a:t>
                      </a:r>
                      <a:endParaRPr lang="en-US" sz="1100" dirty="0"/>
                    </a:p>
                  </a:txBody>
                  <a:tcPr/>
                </a:tc>
              </a:tr>
              <a:tr h="495730">
                <a:tc>
                  <a:txBody>
                    <a:bodyPr/>
                    <a:lstStyle/>
                    <a:p>
                      <a:r>
                        <a:rPr lang="en-US" sz="1100" b="1" dirty="0" smtClean="0"/>
                        <a:t>Cross-Browser Compatibility</a:t>
                      </a:r>
                      <a:r>
                        <a:rPr lang="en-US" sz="1100" dirty="0" smtClean="0"/>
                        <a:t>:  Designed to work well across all modern browsers, ensuring a consistent experience for users regardless of their browser choice.</a:t>
                      </a:r>
                    </a:p>
                    <a:p>
                      <a:endParaRPr lang="en-US" sz="1100" dirty="0"/>
                    </a:p>
                  </a:txBody>
                  <a:tcPr/>
                </a:tc>
                <a:tc>
                  <a:txBody>
                    <a:bodyPr/>
                    <a:lstStyle/>
                    <a:p>
                      <a:r>
                        <a:rPr lang="en-US" sz="1100" b="1" dirty="0" smtClean="0"/>
                        <a:t>Class</a:t>
                      </a:r>
                      <a:r>
                        <a:rPr lang="en-US" sz="1100" b="1" baseline="0" dirty="0" smtClean="0"/>
                        <a:t> Bloat</a:t>
                      </a:r>
                      <a:r>
                        <a:rPr lang="en-US" sz="1100" dirty="0" smtClean="0"/>
                        <a:t>:  Similar to Tailwind CSS,  HTML can become cluttered with numerous class names, which may impact readability and maintainability, especially in larger projects.</a:t>
                      </a:r>
                    </a:p>
                  </a:txBody>
                  <a:tcPr/>
                </a:tc>
              </a:tr>
              <a:tr h="191199">
                <a:tc>
                  <a:txBody>
                    <a:bodyPr/>
                    <a:lstStyle/>
                    <a:p>
                      <a:r>
                        <a:rPr lang="en-US" sz="1100" b="1" dirty="0" smtClean="0"/>
                        <a:t>Large Ecosystem and Community Support</a:t>
                      </a:r>
                      <a:r>
                        <a:rPr lang="en-US" sz="1100" dirty="0" smtClean="0"/>
                        <a:t>:  With a large user base and community, Bootstrap has a wealth of resources, including themes, templates, and </a:t>
                      </a:r>
                      <a:r>
                        <a:rPr lang="en-US" sz="1100" dirty="0" err="1" smtClean="0"/>
                        <a:t>plugins</a:t>
                      </a:r>
                      <a:r>
                        <a:rPr lang="en-US" sz="1100" dirty="0" smtClean="0"/>
                        <a:t>, which can enhance functionality and aesthetics.</a:t>
                      </a:r>
                      <a:endParaRPr lang="en-US" sz="1100" dirty="0"/>
                    </a:p>
                  </a:txBody>
                  <a:tcPr/>
                </a:tc>
                <a:tc>
                  <a:txBody>
                    <a:bodyPr/>
                    <a:lstStyle/>
                    <a:p>
                      <a:r>
                        <a:rPr lang="en-US" sz="1100" b="1" dirty="0" smtClean="0"/>
                        <a:t>JavaScript</a:t>
                      </a:r>
                      <a:r>
                        <a:rPr lang="en-US" sz="1100" b="1" baseline="0" dirty="0" smtClean="0"/>
                        <a:t> Dependency:  </a:t>
                      </a:r>
                      <a:r>
                        <a:rPr lang="en-US" sz="1100" dirty="0" smtClean="0"/>
                        <a:t>Some Bootstrap components rely on </a:t>
                      </a:r>
                      <a:r>
                        <a:rPr lang="en-US" sz="1100" dirty="0" err="1" smtClean="0"/>
                        <a:t>jQuery</a:t>
                      </a:r>
                      <a:r>
                        <a:rPr lang="en-US" sz="1100" dirty="0" smtClean="0"/>
                        <a:t>, which can add extra weight to a project, although Bootstrap 5 has removed this dependency in favor of vanilla JavaScript.</a:t>
                      </a:r>
                      <a:endParaRPr lang="en-US" sz="1100" dirty="0"/>
                    </a:p>
                  </a:txBody>
                  <a:tcPr/>
                </a:tc>
              </a:tr>
              <a:tr h="191199">
                <a:tc>
                  <a:txBody>
                    <a:bodyPr/>
                    <a:lstStyle/>
                    <a:p>
                      <a:r>
                        <a:rPr lang="en-US" sz="1100" b="1" dirty="0" smtClean="0"/>
                        <a:t>Customization</a:t>
                      </a:r>
                      <a:r>
                        <a:rPr lang="en-US" sz="1100" dirty="0" smtClean="0"/>
                        <a:t>: Bootstrap can be easily customized using Sass variables and </a:t>
                      </a:r>
                      <a:r>
                        <a:rPr lang="en-US" sz="1100" dirty="0" err="1" smtClean="0"/>
                        <a:t>mixins</a:t>
                      </a:r>
                      <a:r>
                        <a:rPr lang="en-US" sz="1100" dirty="0" smtClean="0"/>
                        <a:t>, allowing developers to change default styles and create their own themes.</a:t>
                      </a:r>
                      <a:endParaRPr lang="en-US" sz="1100" dirty="0"/>
                    </a:p>
                  </a:txBody>
                  <a:tcPr/>
                </a:tc>
                <a:tc>
                  <a:txBody>
                    <a:bodyPr/>
                    <a:lstStyle/>
                    <a:p>
                      <a:r>
                        <a:rPr lang="en-US" sz="1100" b="1" dirty="0" smtClean="0"/>
                        <a:t>Less Flexibility</a:t>
                      </a:r>
                      <a:r>
                        <a:rPr lang="en-US" sz="1100" dirty="0" smtClean="0"/>
                        <a:t>: The component-based nature may limit flexibility, requiring more effort to deviate from Bootstrap's design principles and create custom styles.</a:t>
                      </a:r>
                    </a:p>
                  </a:txBody>
                  <a:tcPr/>
                </a:tc>
              </a:tr>
              <a:tr h="191199">
                <a:tc>
                  <a:txBody>
                    <a:bodyPr/>
                    <a:lstStyle/>
                    <a:p>
                      <a:r>
                        <a:rPr lang="en-US" sz="1100" b="1" dirty="0" smtClean="0"/>
                        <a:t>Responsive Design</a:t>
                      </a:r>
                      <a:r>
                        <a:rPr lang="en-US" sz="1100" dirty="0" smtClean="0"/>
                        <a:t>:  The framework includes a responsive grid system and utility classes, making it easy to create designs that adapt to various screen sizes and devices.</a:t>
                      </a:r>
                      <a:endParaRPr lang="en-US" sz="1100" dirty="0"/>
                    </a:p>
                  </a:txBody>
                  <a:tcPr/>
                </a:tc>
                <a:tc>
                  <a:txBody>
                    <a:bodyPr/>
                    <a:lstStyle/>
                    <a:p>
                      <a:r>
                        <a:rPr lang="en-US" sz="1100" b="1" dirty="0" smtClean="0"/>
                        <a:t>Uniform</a:t>
                      </a:r>
                      <a:r>
                        <a:rPr lang="en-US" sz="1100" b="1" baseline="0" dirty="0" smtClean="0"/>
                        <a:t> Look</a:t>
                      </a:r>
                      <a:r>
                        <a:rPr lang="en-US" sz="1100" b="1" dirty="0" smtClean="0"/>
                        <a:t>:  </a:t>
                      </a:r>
                      <a:r>
                        <a:rPr lang="en-US" sz="1100" b="1" baseline="0" dirty="0" smtClean="0"/>
                        <a:t> </a:t>
                      </a:r>
                      <a:r>
                        <a:rPr lang="en-US" sz="1100" dirty="0" smtClean="0"/>
                        <a:t>Bootstrap's pre-designed components can lead to a "Bootstrap look" across different projects, making it harder to create unique designs without significant customization.</a:t>
                      </a:r>
                      <a:endParaRPr lang="en-US" sz="1100" dirty="0"/>
                    </a:p>
                  </a:txBody>
                  <a:tcPr/>
                </a:tc>
              </a:tr>
              <a:tr h="191199">
                <a:tc>
                  <a:txBody>
                    <a:bodyPr/>
                    <a:lstStyle/>
                    <a:p>
                      <a:r>
                        <a:rPr lang="en-US" sz="1100" b="1" dirty="0" err="1" smtClean="0"/>
                        <a:t>Buit</a:t>
                      </a:r>
                      <a:r>
                        <a:rPr lang="en-US" sz="1100" b="1" dirty="0" smtClean="0"/>
                        <a:t>-in</a:t>
                      </a:r>
                      <a:r>
                        <a:rPr lang="en-US" sz="1100" b="1" baseline="0" dirty="0" smtClean="0"/>
                        <a:t> JS component</a:t>
                      </a:r>
                      <a:r>
                        <a:rPr lang="en-US" sz="1100" dirty="0" smtClean="0"/>
                        <a:t>: The framework comes with several JavaScript </a:t>
                      </a:r>
                      <a:r>
                        <a:rPr lang="en-US" sz="1100" dirty="0" err="1" smtClean="0"/>
                        <a:t>plugins</a:t>
                      </a:r>
                      <a:r>
                        <a:rPr lang="en-US" sz="1100" dirty="0" smtClean="0"/>
                        <a:t> that provide interactive features (e.g., modals, dropdowns, tooltips) without requiring additional libraries.</a:t>
                      </a:r>
                      <a:endParaRPr lang="en-US" sz="1100" dirty="0"/>
                    </a:p>
                  </a:txBody>
                  <a:tcPr/>
                </a:tc>
                <a:tc>
                  <a:txBody>
                    <a:bodyPr/>
                    <a:lstStyle/>
                    <a:p>
                      <a:endParaRPr lang="en-US" sz="11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When to use Tailwind CSS </a:t>
            </a:r>
            <a:r>
              <a:rPr lang="en-US" sz="3200" dirty="0" err="1" smtClean="0"/>
              <a:t>vs</a:t>
            </a:r>
            <a:r>
              <a:rPr lang="en-US" sz="3200" dirty="0" smtClean="0"/>
              <a:t> Bootstrap</a:t>
            </a:r>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5"/>
          <a:ext cx="9803442" cy="4719241"/>
        </p:xfrm>
        <a:graphic>
          <a:graphicData uri="http://schemas.openxmlformats.org/drawingml/2006/table">
            <a:tbl>
              <a:tblPr firstRow="1" bandRow="1">
                <a:tableStyleId>{21E4AEA4-8DFA-4A89-87EB-49C32662AFE0}</a:tableStyleId>
              </a:tblPr>
              <a:tblGrid>
                <a:gridCol w="4901721"/>
                <a:gridCol w="4901721"/>
              </a:tblGrid>
              <a:tr h="382641">
                <a:tc>
                  <a:txBody>
                    <a:bodyPr/>
                    <a:lstStyle/>
                    <a:p>
                      <a:pPr algn="ctr"/>
                      <a:r>
                        <a:rPr lang="en-US" dirty="0" smtClean="0"/>
                        <a:t>Tailwind</a:t>
                      </a:r>
                      <a:r>
                        <a:rPr lang="en-US" baseline="0" dirty="0" smtClean="0"/>
                        <a:t> CSS</a:t>
                      </a:r>
                      <a:endParaRPr lang="en-US" dirty="0"/>
                    </a:p>
                  </a:txBody>
                  <a:tcPr/>
                </a:tc>
                <a:tc>
                  <a:txBody>
                    <a:bodyPr/>
                    <a:lstStyle/>
                    <a:p>
                      <a:pPr algn="ctr"/>
                      <a:r>
                        <a:rPr lang="en-US" dirty="0" smtClean="0"/>
                        <a:t>Bootstrap</a:t>
                      </a:r>
                      <a:endParaRPr lang="en-US" dirty="0"/>
                    </a:p>
                  </a:txBody>
                  <a:tcPr/>
                </a:tc>
              </a:tr>
              <a:tr h="9725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Custom Specific</a:t>
                      </a:r>
                      <a:r>
                        <a:rPr lang="en-US" sz="1100" b="1" baseline="0" dirty="0" smtClean="0"/>
                        <a:t> Design Needs</a:t>
                      </a:r>
                      <a:r>
                        <a:rPr lang="en-US" sz="1100" dirty="0" smtClean="0"/>
                        <a:t>:  If your project requires a unique and custom design that doesn’t fit a predefined style, Tailwind’s utility-first approach allows for greater flexibility in creating tailored designs.</a:t>
                      </a:r>
                    </a:p>
                    <a:p>
                      <a:endParaRPr lang="en-US" sz="1100" dirty="0" smtClean="0"/>
                    </a:p>
                    <a:p>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Standardized Designs</a:t>
                      </a:r>
                      <a:r>
                        <a:rPr lang="en-US" sz="1100" dirty="0" smtClean="0"/>
                        <a:t>: When you want to create a site with a familiar look and feel, Bootstrap’s components offer a standardized design language that many users are accustomed to.</a:t>
                      </a:r>
                    </a:p>
                    <a:p>
                      <a:endParaRPr lang="en-US" sz="1100" dirty="0" smtClean="0"/>
                    </a:p>
                  </a:txBody>
                  <a:tcPr/>
                </a:tc>
              </a:tr>
              <a:tr h="621792">
                <a:tc>
                  <a:txBody>
                    <a:bodyPr/>
                    <a:lstStyle/>
                    <a:p>
                      <a:r>
                        <a:rPr lang="en-US" sz="1100" b="1" dirty="0" smtClean="0"/>
                        <a:t>Quick</a:t>
                      </a:r>
                      <a:r>
                        <a:rPr lang="en-US" sz="1100" b="1" baseline="0" dirty="0" smtClean="0"/>
                        <a:t> Prototyping with Flexibility</a:t>
                      </a:r>
                      <a:r>
                        <a:rPr lang="en-US" sz="1100" dirty="0" smtClean="0"/>
                        <a:t>: When you want to quickly prototype designs while retaining full control over the styles, Tailwind’s utility classes can help you build layouts without being restricted by predefined components.</a:t>
                      </a:r>
                      <a:endParaRPr lang="en-US" sz="1100" dirty="0"/>
                    </a:p>
                  </a:txBody>
                  <a:tcPr/>
                </a:tc>
                <a:tc>
                  <a:txBody>
                    <a:bodyPr/>
                    <a:lstStyle/>
                    <a:p>
                      <a:r>
                        <a:rPr lang="en-US" sz="1100" b="1" dirty="0" smtClean="0"/>
                        <a:t>Quick</a:t>
                      </a:r>
                      <a:r>
                        <a:rPr lang="en-US" sz="1100" b="1" baseline="0" dirty="0" smtClean="0"/>
                        <a:t> Development with Pre-built Components</a:t>
                      </a:r>
                      <a:r>
                        <a:rPr lang="en-US" sz="1100" dirty="0" smtClean="0"/>
                        <a:t>: If you need to develop a project quickly with a consistent look and feel, Bootstrap provides a wide range of pre-styled components that speed up the development process.</a:t>
                      </a:r>
                      <a:endParaRPr lang="en-US" sz="1100" dirty="0"/>
                    </a:p>
                  </a:txBody>
                  <a:tcPr/>
                </a:tc>
              </a:tr>
              <a:tr h="972546">
                <a:tc>
                  <a:txBody>
                    <a:bodyPr/>
                    <a:lstStyle/>
                    <a:p>
                      <a:r>
                        <a:rPr lang="en-US" sz="1100" b="1" dirty="0" smtClean="0"/>
                        <a:t>Dynamic and Complex</a:t>
                      </a:r>
                      <a:r>
                        <a:rPr lang="en-US" sz="1100" b="1" baseline="0" dirty="0" smtClean="0"/>
                        <a:t> UI</a:t>
                      </a:r>
                      <a:r>
                        <a:rPr lang="en-US" sz="1100" dirty="0" smtClean="0"/>
                        <a:t>: For applications that involve intricate user interfaces or frequent design changes, Tailwind allows for easy adjustments without the need to overwrite existing styles.</a:t>
                      </a:r>
                      <a:endParaRPr lang="en-US" sz="1100" dirty="0"/>
                    </a:p>
                  </a:txBody>
                  <a:tcPr/>
                </a:tc>
                <a:tc>
                  <a:txBody>
                    <a:bodyPr/>
                    <a:lstStyle/>
                    <a:p>
                      <a:r>
                        <a:rPr lang="en-US" sz="1100" b="1" dirty="0" smtClean="0"/>
                        <a:t>Consistency Across Projects</a:t>
                      </a:r>
                      <a:r>
                        <a:rPr lang="en-US" sz="1100" dirty="0" smtClean="0"/>
                        <a:t>: When maintaining consistency across multiple projects or team members, using Bootstrap ensures that designs adhere to a familiar framework.</a:t>
                      </a:r>
                    </a:p>
                    <a:p>
                      <a:endParaRPr lang="en-US" sz="1100" dirty="0"/>
                    </a:p>
                  </a:txBody>
                  <a:tcPr/>
                </a:tc>
              </a:tr>
              <a:tr h="797170">
                <a:tc>
                  <a:txBody>
                    <a:bodyPr/>
                    <a:lstStyle/>
                    <a:p>
                      <a:r>
                        <a:rPr lang="en-US" sz="1100" b="1" dirty="0" smtClean="0"/>
                        <a:t>Small</a:t>
                      </a:r>
                      <a:r>
                        <a:rPr lang="en-US" sz="1100" b="1" baseline="0" dirty="0" smtClean="0"/>
                        <a:t> Projects or Individual Components</a:t>
                      </a:r>
                      <a:r>
                        <a:rPr lang="en-US" sz="1100" dirty="0" smtClean="0"/>
                        <a:t>:  Works well on smaller projects or individual components that require specific styling, Tailwind can be more efficient without the overhead of a full component library.</a:t>
                      </a:r>
                      <a:endParaRPr lang="en-US" sz="1100" dirty="0"/>
                    </a:p>
                  </a:txBody>
                  <a:tcPr/>
                </a:tc>
                <a:tc>
                  <a:txBody>
                    <a:bodyPr/>
                    <a:lstStyle/>
                    <a:p>
                      <a:r>
                        <a:rPr lang="en-US" sz="1100" b="1" dirty="0" smtClean="0"/>
                        <a:t>Responsive</a:t>
                      </a:r>
                      <a:r>
                        <a:rPr lang="en-US" sz="1100" b="1" baseline="0" dirty="0" smtClean="0"/>
                        <a:t> Layouts with Ease</a:t>
                      </a:r>
                      <a:r>
                        <a:rPr lang="en-US" sz="1100" dirty="0" smtClean="0"/>
                        <a:t>: For projects that require responsive designs but don’t need extensive customization, Bootstrap’s responsive grid system simplifies layout management.</a:t>
                      </a:r>
                      <a:endParaRPr lang="en-US" sz="1100" dirty="0"/>
                    </a:p>
                  </a:txBody>
                  <a:tcPr/>
                </a:tc>
              </a:tr>
              <a:tr h="972546">
                <a:tc>
                  <a:txBody>
                    <a:bodyPr/>
                    <a:lstStyle/>
                    <a:p>
                      <a:r>
                        <a:rPr lang="en-US" sz="1100" b="1" baseline="0" dirty="0" smtClean="0"/>
                        <a:t>Performance Focus:</a:t>
                      </a:r>
                      <a:r>
                        <a:rPr lang="en-US" sz="1100" dirty="0" smtClean="0"/>
                        <a:t>  If you prioritize performance and want a smaller CSS file size in production, Tailwind’s purge feature helps eliminate unused styles, leading to a leaner build.</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Team Familiarity:</a:t>
                      </a:r>
                      <a:r>
                        <a:rPr lang="en-US" sz="1100" dirty="0" smtClean="0"/>
                        <a:t> If your team is already familiar with Bootstrap, leveraging their existing knowledge can lead to quicker </a:t>
                      </a:r>
                      <a:r>
                        <a:rPr lang="en-US" sz="1100" dirty="0" err="1" smtClean="0"/>
                        <a:t>onboarding</a:t>
                      </a:r>
                      <a:r>
                        <a:rPr lang="en-US" sz="1100" dirty="0" smtClean="0"/>
                        <a:t> and development.</a:t>
                      </a:r>
                    </a:p>
                    <a:p>
                      <a:endParaRPr lang="en-US" sz="11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How can we benefit from Tailwind CSS?</a:t>
            </a:r>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7" name="Table 6"/>
          <p:cNvGraphicFramePr>
            <a:graphicFrameLocks noGrp="1"/>
          </p:cNvGraphicFramePr>
          <p:nvPr/>
        </p:nvGraphicFramePr>
        <p:xfrm>
          <a:off x="914399" y="1405466"/>
          <a:ext cx="9668934" cy="3767667"/>
        </p:xfrm>
        <a:graphic>
          <a:graphicData uri="http://schemas.openxmlformats.org/drawingml/2006/table">
            <a:tbl>
              <a:tblPr firstRow="1" bandRow="1">
                <a:tableStyleId>{21E4AEA4-8DFA-4A89-87EB-49C32662AFE0}</a:tableStyleId>
              </a:tblPr>
              <a:tblGrid>
                <a:gridCol w="9668934"/>
              </a:tblGrid>
              <a:tr h="453985">
                <a:tc>
                  <a:txBody>
                    <a:bodyPr/>
                    <a:lstStyle/>
                    <a:p>
                      <a:pPr algn="ctr"/>
                      <a:r>
                        <a:rPr lang="en-US" dirty="0" smtClean="0"/>
                        <a:t>Tailwind CSS</a:t>
                      </a:r>
                      <a:r>
                        <a:rPr lang="en-US" baseline="0" dirty="0" smtClean="0"/>
                        <a:t> Benefits</a:t>
                      </a:r>
                      <a:endParaRPr lang="en-US" dirty="0"/>
                    </a:p>
                  </a:txBody>
                  <a:tcPr/>
                </a:tc>
              </a:tr>
              <a:tr h="907970">
                <a:tc>
                  <a:txBody>
                    <a:bodyPr/>
                    <a:lstStyle/>
                    <a:p>
                      <a:r>
                        <a:rPr lang="en-US" sz="1400" dirty="0" smtClean="0"/>
                        <a:t>Tailwind CSS is particularly effective for smaller projects or individual components that require specific styling, making it more efficient without the burden of a full component library. Therefore, we can confidently use Tailwind CSS for our new VPC Dashboard, as it is a component of a larger system that necessitates custom design solutions.</a:t>
                      </a:r>
                      <a:endParaRPr lang="en-US" sz="1400" dirty="0"/>
                    </a:p>
                  </a:txBody>
                  <a:tcPr/>
                </a:tc>
              </a:tr>
              <a:tr h="10340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new VPC Dashboard component and potential future mobile application, developed using Svelte or similar JavaScript frontend frameworks, can significantly benefit from Tailwind CSS due to its emphasis on performance and the reduced CSS file size in production, particularly on mobile devices.</a:t>
                      </a:r>
                      <a:endParaRPr lang="en-US" sz="1400" dirty="0"/>
                    </a:p>
                  </a:txBody>
                  <a:tcPr/>
                </a:tc>
              </a:tr>
              <a:tr h="1371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If we design the future system to be architecturally modular, decoupled, and </a:t>
                      </a:r>
                      <a:r>
                        <a:rPr lang="en-US" sz="1400" dirty="0" err="1" smtClean="0"/>
                        <a:t>microservices</a:t>
                      </a:r>
                      <a:r>
                        <a:rPr lang="en-US" sz="1400" dirty="0" smtClean="0"/>
                        <a:t>-based, smaller frontend web applications that integrate into the system ecosystem can effectively utilize Tailwind CSS to reduce file size and enhance performance. This is particularly beneficial because the frontend applications are decoupled from the rest of the system.</a:t>
                      </a:r>
                      <a:endParaRPr lang="en-US" sz="14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p14="http://schemas.microsoft.com/office/powerpoint/2010/main" xmlns="" val="35114364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BF3681-C3E5-4AF6-8050-4743C0D56164}">
  <ds:schemaRefs>
    <ds:schemaRef ds:uri="http://schemas.microsoft.com/sharepoint/v3/contenttype/forms"/>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11047</TotalTime>
  <Words>1233</Words>
  <Application>Microsoft Office PowerPoint</Application>
  <PresentationFormat>Custom</PresentationFormat>
  <Paragraphs>66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Tailwind CSS vs Bootstrap</vt:lpstr>
      <vt:lpstr>Agenda</vt:lpstr>
      <vt:lpstr>What is Tailwind CSS?   </vt:lpstr>
      <vt:lpstr>Advantages and Disadvantages of Tailwind CSS</vt:lpstr>
      <vt:lpstr>What is Bootstrap?   </vt:lpstr>
      <vt:lpstr>Advantages and Disadvantages of Bootstrap</vt:lpstr>
      <vt:lpstr>When to use Tailwind CSS vs Bootstrap</vt:lpstr>
      <vt:lpstr>How can we benefit from Tailwind CSS?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85</cp:revision>
  <dcterms:created xsi:type="dcterms:W3CDTF">2020-02-10T19:02:28Z</dcterms:created>
  <dcterms:modified xsi:type="dcterms:W3CDTF">2024-10-31T05:25:44Z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