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215" r:id="rId5"/>
    <p:sldId id="4216" r:id="rId6"/>
    <p:sldId id="4217" r:id="rId7"/>
    <p:sldId id="4212" r:id="rId8"/>
    <p:sldId id="4213" r:id="rId9"/>
    <p:sldId id="4221" r:id="rId10"/>
    <p:sldId id="4222" r:id="rId11"/>
    <p:sldId id="42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112" autoAdjust="0"/>
    <p:restoredTop sz="97161" autoAdjust="0"/>
  </p:normalViewPr>
  <p:slideViewPr>
    <p:cSldViewPr snapToGrid="0">
      <p:cViewPr varScale="1">
        <p:scale>
          <a:sx n="166" d="100"/>
          <a:sy n="166" d="100"/>
        </p:scale>
        <p:origin x="-708"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10/16/2024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10/16/2024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err="1" smtClean="0"/>
              <a:t>Golang</a:t>
            </a:r>
            <a:r>
              <a:rPr lang="en-US" dirty="0" smtClean="0"/>
              <a:t> </a:t>
            </a:r>
            <a:r>
              <a:rPr lang="en-US" dirty="0" err="1" smtClean="0"/>
              <a:t>vs</a:t>
            </a:r>
            <a:r>
              <a:rPr lang="en-US" dirty="0" smtClean="0"/>
              <a:t> </a:t>
            </a:r>
            <a:r>
              <a:rPr lang="en-US" dirty="0" smtClean="0"/>
              <a:t>Python</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1286935" y="2496631"/>
            <a:ext cx="4556024" cy="2193902"/>
          </a:xfrm>
        </p:spPr>
        <p:txBody>
          <a:bodyPr>
            <a:normAutofit fontScale="92500" lnSpcReduction="20000"/>
          </a:bodyPr>
          <a:lstStyle/>
          <a:p>
            <a:r>
              <a:rPr lang="en-US" dirty="0" smtClean="0"/>
              <a:t>What is </a:t>
            </a:r>
            <a:r>
              <a:rPr lang="en-US" dirty="0" err="1" smtClean="0"/>
              <a:t>Golang</a:t>
            </a:r>
            <a:r>
              <a:rPr lang="en-US" dirty="0" smtClean="0"/>
              <a:t>?</a:t>
            </a:r>
            <a:endParaRPr lang="en-US" dirty="0"/>
          </a:p>
          <a:p>
            <a:r>
              <a:rPr lang="en-US" dirty="0" err="1" smtClean="0"/>
              <a:t>Golang</a:t>
            </a:r>
            <a:r>
              <a:rPr lang="en-US" dirty="0" smtClean="0"/>
              <a:t> </a:t>
            </a:r>
            <a:r>
              <a:rPr lang="en-US" dirty="0" smtClean="0"/>
              <a:t>advantages and disadvantages </a:t>
            </a:r>
          </a:p>
          <a:p>
            <a:r>
              <a:rPr lang="en-US" dirty="0" smtClean="0"/>
              <a:t>What is </a:t>
            </a:r>
            <a:r>
              <a:rPr lang="en-US" dirty="0" smtClean="0"/>
              <a:t>Python?</a:t>
            </a:r>
            <a:endParaRPr lang="en-US" dirty="0" smtClean="0"/>
          </a:p>
          <a:p>
            <a:r>
              <a:rPr lang="en-US" dirty="0" smtClean="0"/>
              <a:t>Python advantages </a:t>
            </a:r>
            <a:r>
              <a:rPr lang="en-US" dirty="0" smtClean="0"/>
              <a:t>and disadvantages</a:t>
            </a:r>
          </a:p>
          <a:p>
            <a:r>
              <a:rPr lang="en-US" dirty="0" smtClean="0"/>
              <a:t>When to use </a:t>
            </a:r>
            <a:r>
              <a:rPr lang="en-US" dirty="0" err="1" smtClean="0"/>
              <a:t>Golang</a:t>
            </a:r>
            <a:r>
              <a:rPr lang="en-US" dirty="0" smtClean="0"/>
              <a:t> </a:t>
            </a:r>
            <a:r>
              <a:rPr lang="en-US" dirty="0" err="1" smtClean="0"/>
              <a:t>vs</a:t>
            </a:r>
            <a:r>
              <a:rPr lang="en-US" dirty="0" smtClean="0"/>
              <a:t> </a:t>
            </a:r>
            <a:r>
              <a:rPr lang="en-US" dirty="0" smtClean="0"/>
              <a:t>Python</a:t>
            </a:r>
            <a:endParaRPr lang="en-US" dirty="0" smtClean="0"/>
          </a:p>
          <a:p>
            <a:r>
              <a:rPr lang="en-US" dirty="0" smtClean="0"/>
              <a:t>Discussion</a:t>
            </a:r>
            <a:endParaRPr lang="en-US"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sz="3600" dirty="0" smtClean="0"/>
              <a:t>What is </a:t>
            </a:r>
            <a:r>
              <a:rPr lang="en-US" sz="3600" dirty="0" err="1" smtClean="0"/>
              <a:t>Golang</a:t>
            </a:r>
            <a:r>
              <a:rPr lang="en-US" sz="3600" dirty="0" smtClean="0"/>
              <a:t>?</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r>
              <a:rPr lang="en-US" dirty="0" smtClean="0"/>
              <a:t>Often </a:t>
            </a:r>
            <a:r>
              <a:rPr lang="en-US" dirty="0" smtClean="0"/>
              <a:t>referred to simply </a:t>
            </a:r>
            <a:r>
              <a:rPr lang="en-US" dirty="0" err="1" smtClean="0"/>
              <a:t>as</a:t>
            </a:r>
            <a:r>
              <a:rPr lang="en-US" b="1" dirty="0" err="1" smtClean="0"/>
              <a:t>Go</a:t>
            </a:r>
            <a:r>
              <a:rPr lang="en-US" dirty="0" smtClean="0"/>
              <a:t>, is an open-source programming language developed by Google. Go is a great choice when building scalable, high-performance, cloud-based applications, </a:t>
            </a:r>
            <a:r>
              <a:rPr lang="en-US" dirty="0" err="1" smtClean="0"/>
              <a:t>microservices</a:t>
            </a:r>
            <a:r>
              <a:rPr lang="en-US" dirty="0" smtClean="0"/>
              <a:t>, or system-level software. Its concurrency model, simplicity, and strong standard library make it particularly well-suited for server-side programming and large-scale, distributed systems.</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descr="Learn GoLang Quick Guide - Apps on Google Play"/>
          <p:cNvPicPr>
            <a:picLocks noChangeAspect="1" noChangeArrowheads="1"/>
          </p:cNvPicPr>
          <p:nvPr/>
        </p:nvPicPr>
        <p:blipFill>
          <a:blip r:embed="rId2"/>
          <a:srcRect/>
          <a:stretch>
            <a:fillRect/>
          </a:stretch>
        </p:blipFill>
        <p:spPr bwMode="auto">
          <a:xfrm>
            <a:off x="3600390" y="2779952"/>
            <a:ext cx="3519277" cy="3519278"/>
          </a:xfrm>
          <a:prstGeom prst="rect">
            <a:avLst/>
          </a:prstGeom>
          <a:noFill/>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Advantages and disadvantages of </a:t>
            </a:r>
            <a:r>
              <a:rPr lang="en-US" sz="3200" dirty="0" smtClean="0"/>
              <a:t>Go</a:t>
            </a:r>
            <a:endParaRPr lang="en-US" sz="3200" dirty="0"/>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1072326" y="1048144"/>
          <a:ext cx="9463402" cy="5183292"/>
        </p:xfrm>
        <a:graphic>
          <a:graphicData uri="http://schemas.openxmlformats.org/drawingml/2006/table">
            <a:tbl>
              <a:tblPr firstRow="1" bandRow="1">
                <a:tableStyleId>{21E4AEA4-8DFA-4A89-87EB-49C32662AFE0}</a:tableStyleId>
              </a:tblPr>
              <a:tblGrid>
                <a:gridCol w="4731701"/>
                <a:gridCol w="4731701"/>
              </a:tblGrid>
              <a:tr h="399478">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266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Efficient Concurrency</a:t>
                      </a:r>
                      <a:r>
                        <a:rPr lang="en-US" sz="1100" dirty="0" smtClean="0"/>
                        <a:t>: Go’s </a:t>
                      </a:r>
                      <a:r>
                        <a:rPr lang="en-US" sz="1100" dirty="0" err="1" smtClean="0"/>
                        <a:t>goroutines</a:t>
                      </a:r>
                      <a:r>
                        <a:rPr lang="en-US" sz="1100" dirty="0" smtClean="0"/>
                        <a:t> allow for scalable, highly concurrent applications.</a:t>
                      </a:r>
                      <a:endParaRPr lang="en-US" sz="1100" dirty="0"/>
                    </a:p>
                  </a:txBody>
                  <a:tcPr/>
                </a:tc>
                <a:tc>
                  <a:txBody>
                    <a:bodyPr/>
                    <a:lstStyle/>
                    <a:p>
                      <a:r>
                        <a:rPr lang="en-US" sz="1100" b="1" dirty="0" smtClean="0"/>
                        <a:t>Verbose Error Handling</a:t>
                      </a:r>
                      <a:r>
                        <a:rPr lang="en-US" sz="1100" dirty="0" smtClean="0"/>
                        <a:t>: Go’s lack of exceptions means error handling can be verbose and repetitive.</a:t>
                      </a:r>
                      <a:endParaRPr lang="en-US" sz="1100" dirty="0"/>
                    </a:p>
                  </a:txBody>
                  <a:tcPr/>
                </a:tc>
              </a:tr>
              <a:tr h="589041">
                <a:tc>
                  <a:txBody>
                    <a:bodyPr/>
                    <a:lstStyle/>
                    <a:p>
                      <a:r>
                        <a:rPr lang="en-US" sz="1100" b="1" dirty="0" smtClean="0"/>
                        <a:t>Simplicity</a:t>
                      </a:r>
                      <a:r>
                        <a:rPr lang="en-US" sz="1100" dirty="0" smtClean="0"/>
                        <a:t>: Go’s minimalist design and clear syntax help developers write clean, maintainable code.</a:t>
                      </a:r>
                      <a:endParaRPr lang="en-US" sz="1100" dirty="0"/>
                    </a:p>
                  </a:txBody>
                  <a:tcPr/>
                </a:tc>
                <a:tc>
                  <a:txBody>
                    <a:bodyPr/>
                    <a:lstStyle/>
                    <a:p>
                      <a:r>
                        <a:rPr lang="en-US" sz="1100" b="1" dirty="0" smtClean="0"/>
                        <a:t>No Native GUI Support</a:t>
                      </a:r>
                      <a:r>
                        <a:rPr lang="en-US" sz="1100" dirty="0" smtClean="0"/>
                        <a:t>: Go isn’t designed for desktop applications with graphical interfaces.</a:t>
                      </a:r>
                      <a:endParaRPr lang="en-US" sz="1100" dirty="0"/>
                    </a:p>
                  </a:txBody>
                  <a:tcPr/>
                </a:tc>
              </a:tr>
              <a:tr h="107990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Fast Performance</a:t>
                      </a:r>
                      <a:r>
                        <a:rPr lang="en-US" sz="1100" dirty="0" smtClean="0"/>
                        <a:t>: Go compiles to machine code, offering high performance and low memory consumption.</a:t>
                      </a:r>
                      <a:endParaRPr lang="en-US" sz="1100" dirty="0" smtClean="0"/>
                    </a:p>
                  </a:txBody>
                  <a:tcPr/>
                </a:tc>
                <a:tc>
                  <a:txBody>
                    <a:bodyPr/>
                    <a:lstStyle/>
                    <a:p>
                      <a:r>
                        <a:rPr lang="en-US" sz="1100" b="1" dirty="0" smtClean="0"/>
                        <a:t>Limited Ecosystem in Certain Areas</a:t>
                      </a:r>
                      <a:r>
                        <a:rPr lang="en-US" sz="1100" dirty="0" smtClean="0"/>
                        <a:t>: While Go excels in backend and infrastructure development, its ecosystem in fields like data science or web development is still growing.</a:t>
                      </a:r>
                      <a:endParaRPr lang="en-US" sz="1100" dirty="0"/>
                    </a:p>
                  </a:txBody>
                  <a:tcPr/>
                </a:tc>
              </a:tr>
              <a:tr h="93855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Easy Deployment</a:t>
                      </a:r>
                      <a:r>
                        <a:rPr lang="en-US" sz="1100" dirty="0" smtClean="0"/>
                        <a:t>: Compiling to a single binary makes deploying Go applications straightforward, especially in containerized environments.</a:t>
                      </a:r>
                      <a:endParaRPr lang="en-US" sz="1100" dirty="0" smtClean="0"/>
                    </a:p>
                  </a:txBody>
                  <a:tcPr/>
                </a:tc>
                <a:tc>
                  <a:txBody>
                    <a:bodyPr/>
                    <a:lstStyle/>
                    <a:p>
                      <a:r>
                        <a:rPr lang="en-US" sz="1100" b="1" dirty="0" smtClean="0"/>
                        <a:t>Manual Memory Management (To Some Extent)</a:t>
                      </a:r>
                      <a:r>
                        <a:rPr lang="en-US" sz="1100" dirty="0" smtClean="0"/>
                        <a:t>: While Go has garbage collection, memory management is not fully automated in the way it is in languages like Python or Java. Developers still need to be mindful of how memory is used, and excessive allocation or </a:t>
                      </a:r>
                      <a:r>
                        <a:rPr lang="en-US" sz="1100" dirty="0" err="1" smtClean="0"/>
                        <a:t>deallocation</a:t>
                      </a:r>
                      <a:r>
                        <a:rPr lang="en-US" sz="1100" dirty="0" smtClean="0"/>
                        <a:t> can affect performance.</a:t>
                      </a:r>
                    </a:p>
                    <a:p>
                      <a:endParaRPr lang="en-US" sz="1100" dirty="0"/>
                    </a:p>
                  </a:txBody>
                  <a:tcPr/>
                </a:tc>
              </a:tr>
              <a:tr h="746217">
                <a:tc>
                  <a:txBody>
                    <a:bodyPr/>
                    <a:lstStyle/>
                    <a:p>
                      <a:r>
                        <a:rPr lang="en-US" sz="1100" b="1" dirty="0" smtClean="0"/>
                        <a:t>Open-source:</a:t>
                      </a:r>
                      <a:r>
                        <a:rPr lang="en-US" sz="1100" dirty="0" smtClean="0"/>
                        <a:t> Licensed under the Apache 2.0, making it free for commercial use with active </a:t>
                      </a:r>
                      <a:endParaRPr lang="en-US" sz="1100" dirty="0"/>
                    </a:p>
                  </a:txBody>
                  <a:tcPr/>
                </a:tc>
                <a:tc>
                  <a:txBody>
                    <a:bodyPr/>
                    <a:lstStyle/>
                    <a:p>
                      <a:r>
                        <a:rPr lang="en-US" sz="1100" b="1" dirty="0" smtClean="0"/>
                        <a:t>Opinionated Language Design</a:t>
                      </a:r>
                      <a:r>
                        <a:rPr lang="en-US" sz="1100" dirty="0" smtClean="0"/>
                        <a:t>: Go’s designers made several opinionated decisions that some developers may find restrictive. For example, the language insists on strict formatting rules (enforced by tools like </a:t>
                      </a:r>
                      <a:r>
                        <a:rPr lang="en-US" sz="1100" dirty="0" err="1" smtClean="0"/>
                        <a:t>gofmt</a:t>
                      </a:r>
                      <a:r>
                        <a:rPr lang="en-US" sz="1100" dirty="0" smtClean="0"/>
                        <a:t>) and has limited syntactic sugar. This can be frustrating for developers who are used to more flexible languages.</a:t>
                      </a:r>
                    </a:p>
                    <a:p>
                      <a:endParaRPr lang="en-US" sz="1100" kern="1200" dirty="0" smtClean="0">
                        <a:solidFill>
                          <a:schemeClr val="dk1"/>
                        </a:solidFill>
                        <a:latin typeface="+mn-lt"/>
                        <a:ea typeface="+mn-ea"/>
                        <a:cs typeface="+mn-cs"/>
                      </a:endParaRPr>
                    </a:p>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What is </a:t>
            </a:r>
            <a:r>
              <a:rPr lang="en-US" sz="3200" dirty="0" smtClean="0"/>
              <a:t>Python</a:t>
            </a:r>
            <a:r>
              <a:rPr lang="en-US" sz="3200" dirty="0" smtClean="0"/>
              <a:t>?</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793631" y="1155940"/>
            <a:ext cx="9982200" cy="1200329"/>
          </a:xfrm>
          <a:prstGeom prst="rect">
            <a:avLst/>
          </a:prstGeom>
        </p:spPr>
        <p:txBody>
          <a:bodyPr wrap="square">
            <a:spAutoFit/>
          </a:bodyPr>
          <a:lstStyle/>
          <a:p>
            <a:r>
              <a:rPr lang="en-US" b="1" dirty="0" smtClean="0"/>
              <a:t>Python</a:t>
            </a:r>
            <a:r>
              <a:rPr lang="en-US" dirty="0" smtClean="0"/>
              <a:t> is a high-level, interpreted programming language. It is designed with an emphasis on code readability and simplicity, which makes it one of the most popular and widely used programming languages today. </a:t>
            </a:r>
            <a:r>
              <a:rPr lang="en-US" dirty="0" smtClean="0"/>
              <a:t>It is </a:t>
            </a:r>
            <a:r>
              <a:rPr lang="en-US" dirty="0" smtClean="0"/>
              <a:t>suitable for a wide variety of applications, from web development and automation to data science and artificial intelligence.</a:t>
            </a:r>
            <a:endParaRPr lang="en-US" dirty="0"/>
          </a:p>
        </p:txBody>
      </p:sp>
      <p:pic>
        <p:nvPicPr>
          <p:cNvPr id="5123" name="Picture 3"/>
          <p:cNvPicPr>
            <a:picLocks noChangeAspect="1" noChangeArrowheads="1"/>
          </p:cNvPicPr>
          <p:nvPr/>
        </p:nvPicPr>
        <p:blipFill>
          <a:blip r:embed="rId2"/>
          <a:srcRect/>
          <a:stretch>
            <a:fillRect/>
          </a:stretch>
        </p:blipFill>
        <p:spPr bwMode="auto">
          <a:xfrm>
            <a:off x="2110596" y="2958744"/>
            <a:ext cx="6550624" cy="1691792"/>
          </a:xfrm>
          <a:prstGeom prst="rect">
            <a:avLst/>
          </a:prstGeom>
          <a:noFill/>
          <a:ln w="9525">
            <a:noFill/>
            <a:miter lim="800000"/>
            <a:headEnd/>
            <a:tailEnd/>
          </a:ln>
          <a:effectLst/>
        </p:spPr>
      </p:pic>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Advantages and disadvantages of </a:t>
            </a:r>
            <a:r>
              <a:rPr lang="en-US" sz="3200" dirty="0" smtClean="0"/>
              <a:t>Python</a:t>
            </a:r>
            <a:endParaRPr lang="en-US" sz="3200" dirty="0"/>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1009066" y="1148369"/>
          <a:ext cx="9463402" cy="4846320"/>
        </p:xfrm>
        <a:graphic>
          <a:graphicData uri="http://schemas.openxmlformats.org/drawingml/2006/table">
            <a:tbl>
              <a:tblPr firstRow="1" bandRow="1">
                <a:tableStyleId>{21E4AEA4-8DFA-4A89-87EB-49C32662AFE0}</a:tableStyleId>
              </a:tblPr>
              <a:tblGrid>
                <a:gridCol w="4731701"/>
                <a:gridCol w="4731701"/>
              </a:tblGrid>
              <a:tr h="0">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559054">
                <a:tc>
                  <a:txBody>
                    <a:bodyPr/>
                    <a:lstStyle/>
                    <a:p>
                      <a:r>
                        <a:rPr lang="en-US" sz="1200" b="1" dirty="0" smtClean="0"/>
                        <a:t>Ease of Learning</a:t>
                      </a:r>
                      <a:r>
                        <a:rPr lang="en-US" sz="1200" dirty="0" smtClean="0"/>
                        <a:t>:  Python’s simple syntax, lack of verbosity, and clean design make it one of the easiest languages to learn for beginners.</a:t>
                      </a:r>
                      <a:endParaRPr lang="en-US" sz="1200" dirty="0"/>
                    </a:p>
                  </a:txBody>
                  <a:tcPr/>
                </a:tc>
                <a:tc>
                  <a:txBody>
                    <a:bodyPr/>
                    <a:lstStyle/>
                    <a:p>
                      <a:r>
                        <a:rPr lang="en-US" sz="1200" b="1" dirty="0" smtClean="0"/>
                        <a:t>Performance</a:t>
                      </a:r>
                      <a:r>
                        <a:rPr lang="en-US" sz="1200" dirty="0" smtClean="0"/>
                        <a:t>:  Python is slower than compiled languages like C, C++, or Go because it is interpreted. For CPU-intensive tasks, Python’s performance may not be suitable without using external libraries or rewriting critical parts in a faster language.</a:t>
                      </a:r>
                    </a:p>
                    <a:p>
                      <a:endParaRPr lang="en-US" sz="1200" dirty="0"/>
                    </a:p>
                  </a:txBody>
                  <a:tcPr/>
                </a:tc>
              </a:tr>
              <a:tr h="523974">
                <a:tc>
                  <a:txBody>
                    <a:bodyPr/>
                    <a:lstStyle/>
                    <a:p>
                      <a:r>
                        <a:rPr lang="en-US" sz="1200" b="1" dirty="0" smtClean="0"/>
                        <a:t>Versatility</a:t>
                      </a:r>
                      <a:r>
                        <a:rPr lang="en-US" sz="1200" dirty="0" smtClean="0"/>
                        <a:t>:  Python is a general-purpose language and can be used across a wide range of domains, from web development and data science to machine learning and scripting.</a:t>
                      </a:r>
                      <a:endParaRPr lang="en-US" sz="1200" dirty="0"/>
                    </a:p>
                  </a:txBody>
                  <a:tcPr/>
                </a:tc>
                <a:tc>
                  <a:txBody>
                    <a:bodyPr/>
                    <a:lstStyle/>
                    <a:p>
                      <a:r>
                        <a:rPr lang="en-US" sz="1200" b="1" dirty="0" smtClean="0"/>
                        <a:t>Global Interpreter Lock (GIL)</a:t>
                      </a:r>
                      <a:r>
                        <a:rPr lang="en-US" sz="1200" dirty="0" smtClean="0"/>
                        <a:t>:  Python’s GIL prevents multiple native threads from executing simultaneously in multi-core systems. This can be a limitation for CPU-bound programs that require multi-threading, though it’s less of a problem for I/O-bound or concurrent applications.</a:t>
                      </a:r>
                    </a:p>
                    <a:p>
                      <a:endParaRPr lang="en-US" sz="1200" dirty="0"/>
                    </a:p>
                  </a:txBody>
                  <a:tcPr/>
                </a:tc>
              </a:tr>
              <a:tr h="672923">
                <a:tc>
                  <a:txBody>
                    <a:bodyPr/>
                    <a:lstStyle/>
                    <a:p>
                      <a:r>
                        <a:rPr lang="en-US" sz="1200" b="1" dirty="0" smtClean="0"/>
                        <a:t>Large Ecosystem and Libraries</a:t>
                      </a:r>
                      <a:r>
                        <a:rPr lang="en-US" sz="1200" dirty="0" smtClean="0"/>
                        <a:t>:  Python’s vast ecosystem includes libraries and frameworks for almost every conceivable task. This reduces the need to build everything from scratch and allows developers to focus on the unique parts of their application.</a:t>
                      </a:r>
                      <a:endParaRPr lang="en-US" sz="1200" dirty="0"/>
                    </a:p>
                  </a:txBody>
                  <a:tcPr/>
                </a:tc>
                <a:tc>
                  <a:txBody>
                    <a:bodyPr/>
                    <a:lstStyle/>
                    <a:p>
                      <a:r>
                        <a:rPr lang="en-US" sz="1200" b="1" dirty="0" smtClean="0"/>
                        <a:t>Mobile Development</a:t>
                      </a:r>
                      <a:r>
                        <a:rPr lang="en-US" sz="1200" dirty="0" smtClean="0"/>
                        <a:t>:  Python is not commonly used for mobile application development. While tools like </a:t>
                      </a:r>
                      <a:r>
                        <a:rPr lang="en-US" sz="1200" b="1" dirty="0" err="1" smtClean="0"/>
                        <a:t>Kivy</a:t>
                      </a:r>
                      <a:r>
                        <a:rPr lang="en-US" sz="1200" dirty="0" smtClean="0"/>
                        <a:t> allow for cross-platform development, Python is generally not the first choice for mobile apps due to performance limitations and the lack of robust frameworks.</a:t>
                      </a:r>
                    </a:p>
                    <a:p>
                      <a:endParaRPr lang="en-US" sz="1200" dirty="0"/>
                    </a:p>
                  </a:txBody>
                  <a:tcPr/>
                </a:tc>
              </a:tr>
              <a:tr h="748974">
                <a:tc>
                  <a:txBody>
                    <a:bodyPr/>
                    <a:lstStyle/>
                    <a:p>
                      <a:r>
                        <a:rPr lang="en-US" sz="1200" b="1" dirty="0" smtClean="0"/>
                        <a:t>Strong Community</a:t>
                      </a:r>
                      <a:r>
                        <a:rPr lang="en-US" sz="1200" dirty="0" smtClean="0"/>
                        <a:t>:  Python’s popularity ensures that there is a large community providing support, maintaining libraries, and creating tools, which accelerates development.</a:t>
                      </a:r>
                      <a:endParaRPr lang="en-US" sz="1200" dirty="0"/>
                    </a:p>
                  </a:txBody>
                  <a:tcPr/>
                </a:tc>
                <a:tc>
                  <a:txBody>
                    <a:bodyPr/>
                    <a:lstStyle/>
                    <a:p>
                      <a:r>
                        <a:rPr lang="en-US" sz="1200" b="1" dirty="0" smtClean="0"/>
                        <a:t>Weak in Memory-Intensive Tasks</a:t>
                      </a:r>
                      <a:r>
                        <a:rPr lang="en-US" sz="1200" dirty="0" smtClean="0"/>
                        <a:t>:  Python’s automatic memory management (via garbage collection) can lead to higher memory usage, making it less efficient for applications that require tight memory management or low-latency operations.</a:t>
                      </a:r>
                    </a:p>
                    <a:p>
                      <a:endParaRPr lang="en-US" sz="1200" dirty="0"/>
                    </a:p>
                  </a:txBody>
                  <a:tcPr/>
                </a:tc>
              </a:tr>
              <a:tr h="332467">
                <a:tc>
                  <a:txBody>
                    <a:bodyPr/>
                    <a:lstStyle/>
                    <a:p>
                      <a:r>
                        <a:rPr lang="en-US" sz="1200" b="1" dirty="0" smtClean="0"/>
                        <a:t>Cross-Platform Compatibility</a:t>
                      </a:r>
                      <a:r>
                        <a:rPr lang="en-US" sz="1200" dirty="0" smtClean="0"/>
                        <a:t>:  Python runs on all major platforms and can be deployed in many environments with minimal modification.</a:t>
                      </a:r>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When to use </a:t>
            </a:r>
            <a:r>
              <a:rPr lang="en-US" sz="3200" dirty="0" smtClean="0"/>
              <a:t>Go </a:t>
            </a:r>
            <a:r>
              <a:rPr lang="en-US" sz="3200" dirty="0" err="1" smtClean="0"/>
              <a:t>vs</a:t>
            </a:r>
            <a:r>
              <a:rPr lang="en-US" sz="3200" dirty="0" smtClean="0"/>
              <a:t> Python </a:t>
            </a:r>
            <a:endParaRPr lang="en-US" sz="3200" dirty="0" smtClean="0"/>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980310" y="1520551"/>
          <a:ext cx="9463402" cy="3995243"/>
        </p:xfrm>
        <a:graphic>
          <a:graphicData uri="http://schemas.openxmlformats.org/drawingml/2006/table">
            <a:tbl>
              <a:tblPr firstRow="1" bandRow="1">
                <a:tableStyleId>{21E4AEA4-8DFA-4A89-87EB-49C32662AFE0}</a:tableStyleId>
              </a:tblPr>
              <a:tblGrid>
                <a:gridCol w="4731701"/>
                <a:gridCol w="4731701"/>
              </a:tblGrid>
              <a:tr h="338628">
                <a:tc>
                  <a:txBody>
                    <a:bodyPr/>
                    <a:lstStyle/>
                    <a:p>
                      <a:pPr algn="ctr"/>
                      <a:r>
                        <a:rPr lang="en-US" dirty="0" smtClean="0"/>
                        <a:t>Go</a:t>
                      </a:r>
                      <a:endParaRPr lang="en-US" dirty="0"/>
                    </a:p>
                  </a:txBody>
                  <a:tcPr/>
                </a:tc>
                <a:tc>
                  <a:txBody>
                    <a:bodyPr/>
                    <a:lstStyle/>
                    <a:p>
                      <a:pPr algn="ctr"/>
                      <a:r>
                        <a:rPr lang="en-US" dirty="0" smtClean="0"/>
                        <a:t>Python</a:t>
                      </a:r>
                      <a:endParaRPr lang="en-US" dirty="0"/>
                    </a:p>
                  </a:txBody>
                  <a:tcPr/>
                </a:tc>
              </a:tr>
              <a:tr h="559054">
                <a:tc>
                  <a:txBody>
                    <a:bodyPr/>
                    <a:lstStyle/>
                    <a:p>
                      <a:r>
                        <a:rPr lang="en-US" sz="1000" b="1" dirty="0" smtClean="0"/>
                        <a:t>Web Servers and APIs</a:t>
                      </a:r>
                      <a:r>
                        <a:rPr lang="en-US" sz="1000" dirty="0" smtClean="0"/>
                        <a:t>: Build efficient, high-performance web servers and </a:t>
                      </a:r>
                      <a:r>
                        <a:rPr lang="en-US" sz="1000" dirty="0" err="1" smtClean="0"/>
                        <a:t>RESTful</a:t>
                      </a:r>
                      <a:r>
                        <a:rPr lang="en-US" sz="1000" dirty="0" smtClean="0"/>
                        <a:t> APIs. Frameworks like </a:t>
                      </a:r>
                      <a:r>
                        <a:rPr lang="en-US" sz="1000" b="1" dirty="0" smtClean="0"/>
                        <a:t>Gin</a:t>
                      </a:r>
                      <a:r>
                        <a:rPr lang="en-US" sz="1000" dirty="0" smtClean="0"/>
                        <a:t> and </a:t>
                      </a:r>
                      <a:r>
                        <a:rPr lang="en-US" sz="1000" b="1" dirty="0" smtClean="0"/>
                        <a:t>Echo</a:t>
                      </a:r>
                      <a:r>
                        <a:rPr lang="en-US" sz="1000" dirty="0" smtClean="0"/>
                        <a:t> simplify this process.</a:t>
                      </a:r>
                      <a:endParaRPr lang="en-US" sz="1000" kern="1200" dirty="0">
                        <a:solidFill>
                          <a:schemeClr val="dk1"/>
                        </a:solidFill>
                        <a:latin typeface="+mn-lt"/>
                        <a:ea typeface="+mn-ea"/>
                        <a:cs typeface="+mn-cs"/>
                      </a:endParaRPr>
                    </a:p>
                  </a:txBody>
                  <a:tcPr/>
                </a:tc>
                <a:tc>
                  <a:txBody>
                    <a:bodyPr/>
                    <a:lstStyle/>
                    <a:p>
                      <a:r>
                        <a:rPr lang="en-US" sz="1000" b="1" dirty="0" smtClean="0"/>
                        <a:t>Web Development</a:t>
                      </a:r>
                      <a:r>
                        <a:rPr lang="en-US" sz="1000" dirty="0" smtClean="0"/>
                        <a:t>:  Python is widely used for building websites and web applications, thanks to frameworks like </a:t>
                      </a:r>
                      <a:r>
                        <a:rPr lang="en-US" sz="1000" b="1" dirty="0" err="1" smtClean="0"/>
                        <a:t>Django</a:t>
                      </a:r>
                      <a:r>
                        <a:rPr lang="en-US" sz="1000" dirty="0" smtClean="0"/>
                        <a:t> and </a:t>
                      </a:r>
                      <a:r>
                        <a:rPr lang="en-US" sz="1000" b="1" dirty="0" smtClean="0"/>
                        <a:t>Flask</a:t>
                      </a:r>
                      <a:r>
                        <a:rPr lang="en-US" sz="1000" dirty="0" smtClean="0"/>
                        <a:t>, which allow for rapid development and deployment.</a:t>
                      </a:r>
                    </a:p>
                    <a:p>
                      <a:endParaRPr lang="en-US" sz="1000" dirty="0"/>
                    </a:p>
                  </a:txBody>
                  <a:tcPr/>
                </a:tc>
              </a:tr>
              <a:tr h="523974">
                <a:tc>
                  <a:txBody>
                    <a:bodyPr/>
                    <a:lstStyle/>
                    <a:p>
                      <a:r>
                        <a:rPr lang="en-US" sz="1000" b="1" dirty="0" smtClean="0"/>
                        <a:t>Cloud and Distributed Systems</a:t>
                      </a:r>
                      <a:r>
                        <a:rPr lang="en-US" sz="1000" dirty="0" smtClean="0"/>
                        <a:t>: Go is popular in the cloud-native and </a:t>
                      </a:r>
                      <a:r>
                        <a:rPr lang="en-US" sz="1000" dirty="0" err="1" smtClean="0"/>
                        <a:t>DevOps</a:t>
                      </a:r>
                      <a:r>
                        <a:rPr lang="en-US" sz="1000" dirty="0" smtClean="0"/>
                        <a:t> ecosystem, powering tools like </a:t>
                      </a:r>
                      <a:r>
                        <a:rPr lang="en-US" sz="1000" b="1" dirty="0" err="1" smtClean="0"/>
                        <a:t>Docker</a:t>
                      </a:r>
                      <a:r>
                        <a:rPr lang="en-US" sz="1000" dirty="0" smtClean="0"/>
                        <a:t>, </a:t>
                      </a:r>
                      <a:r>
                        <a:rPr lang="en-US" sz="1000" b="1" dirty="0" err="1" smtClean="0"/>
                        <a:t>Kubernetes</a:t>
                      </a:r>
                      <a:r>
                        <a:rPr lang="en-US" sz="1000" dirty="0" smtClean="0"/>
                        <a:t>, </a:t>
                      </a:r>
                      <a:r>
                        <a:rPr lang="en-US" sz="1000" b="1" dirty="0" err="1" smtClean="0"/>
                        <a:t>Terraform</a:t>
                      </a:r>
                      <a:r>
                        <a:rPr lang="en-US" sz="1000" dirty="0" smtClean="0"/>
                        <a:t>, and </a:t>
                      </a:r>
                      <a:r>
                        <a:rPr lang="en-US" sz="1000" b="1" dirty="0" smtClean="0"/>
                        <a:t>Prometheus</a:t>
                      </a:r>
                      <a:r>
                        <a:rPr lang="en-US" sz="1000" dirty="0" smtClean="0"/>
                        <a:t>. Its concurrency model and performance make it ideal for building scalable cloud services.</a:t>
                      </a:r>
                      <a:endParaRPr lang="en-US" sz="1000" kern="1200" dirty="0">
                        <a:solidFill>
                          <a:schemeClr val="dk1"/>
                        </a:solidFill>
                        <a:latin typeface="+mn-lt"/>
                        <a:ea typeface="+mn-ea"/>
                        <a:cs typeface="+mn-cs"/>
                      </a:endParaRPr>
                    </a:p>
                  </a:txBody>
                  <a:tcPr/>
                </a:tc>
                <a:tc>
                  <a:txBody>
                    <a:bodyPr/>
                    <a:lstStyle/>
                    <a:p>
                      <a:r>
                        <a:rPr lang="en-US" sz="1000" b="1" dirty="0" smtClean="0"/>
                        <a:t>Data Science and Machine Learning</a:t>
                      </a:r>
                      <a:r>
                        <a:rPr lang="en-US" sz="1000" dirty="0" smtClean="0"/>
                        <a:t>:  Python is the dominant language in data science, artificial intelligence (AI), and machine learning (ML) due to libraries like </a:t>
                      </a:r>
                      <a:r>
                        <a:rPr lang="en-US" sz="1000" b="1" dirty="0" err="1" smtClean="0"/>
                        <a:t>NumPy</a:t>
                      </a:r>
                      <a:r>
                        <a:rPr lang="en-US" sz="1000" dirty="0" smtClean="0"/>
                        <a:t>, </a:t>
                      </a:r>
                      <a:r>
                        <a:rPr lang="en-US" sz="1000" b="1" dirty="0" smtClean="0"/>
                        <a:t>Pandas</a:t>
                      </a:r>
                      <a:r>
                        <a:rPr lang="en-US" sz="1000" dirty="0" smtClean="0"/>
                        <a:t>, </a:t>
                      </a:r>
                      <a:r>
                        <a:rPr lang="en-US" sz="1000" b="1" dirty="0" err="1" smtClean="0"/>
                        <a:t>Scikit</a:t>
                      </a:r>
                      <a:r>
                        <a:rPr lang="en-US" sz="1000" b="1" dirty="0" smtClean="0"/>
                        <a:t>-learn</a:t>
                      </a:r>
                      <a:r>
                        <a:rPr lang="en-US" sz="1000" dirty="0" smtClean="0"/>
                        <a:t>, </a:t>
                      </a:r>
                      <a:r>
                        <a:rPr lang="en-US" sz="1000" b="1" dirty="0" err="1" smtClean="0"/>
                        <a:t>TensorFlow</a:t>
                      </a:r>
                      <a:r>
                        <a:rPr lang="en-US" sz="1000" dirty="0" smtClean="0"/>
                        <a:t>, and </a:t>
                      </a:r>
                      <a:r>
                        <a:rPr lang="en-US" sz="1000" b="1" dirty="0" err="1" smtClean="0"/>
                        <a:t>PyTorch</a:t>
                      </a:r>
                      <a:r>
                        <a:rPr lang="en-US" sz="1000" dirty="0" smtClean="0"/>
                        <a:t>. Its ability to handle data processing and visualization makes it a go-to for researchers and data analysts.</a:t>
                      </a:r>
                    </a:p>
                    <a:p>
                      <a:endParaRPr lang="en-US" sz="1000" dirty="0"/>
                    </a:p>
                  </a:txBody>
                  <a:tcPr/>
                </a:tc>
              </a:tr>
              <a:tr h="672923">
                <a:tc>
                  <a:txBody>
                    <a:bodyPr/>
                    <a:lstStyle/>
                    <a:p>
                      <a:r>
                        <a:rPr lang="en-US" sz="1000" b="1" dirty="0" err="1" smtClean="0"/>
                        <a:t>Microservices</a:t>
                      </a:r>
                      <a:r>
                        <a:rPr lang="en-US" sz="1000" dirty="0" smtClean="0"/>
                        <a:t>: Developing </a:t>
                      </a:r>
                      <a:r>
                        <a:rPr lang="en-US" sz="1000" dirty="0" err="1" smtClean="0"/>
                        <a:t>microservices</a:t>
                      </a:r>
                      <a:r>
                        <a:rPr lang="en-US" sz="1000" dirty="0" smtClean="0"/>
                        <a:t> due to its speed, simplicity, and ability to handle high concurrency.</a:t>
                      </a:r>
                      <a:endParaRPr lang="en-US" sz="1000" kern="1200" dirty="0">
                        <a:solidFill>
                          <a:schemeClr val="dk1"/>
                        </a:solidFill>
                        <a:latin typeface="+mn-lt"/>
                        <a:ea typeface="+mn-ea"/>
                        <a:cs typeface="+mn-cs"/>
                      </a:endParaRPr>
                    </a:p>
                  </a:txBody>
                  <a:tcPr/>
                </a:tc>
                <a:tc>
                  <a:txBody>
                    <a:bodyPr/>
                    <a:lstStyle/>
                    <a:p>
                      <a:r>
                        <a:rPr lang="en-US" sz="1000" b="1" dirty="0" smtClean="0"/>
                        <a:t>Automation and Scripting</a:t>
                      </a:r>
                      <a:r>
                        <a:rPr lang="en-US" sz="1000" dirty="0" smtClean="0"/>
                        <a:t>:  Python excels in scripting and automating repetitive tasks, from system administration and file manipulation to web scraping and data collection.</a:t>
                      </a:r>
                    </a:p>
                    <a:p>
                      <a:endParaRPr lang="en-US" sz="1000" dirty="0"/>
                    </a:p>
                  </a:txBody>
                  <a:tcPr/>
                </a:tc>
              </a:tr>
              <a:tr h="672923">
                <a:tc>
                  <a:txBody>
                    <a:bodyPr/>
                    <a:lstStyle/>
                    <a:p>
                      <a:r>
                        <a:rPr lang="en-US" sz="1000" b="1" dirty="0" smtClean="0"/>
                        <a:t>Networking Tools</a:t>
                      </a:r>
                      <a:r>
                        <a:rPr lang="en-US" sz="1000" dirty="0" smtClean="0"/>
                        <a:t>: Go’s standard library includes extensive support for building networking tools, including HTTP, TCP, and UDP protocols.</a:t>
                      </a:r>
                      <a:endParaRPr lang="en-US" sz="1000" kern="1200" dirty="0">
                        <a:solidFill>
                          <a:schemeClr val="dk1"/>
                        </a:solidFill>
                        <a:latin typeface="+mn-lt"/>
                        <a:ea typeface="+mn-ea"/>
                        <a:cs typeface="+mn-cs"/>
                      </a:endParaRPr>
                    </a:p>
                  </a:txBody>
                  <a:tcPr/>
                </a:tc>
                <a:tc>
                  <a:txBody>
                    <a:bodyPr/>
                    <a:lstStyle/>
                    <a:p>
                      <a:r>
                        <a:rPr lang="en-US" sz="1000" b="1" dirty="0" smtClean="0"/>
                        <a:t>Scientific Computing</a:t>
                      </a:r>
                      <a:r>
                        <a:rPr lang="en-US" sz="1000" dirty="0" smtClean="0"/>
                        <a:t>:  Python is popular in the scientific community for tasks like statistical analysis, simulation, and numerical computation. Libraries like </a:t>
                      </a:r>
                      <a:r>
                        <a:rPr lang="en-US" sz="1000" b="1" dirty="0" err="1" smtClean="0"/>
                        <a:t>SciPy</a:t>
                      </a:r>
                      <a:r>
                        <a:rPr lang="en-US" sz="1000" dirty="0" smtClean="0"/>
                        <a:t> and </a:t>
                      </a:r>
                      <a:r>
                        <a:rPr lang="en-US" sz="1000" b="1" dirty="0" err="1" smtClean="0"/>
                        <a:t>Matplotlib</a:t>
                      </a:r>
                      <a:r>
                        <a:rPr lang="en-US" sz="1000" dirty="0" smtClean="0"/>
                        <a:t> facilitate this kind of work.</a:t>
                      </a:r>
                    </a:p>
                    <a:p>
                      <a:endParaRPr lang="en-US" sz="1000" dirty="0"/>
                    </a:p>
                  </a:txBody>
                  <a:tcPr/>
                </a:tc>
              </a:tr>
              <a:tr h="672923">
                <a:tc>
                  <a:txBody>
                    <a:bodyPr/>
                    <a:lstStyle/>
                    <a:p>
                      <a:endParaRPr lang="en-US" sz="1000" kern="1200" dirty="0">
                        <a:solidFill>
                          <a:schemeClr val="dk1"/>
                        </a:solidFill>
                        <a:latin typeface="+mn-lt"/>
                        <a:ea typeface="+mn-ea"/>
                        <a:cs typeface="+mn-cs"/>
                      </a:endParaRPr>
                    </a:p>
                  </a:txBody>
                  <a:tcPr/>
                </a:tc>
                <a:tc>
                  <a:txBody>
                    <a:bodyPr/>
                    <a:lstStyle/>
                    <a:p>
                      <a:r>
                        <a:rPr lang="en-US" sz="1000" b="1" dirty="0" smtClean="0"/>
                        <a:t>Artificial Intelligence and Deep Learning</a:t>
                      </a:r>
                      <a:r>
                        <a:rPr lang="en-US" sz="1000" dirty="0" smtClean="0"/>
                        <a:t>:</a:t>
                      </a:r>
                    </a:p>
                    <a:p>
                      <a:r>
                        <a:rPr lang="en-US" sz="1000" dirty="0" smtClean="0"/>
                        <a:t>Python’s rich ecosystem of AI and deep learning libraries (e.g., </a:t>
                      </a:r>
                      <a:r>
                        <a:rPr lang="en-US" sz="1000" b="1" dirty="0" err="1" smtClean="0"/>
                        <a:t>Keras</a:t>
                      </a:r>
                      <a:r>
                        <a:rPr lang="en-US" sz="1000" dirty="0" smtClean="0"/>
                        <a:t>, </a:t>
                      </a:r>
                      <a:r>
                        <a:rPr lang="en-US" sz="1000" b="1" dirty="0" err="1" smtClean="0"/>
                        <a:t>TensorFlow</a:t>
                      </a:r>
                      <a:r>
                        <a:rPr lang="en-US" sz="1000" dirty="0" smtClean="0"/>
                        <a:t>, </a:t>
                      </a:r>
                      <a:r>
                        <a:rPr lang="en-US" sz="1000" b="1" dirty="0" err="1" smtClean="0"/>
                        <a:t>PyTorch</a:t>
                      </a:r>
                      <a:r>
                        <a:rPr lang="en-US" sz="1000" dirty="0" smtClean="0"/>
                        <a:t>) makes it a leading choice for developing neural networks and AI applications.</a:t>
                      </a:r>
                    </a:p>
                    <a:p>
                      <a:endParaRPr lang="en-US" sz="10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11217</TotalTime>
  <Words>1036</Words>
  <Application>Microsoft Office PowerPoint</Application>
  <PresentationFormat>Custom</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Golang vs Python</vt:lpstr>
      <vt:lpstr>Agenda</vt:lpstr>
      <vt:lpstr>What is Golang?   </vt:lpstr>
      <vt:lpstr>Advantages and disadvantages of Go</vt:lpstr>
      <vt:lpstr>What is Python?</vt:lpstr>
      <vt:lpstr>Advantages and disadvantages of Python</vt:lpstr>
      <vt:lpstr>When to use Go vs Python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100</cp:revision>
  <dcterms:created xsi:type="dcterms:W3CDTF">2020-02-10T19:02:28Z</dcterms:created>
  <dcterms:modified xsi:type="dcterms:W3CDTF">2024-10-16T18:51:24Z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