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215" r:id="rId5"/>
    <p:sldId id="4216" r:id="rId6"/>
    <p:sldId id="4217" r:id="rId7"/>
    <p:sldId id="4212" r:id="rId8"/>
    <p:sldId id="4213" r:id="rId9"/>
    <p:sldId id="4221" r:id="rId10"/>
    <p:sldId id="4222" r:id="rId11"/>
    <p:sldId id="42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3A41"/>
    <a:srgbClr val="000000"/>
    <a:srgbClr val="035866"/>
    <a:srgbClr val="255963"/>
    <a:srgbClr val="B3D4DB"/>
    <a:srgbClr val="8A3A8D"/>
    <a:srgbClr val="D4C264"/>
    <a:srgbClr val="4295A7"/>
    <a:srgbClr val="93C5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08A4-6123-44B3-B4D4-A0A24334F205}" v="24" dt="2023-03-10T15:14:49.134"/>
    <p1510:client id="{FB044AE3-203D-4A0C-858C-445CD17B2E0B}" v="7" dt="2023-03-10T01:54:0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112" autoAdjust="0"/>
    <p:restoredTop sz="97161" autoAdjust="0"/>
  </p:normalViewPr>
  <p:slideViewPr>
    <p:cSldViewPr snapToGrid="0">
      <p:cViewPr varScale="1">
        <p:scale>
          <a:sx n="166" d="100"/>
          <a:sy n="166" d="100"/>
        </p:scale>
        <p:origin x="-70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3365B8-2511-D040-9EAC-EAD5E1AB02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53D240-1E32-F546-97BB-3F81E4C94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B522-554D-304C-B062-B3D14C953F88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B1C412-F491-B74E-A609-73034009A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72CE36-DEB7-BF4C-A096-B6E5D881FA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9EB0-CE87-114E-8340-DB5F197C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79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13F0-8702-4C58-A1DC-FE228FE832D3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976-5CB7-43BF-A311-1A02DDB70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B70024-7CB7-C54A-B281-8ABD3CB28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7772" y="0"/>
            <a:ext cx="78342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3207"/>
            <a:ext cx="48768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249231"/>
            <a:ext cx="5137829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295A7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18BCDF-85A9-7E46-B854-763E07701F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82" y="372080"/>
            <a:ext cx="1717724" cy="2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1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2D6159-2173-3548-874C-452958A85DF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35866"/>
              </a:gs>
              <a:gs pos="100000">
                <a:srgbClr val="083A4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D240A3C-FB87-A849-BF43-94582DC11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6661" y="3332240"/>
            <a:ext cx="6351611" cy="3816194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xmlns="" id="{044CF2C6-1EB8-C545-A5EB-AF5DD2B28349}"/>
              </a:ext>
            </a:extLst>
          </p:cNvPr>
          <p:cNvSpPr/>
          <p:nvPr userDrawn="1"/>
        </p:nvSpPr>
        <p:spPr>
          <a:xfrm>
            <a:off x="6568888" y="1332411"/>
            <a:ext cx="8309706" cy="5525589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2DF6964-073F-A741-8B17-E0E690F4DF59}"/>
              </a:ext>
            </a:extLst>
          </p:cNvPr>
          <p:cNvSpPr/>
          <p:nvPr userDrawn="1"/>
        </p:nvSpPr>
        <p:spPr>
          <a:xfrm>
            <a:off x="7630042" y="0"/>
            <a:ext cx="8309706" cy="6858000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468F2ED-84BD-5740-B8E1-A6C010A505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97734" y="2438400"/>
            <a:ext cx="216640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02" y="2103437"/>
            <a:ext cx="5537755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9AFA3BC-2111-0D40-8CDB-D02BC18397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717" y="1676400"/>
            <a:ext cx="2166408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633816-E054-8940-AF72-870913AF22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2919" y="373381"/>
            <a:ext cx="1683166" cy="248919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8A924114-BABB-6746-9878-D1B4CE11052D}"/>
              </a:ext>
            </a:extLst>
          </p:cNvPr>
          <p:cNvSpPr/>
          <p:nvPr userDrawn="1"/>
        </p:nvSpPr>
        <p:spPr>
          <a:xfrm>
            <a:off x="-813740" y="4693704"/>
            <a:ext cx="11101700" cy="1677465"/>
          </a:xfrm>
          <a:prstGeom prst="parallelogram">
            <a:avLst>
              <a:gd name="adj" fmla="val 50714"/>
            </a:avLst>
          </a:prstGeom>
          <a:gradFill>
            <a:gsLst>
              <a:gs pos="0">
                <a:schemeClr val="accent6">
                  <a:alpha val="0"/>
                </a:schemeClr>
              </a:gs>
              <a:gs pos="6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4502" y="5283200"/>
            <a:ext cx="7071478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455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A450C1-58BE-6E4E-9CBF-0FB691FD7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786" y="0"/>
            <a:ext cx="434421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CFBEA58-BD22-D24F-B512-8BA514AB90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57" y="3458428"/>
            <a:ext cx="9272993" cy="797984"/>
          </a:xfrm>
        </p:spPr>
        <p:txBody>
          <a:bodyPr anchor="t"/>
          <a:lstStyle>
            <a:lvl1pPr algn="l">
              <a:defRPr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658" y="4327900"/>
            <a:ext cx="9272992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3392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16A11E-EB76-6A4D-AE29-9332E8815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9700" y="2082800"/>
            <a:ext cx="5702300" cy="47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604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D44DAB-CF6D-0148-B76F-DB4FDFF7B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8736" y="2400301"/>
            <a:ext cx="3962365" cy="444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5251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8504055" cy="452446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7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7A97301-F55A-4C46-8CF8-5B32F4872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23048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04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0074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xmlns="" id="{4F5843D8-3A8D-C34A-B877-27577E45799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7363" y="1225550"/>
            <a:ext cx="11002962" cy="4957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392641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7CF49F7B-6D68-A545-98FE-22FBD56818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7363" y="1246188"/>
            <a:ext cx="10460037" cy="48641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2337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821DDA-2F75-B143-93FB-2C358175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24324D-5F1C-BD43-893B-DCFD6AE0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3771CD-33AE-C044-A1CC-79B8BB84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D725-7178-D948-AA3E-6F5F17353337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AD8ECD-8EE4-DE41-8FFF-8830B5D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AC8B92-5CED-9747-9449-501492DB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1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68" r:id="rId3"/>
    <p:sldLayoutId id="2147483689" r:id="rId4"/>
    <p:sldLayoutId id="2147483705" r:id="rId5"/>
    <p:sldLayoutId id="2147483693" r:id="rId6"/>
    <p:sldLayoutId id="2147483672" r:id="rId7"/>
    <p:sldLayoutId id="2147483698" r:id="rId8"/>
    <p:sldLayoutId id="2147483699" r:id="rId9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E0BE0D-6E7F-CB36-BF6E-CB3FAB9A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PosgreSQL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F7E49F-30CC-3ECE-B466-6B2A76D1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Hung Pham,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2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EAF21D-E8CE-AD8B-E648-301FB7D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935" y="2496631"/>
            <a:ext cx="4556024" cy="21939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QuestDB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QuestDB</a:t>
            </a:r>
            <a:r>
              <a:rPr lang="en-US" dirty="0" smtClean="0"/>
              <a:t> advantages and disadvantages 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PostgreSQL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advantages and disadvantages</a:t>
            </a:r>
          </a:p>
          <a:p>
            <a:r>
              <a:rPr lang="en-US" dirty="0" smtClean="0"/>
              <a:t>When to use </a:t>
            </a:r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1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D644B9-9C1E-39C5-E757-82FE546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QuestDB</a:t>
            </a:r>
            <a:r>
              <a:rPr lang="en-US" sz="36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F968626-82D8-2F5F-6869-21D8AD224898}"/>
              </a:ext>
            </a:extLst>
          </p:cNvPr>
          <p:cNvSpPr txBox="1">
            <a:spLocks/>
          </p:cNvSpPr>
          <p:nvPr/>
        </p:nvSpPr>
        <p:spPr>
          <a:xfrm>
            <a:off x="787308" y="1604569"/>
            <a:ext cx="9852390" cy="42671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594225" y="15334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746625" y="16858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57866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QuestDB</a:t>
            </a:r>
            <a:r>
              <a:rPr lang="en-US" dirty="0" smtClean="0"/>
              <a:t> is a high-performance, open-source time-series database designed specifically for time-stamped data, offering efficient handling of large amounts of real-time data. It excels in applications where low-latency reads and writes for time-series data are critical.</a:t>
            </a:r>
            <a:endParaRPr lang="en-US" dirty="0"/>
          </a:p>
        </p:txBody>
      </p:sp>
      <p:sp>
        <p:nvSpPr>
          <p:cNvPr id="10242" name="AutoShape 2" descr="Apache Kafka Use Cases and How to Run It in 5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120" y="2932441"/>
            <a:ext cx="5650175" cy="15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7965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QuestDB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9360" y="1305465"/>
          <a:ext cx="9463402" cy="46489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99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752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High Performance for Time-Series Data: </a:t>
                      </a:r>
                      <a:r>
                        <a:rPr lang="en-US" sz="1200" dirty="0" smtClean="0"/>
                        <a:t>Optimized for time-series data, achieving high throughput and low-latency queries. Leverages columnar storage, which enhances compression and query performance.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General-Purpose Use: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suitable for workloads beyond time-series data. It lacks many features general-purpose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provide.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8904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Efficient Querying:</a:t>
                      </a:r>
                      <a:r>
                        <a:rPr lang="en-US" sz="1200" dirty="0" smtClean="0"/>
                        <a:t> SQL-based querying with time-series specific extensions such as time-bounded functions and aggregations. Great performance for queries that involve slicing by time ranges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Newer and less mature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meaning fewer integrations, tooling, and a smaller ecosystem.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10799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Real-Time Ingestion:</a:t>
                      </a:r>
                      <a:r>
                        <a:rPr lang="en-US" sz="1200" dirty="0" smtClean="0"/>
                        <a:t> Capable of ingesting millions of records per second with minimal performance overhead, ideal for high-frequency data streams like </a:t>
                      </a:r>
                      <a:r>
                        <a:rPr lang="en-US" sz="1200" dirty="0" err="1" smtClean="0"/>
                        <a:t>IoT</a:t>
                      </a:r>
                      <a:r>
                        <a:rPr lang="en-US" sz="1200" dirty="0" smtClean="0"/>
                        <a:t>, financial markets, and telemetry.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does not support ACID-compliant multi-row transactions, making it unsuitable for workloads that require complex transactional logic.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8835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Simplicity in Setup:</a:t>
                      </a:r>
                      <a:r>
                        <a:rPr lang="en-US" sz="1200" dirty="0" smtClean="0"/>
                        <a:t> Lightweight and easy to set up compared to more general-purpose databases. Can run on smaller infrastructure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Full-Text Search: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Lacks advanced features such as full-text search or JSON indexing, which are common in general-purpose databases.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9086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Open-source:</a:t>
                      </a:r>
                      <a:r>
                        <a:rPr lang="en-US" sz="1200" dirty="0" smtClean="0"/>
                        <a:t> Licensed under the Apache 2.0, making it free for commercial use with active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Community and 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Fewer third-party tools, libraries, and integrations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may require custom development for specific use cases.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What is </a:t>
            </a:r>
            <a:r>
              <a:rPr lang="en-US" sz="3200" dirty="0" err="1" smtClean="0"/>
              <a:t>PosgreSQL</a:t>
            </a:r>
            <a:r>
              <a:rPr lang="en-US" sz="3200" dirty="0" smtClean="0"/>
              <a:t>?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631" y="1155940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is a powerful, open-source relational database management system (RDBMS) known for its extensibility and compliance with SQL standards. It is a general-purpose database with a wide range of use cases beyond time-series data.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486" y="2701953"/>
            <a:ext cx="6045679" cy="206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PosgreSQL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4854" y="1186995"/>
          <a:ext cx="94634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General-Purpose Flexibility: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Suitable for various types of data (structured, semi-structured) with support for time-series, spatial data, JSON, and more.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for Time-Series Data: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optimized for time-series data by default, making it slower for high-frequency data ingestion and real-time queries without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 ACID-compliant, making it ideal for applications that require strong transactional integrity.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Overhead: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More resource-intensive and heavier compared to specialized time-series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especially when dealing with massive data sets.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Rich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plugin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ecosystem allows for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geographic data or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time-series optimizations.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Infitrak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trasnport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is an example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using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Configuration: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more tuning and configuration for performance optimization, especially for high-performance use cases like real-time data analytics.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48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Standard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highly SQL-compliant database, supporting advanced features like complex joins, window functions, and recursive queries.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for Specialized Use Cases: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flexible,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be slower when handling specific workloads (like high-frequency time-series data) without additional tuning or extensions.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3246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Mature and widely adopted, with a vast array of libraries, integrations, tools, and an active community for support.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5036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Features: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full-text search, indexing, and partitioning. Also offers advanced features like replication, parallel processing, and custom data types.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When to use </a:t>
            </a:r>
            <a:r>
              <a:rPr lang="en-US" sz="3200" dirty="0" err="1" smtClean="0"/>
              <a:t>QuestDB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35586" y="1974875"/>
          <a:ext cx="9463402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workload involves time-series data and requires real-time ingestion and analysis.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Dealing with general-purpose workloads requiring ACID transactions and complex query capabilities.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fast queries across time ranges and lower latency for handling large volumes of real-time data.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a versatile, extensible database with support for multiple data types (time-series, JSON, spatial data, etc.).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 a simple, lightweight setup optimized for time-series.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Prioritize a mature ecosystem with a wide range of tools, integrations, and community support.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8D481B-AA70-47B2-D724-B872B2D97377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pic>
        <p:nvPicPr>
          <p:cNvPr id="6152" name="Picture 8" descr="Question And Answer Questions - Free vector graphic o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550" y="2257782"/>
            <a:ext cx="3662194" cy="239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143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5893A5"/>
      </a:dk1>
      <a:lt1>
        <a:srgbClr val="FFFFFF"/>
      </a:lt1>
      <a:dk2>
        <a:srgbClr val="797979"/>
      </a:dk2>
      <a:lt2>
        <a:srgbClr val="EAEAEA"/>
      </a:lt2>
      <a:accent1>
        <a:srgbClr val="5892A5"/>
      </a:accent1>
      <a:accent2>
        <a:srgbClr val="9DC385"/>
      </a:accent2>
      <a:accent3>
        <a:srgbClr val="325861"/>
      </a:accent3>
      <a:accent4>
        <a:srgbClr val="95C6CF"/>
      </a:accent4>
      <a:accent5>
        <a:srgbClr val="D2C171"/>
      </a:accent5>
      <a:accent6>
        <a:srgbClr val="804189"/>
      </a:accent6>
      <a:hlink>
        <a:srgbClr val="4998AA"/>
      </a:hlink>
      <a:folHlink>
        <a:srgbClr val="499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8-Brand-Standards-Corporate-Template-R01  -  Repaired" id="{7628EEB4-EE5B-45F0-B1DA-E888BA5DCC7D}" vid="{48500A91-5F3F-4738-B9EF-D77D3C068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cd682b-b40f-411e-9891-5e2a388e0f2a">
      <Terms xmlns="http://schemas.microsoft.com/office/infopath/2007/PartnerControls"/>
    </lcf76f155ced4ddcb4097134ff3c332f>
    <TaxCatchAll xmlns="0a5436c3-62bb-42e4-abd1-a0a4955fdec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E7F3DB7B651438BE2EE6496C5288F" ma:contentTypeVersion="15" ma:contentTypeDescription="Create a new document." ma:contentTypeScope="" ma:versionID="f84292184f4f7fbb88c788eaae096a70">
  <xsd:schema xmlns:xsd="http://www.w3.org/2001/XMLSchema" xmlns:xs="http://www.w3.org/2001/XMLSchema" xmlns:p="http://schemas.microsoft.com/office/2006/metadata/properties" xmlns:ns2="80cd682b-b40f-411e-9891-5e2a388e0f2a" xmlns:ns3="0a5436c3-62bb-42e4-abd1-a0a4955fdeca" targetNamespace="http://schemas.microsoft.com/office/2006/metadata/properties" ma:root="true" ma:fieldsID="a80ffcda42bd2f74d943b42b148c0425" ns2:_="" ns3:_="">
    <xsd:import namespace="80cd682b-b40f-411e-9891-5e2a388e0f2a"/>
    <xsd:import namespace="0a5436c3-62bb-42e4-abd1-a0a4955fd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d682b-b40f-411e-9891-5e2a388e0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fff78e-6ebe-4352-a5c3-c73ed15069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36c3-62bb-42e4-abd1-a0a4955fde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d5a9d41-3c05-48e7-b5ac-1774257d68cc}" ma:internalName="TaxCatchAll" ma:showField="CatchAllData" ma:web="0a5436c3-62bb-42e4-abd1-a0a4955fd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F3681-C3E5-4AF6-8050-4743C0D56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1B7E5B-81BB-4D9C-8F7D-F43B77C48B20}">
  <ds:schemaRefs>
    <ds:schemaRef ds:uri="0a5436c3-62bb-42e4-abd1-a0a4955fdeca"/>
    <ds:schemaRef ds:uri="80cd682b-b40f-411e-9891-5e2a388e0f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9D4D71-E531-43EE-8F1C-8460734920B2}">
  <ds:schemaRefs>
    <ds:schemaRef ds:uri="0a5436c3-62bb-42e4-abd1-a0a4955fdeca"/>
    <ds:schemaRef ds:uri="80cd682b-b40f-411e-9891-5e2a388e0f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18-Brand-Standards-Corporate-Template-R01_</Template>
  <TotalTime>11187</TotalTime>
  <Words>732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QuestDB vs PosgreSQL</vt:lpstr>
      <vt:lpstr>Agenda</vt:lpstr>
      <vt:lpstr>What is QuestDB?   </vt:lpstr>
      <vt:lpstr>Advantages and disadvantages of QuestDB</vt:lpstr>
      <vt:lpstr>What is PosgreSQL?</vt:lpstr>
      <vt:lpstr>Advantages and disadvantages of PosgreSQL</vt:lpstr>
      <vt:lpstr>When to use QuestDB vs PostgreSQL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News</dc:title>
  <dc:creator>Cara Jaffee</dc:creator>
  <cp:lastModifiedBy>Hung</cp:lastModifiedBy>
  <cp:revision>95</cp:revision>
  <dcterms:created xsi:type="dcterms:W3CDTF">2020-02-10T19:02:28Z</dcterms:created>
  <dcterms:modified xsi:type="dcterms:W3CDTF">2024-10-16T18:23:13Z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0x010100E88E7F3DB7B651438BE2EE6496C5288F</vt:lpwstr>
  </property>
  <property fmtid="{D5CDD505-2E9C-101B-9397-08002B2CF9AE}" pid="3" name="MediaServiceImageTags">
    <vt:lpwstr/>
  </property>
</Properties>
</file>