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7" r:id="rId4"/>
    <p:sldId id="268" r:id="rId5"/>
    <p:sldId id="263" r:id="rId6"/>
    <p:sldId id="269" r:id="rId7"/>
    <p:sldId id="264" r:id="rId8"/>
    <p:sldId id="270" r:id="rId9"/>
    <p:sldId id="258" r:id="rId10"/>
    <p:sldId id="265" r:id="rId11"/>
    <p:sldId id="271" r:id="rId12"/>
    <p:sldId id="272" r:id="rId13"/>
    <p:sldId id="273" r:id="rId14"/>
    <p:sldId id="259" r:id="rId15"/>
    <p:sldId id="260" r:id="rId16"/>
    <p:sldId id="261" r:id="rId17"/>
    <p:sldId id="26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498" y="80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8CB67E-B106-48B8-B995-DFE58525627A}" type="datetimeFigureOut">
              <a:rPr lang="en-US" smtClean="0"/>
              <a:t>7/18/2017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2303FC-01A4-4579-957F-807239787D7B}" type="slidenum">
              <a:rPr lang="en-US" smtClean="0"/>
              <a:t>‹#›</a:t>
            </a:fld>
            <a:endParaRPr lang="en-US"/>
          </a:p>
        </p:txBody>
      </p:sp>
    </p:spTree>
    <p:extLst>
      <p:ext uri="{BB962C8B-B14F-4D97-AF65-F5344CB8AC3E}">
        <p14:creationId xmlns:p14="http://schemas.microsoft.com/office/powerpoint/2010/main" val="2162204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8CB67E-B106-48B8-B995-DFE58525627A}" type="datetimeFigureOut">
              <a:rPr lang="en-US" smtClean="0"/>
              <a:t>7/18/2017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2303FC-01A4-4579-957F-807239787D7B}" type="slidenum">
              <a:rPr lang="en-US" smtClean="0"/>
              <a:t>‹#›</a:t>
            </a:fld>
            <a:endParaRPr lang="en-US"/>
          </a:p>
        </p:txBody>
      </p:sp>
    </p:spTree>
    <p:extLst>
      <p:ext uri="{BB962C8B-B14F-4D97-AF65-F5344CB8AC3E}">
        <p14:creationId xmlns:p14="http://schemas.microsoft.com/office/powerpoint/2010/main" val="1797098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8CB67E-B106-48B8-B995-DFE58525627A}" type="datetimeFigureOut">
              <a:rPr lang="en-US" smtClean="0"/>
              <a:t>7/18/2017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2303FC-01A4-4579-957F-807239787D7B}" type="slidenum">
              <a:rPr lang="en-US" smtClean="0"/>
              <a:t>‹#›</a:t>
            </a:fld>
            <a:endParaRPr lang="en-US"/>
          </a:p>
        </p:txBody>
      </p:sp>
    </p:spTree>
    <p:extLst>
      <p:ext uri="{BB962C8B-B14F-4D97-AF65-F5344CB8AC3E}">
        <p14:creationId xmlns:p14="http://schemas.microsoft.com/office/powerpoint/2010/main" val="506204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8CB67E-B106-48B8-B995-DFE58525627A}" type="datetimeFigureOut">
              <a:rPr lang="en-US" smtClean="0"/>
              <a:t>7/18/2017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2303FC-01A4-4579-957F-807239787D7B}" type="slidenum">
              <a:rPr lang="en-US" smtClean="0"/>
              <a:t>‹#›</a:t>
            </a:fld>
            <a:endParaRPr lang="en-US"/>
          </a:p>
        </p:txBody>
      </p:sp>
    </p:spTree>
    <p:extLst>
      <p:ext uri="{BB962C8B-B14F-4D97-AF65-F5344CB8AC3E}">
        <p14:creationId xmlns:p14="http://schemas.microsoft.com/office/powerpoint/2010/main" val="3030941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8CB67E-B106-48B8-B995-DFE58525627A}" type="datetimeFigureOut">
              <a:rPr lang="en-US" smtClean="0"/>
              <a:t>7/18/2017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2303FC-01A4-4579-957F-807239787D7B}" type="slidenum">
              <a:rPr lang="en-US" smtClean="0"/>
              <a:t>‹#›</a:t>
            </a:fld>
            <a:endParaRPr lang="en-US"/>
          </a:p>
        </p:txBody>
      </p:sp>
    </p:spTree>
    <p:extLst>
      <p:ext uri="{BB962C8B-B14F-4D97-AF65-F5344CB8AC3E}">
        <p14:creationId xmlns:p14="http://schemas.microsoft.com/office/powerpoint/2010/main" val="1040597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8CB67E-B106-48B8-B995-DFE58525627A}" type="datetimeFigureOut">
              <a:rPr lang="en-US" smtClean="0"/>
              <a:t>7/18/2017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2303FC-01A4-4579-957F-807239787D7B}" type="slidenum">
              <a:rPr lang="en-US" smtClean="0"/>
              <a:t>‹#›</a:t>
            </a:fld>
            <a:endParaRPr lang="en-US"/>
          </a:p>
        </p:txBody>
      </p:sp>
    </p:spTree>
    <p:extLst>
      <p:ext uri="{BB962C8B-B14F-4D97-AF65-F5344CB8AC3E}">
        <p14:creationId xmlns:p14="http://schemas.microsoft.com/office/powerpoint/2010/main" val="3582473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8CB67E-B106-48B8-B995-DFE58525627A}" type="datetimeFigureOut">
              <a:rPr lang="en-US" smtClean="0"/>
              <a:t>7/18/2017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2303FC-01A4-4579-957F-807239787D7B}" type="slidenum">
              <a:rPr lang="en-US" smtClean="0"/>
              <a:t>‹#›</a:t>
            </a:fld>
            <a:endParaRPr lang="en-US"/>
          </a:p>
        </p:txBody>
      </p:sp>
    </p:spTree>
    <p:extLst>
      <p:ext uri="{BB962C8B-B14F-4D97-AF65-F5344CB8AC3E}">
        <p14:creationId xmlns:p14="http://schemas.microsoft.com/office/powerpoint/2010/main" val="84058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8CB67E-B106-48B8-B995-DFE58525627A}" type="datetimeFigureOut">
              <a:rPr lang="en-US" smtClean="0"/>
              <a:t>7/18/2017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2303FC-01A4-4579-957F-807239787D7B}" type="slidenum">
              <a:rPr lang="en-US" smtClean="0"/>
              <a:t>‹#›</a:t>
            </a:fld>
            <a:endParaRPr lang="en-US"/>
          </a:p>
        </p:txBody>
      </p:sp>
    </p:spTree>
    <p:extLst>
      <p:ext uri="{BB962C8B-B14F-4D97-AF65-F5344CB8AC3E}">
        <p14:creationId xmlns:p14="http://schemas.microsoft.com/office/powerpoint/2010/main" val="1210996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8CB67E-B106-48B8-B995-DFE58525627A}" type="datetimeFigureOut">
              <a:rPr lang="en-US" smtClean="0"/>
              <a:t>7/18/2017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2303FC-01A4-4579-957F-807239787D7B}" type="slidenum">
              <a:rPr lang="en-US" smtClean="0"/>
              <a:t>‹#›</a:t>
            </a:fld>
            <a:endParaRPr lang="en-US"/>
          </a:p>
        </p:txBody>
      </p:sp>
    </p:spTree>
    <p:extLst>
      <p:ext uri="{BB962C8B-B14F-4D97-AF65-F5344CB8AC3E}">
        <p14:creationId xmlns:p14="http://schemas.microsoft.com/office/powerpoint/2010/main" val="3215977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8CB67E-B106-48B8-B995-DFE58525627A}" type="datetimeFigureOut">
              <a:rPr lang="en-US" smtClean="0"/>
              <a:t>7/18/2017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2303FC-01A4-4579-957F-807239787D7B}" type="slidenum">
              <a:rPr lang="en-US" smtClean="0"/>
              <a:t>‹#›</a:t>
            </a:fld>
            <a:endParaRPr lang="en-US"/>
          </a:p>
        </p:txBody>
      </p:sp>
    </p:spTree>
    <p:extLst>
      <p:ext uri="{BB962C8B-B14F-4D97-AF65-F5344CB8AC3E}">
        <p14:creationId xmlns:p14="http://schemas.microsoft.com/office/powerpoint/2010/main" val="3219714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8CB67E-B106-48B8-B995-DFE58525627A}" type="datetimeFigureOut">
              <a:rPr lang="en-US" smtClean="0"/>
              <a:t>7/18/2017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2303FC-01A4-4579-957F-807239787D7B}" type="slidenum">
              <a:rPr lang="en-US" smtClean="0"/>
              <a:t>‹#›</a:t>
            </a:fld>
            <a:endParaRPr lang="en-US"/>
          </a:p>
        </p:txBody>
      </p:sp>
    </p:spTree>
    <p:extLst>
      <p:ext uri="{BB962C8B-B14F-4D97-AF65-F5344CB8AC3E}">
        <p14:creationId xmlns:p14="http://schemas.microsoft.com/office/powerpoint/2010/main" val="133933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8CB67E-B106-48B8-B995-DFE58525627A}" type="datetimeFigureOut">
              <a:rPr lang="en-US" smtClean="0"/>
              <a:t>7/18/2017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2303FC-01A4-4579-957F-807239787D7B}" type="slidenum">
              <a:rPr lang="en-US" smtClean="0"/>
              <a:t>‹#›</a:t>
            </a:fld>
            <a:endParaRPr lang="en-US"/>
          </a:p>
        </p:txBody>
      </p:sp>
    </p:spTree>
    <p:extLst>
      <p:ext uri="{BB962C8B-B14F-4D97-AF65-F5344CB8AC3E}">
        <p14:creationId xmlns:p14="http://schemas.microsoft.com/office/powerpoint/2010/main" val="945063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0"/>
            <a:ext cx="7772400" cy="1470025"/>
          </a:xfrm>
        </p:spPr>
        <p:txBody>
          <a:bodyPr/>
          <a:lstStyle/>
          <a:p>
            <a:r>
              <a:rPr lang="en-US" b="1" dirty="0" smtClean="0"/>
              <a:t>Performance tips and tricks for Qt/QML Application</a:t>
            </a:r>
            <a:endParaRPr lang="en-US" b="1" dirty="0"/>
          </a:p>
        </p:txBody>
      </p:sp>
      <p:sp>
        <p:nvSpPr>
          <p:cNvPr id="3" name="Subtitle 2"/>
          <p:cNvSpPr>
            <a:spLocks noGrp="1"/>
          </p:cNvSpPr>
          <p:nvPr>
            <p:ph type="subTitle" idx="1"/>
          </p:nvPr>
        </p:nvSpPr>
        <p:spPr>
          <a:xfrm>
            <a:off x="2286000" y="2535198"/>
            <a:ext cx="4876800" cy="3124200"/>
          </a:xfrm>
        </p:spPr>
        <p:txBody>
          <a:bodyPr/>
          <a:lstStyle/>
          <a:p>
            <a:pPr marL="514350" indent="-514350" algn="l">
              <a:buAutoNum type="arabicPeriod"/>
            </a:pPr>
            <a:r>
              <a:rPr lang="en-US" dirty="0" smtClean="0">
                <a:solidFill>
                  <a:schemeClr val="tx1"/>
                </a:solidFill>
              </a:rPr>
              <a:t>General</a:t>
            </a:r>
          </a:p>
          <a:p>
            <a:pPr marL="514350" indent="-514350" algn="l">
              <a:buAutoNum type="arabicPeriod"/>
            </a:pPr>
            <a:r>
              <a:rPr lang="en-US" dirty="0" smtClean="0">
                <a:solidFill>
                  <a:schemeClr val="tx1"/>
                </a:solidFill>
              </a:rPr>
              <a:t>App Start</a:t>
            </a:r>
          </a:p>
          <a:p>
            <a:pPr marL="514350" indent="-514350" algn="l">
              <a:buAutoNum type="arabicPeriod"/>
            </a:pPr>
            <a:r>
              <a:rPr lang="en-US" dirty="0" smtClean="0">
                <a:solidFill>
                  <a:schemeClr val="tx1"/>
                </a:solidFill>
              </a:rPr>
              <a:t>Image</a:t>
            </a:r>
          </a:p>
          <a:p>
            <a:pPr marL="514350" indent="-514350" algn="l">
              <a:buAutoNum type="arabicPeriod"/>
            </a:pPr>
            <a:r>
              <a:rPr lang="en-US" dirty="0" smtClean="0">
                <a:solidFill>
                  <a:schemeClr val="tx1"/>
                </a:solidFill>
              </a:rPr>
              <a:t>List</a:t>
            </a:r>
          </a:p>
          <a:p>
            <a:pPr marL="514350" indent="-514350" algn="l">
              <a:buAutoNum type="arabicPeriod"/>
            </a:pPr>
            <a:r>
              <a:rPr lang="en-US" dirty="0" smtClean="0">
                <a:solidFill>
                  <a:schemeClr val="tx1"/>
                </a:solidFill>
              </a:rPr>
              <a:t>Other</a:t>
            </a:r>
            <a:endParaRPr lang="en-US" dirty="0">
              <a:solidFill>
                <a:schemeClr val="tx1"/>
              </a:solidFill>
            </a:endParaRPr>
          </a:p>
        </p:txBody>
      </p:sp>
      <p:sp>
        <p:nvSpPr>
          <p:cNvPr id="4" name="TextBox 3"/>
          <p:cNvSpPr txBox="1"/>
          <p:nvPr/>
        </p:nvSpPr>
        <p:spPr>
          <a:xfrm>
            <a:off x="1447800" y="1981200"/>
            <a:ext cx="6324600" cy="553998"/>
          </a:xfrm>
          <a:prstGeom prst="rect">
            <a:avLst/>
          </a:prstGeom>
          <a:noFill/>
        </p:spPr>
        <p:txBody>
          <a:bodyPr wrap="square" rtlCol="0">
            <a:spAutoFit/>
          </a:bodyPr>
          <a:lstStyle/>
          <a:p>
            <a:r>
              <a:rPr lang="en-US" sz="3000" b="1" dirty="0" smtClean="0"/>
              <a:t>Content</a:t>
            </a:r>
            <a:endParaRPr lang="en-US" sz="3000" b="1" dirty="0"/>
          </a:p>
        </p:txBody>
      </p:sp>
    </p:spTree>
    <p:extLst>
      <p:ext uri="{BB962C8B-B14F-4D97-AF65-F5344CB8AC3E}">
        <p14:creationId xmlns:p14="http://schemas.microsoft.com/office/powerpoint/2010/main" val="1575850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272534"/>
            <a:ext cx="7543800" cy="369332"/>
          </a:xfrm>
          <a:prstGeom prst="rect">
            <a:avLst/>
          </a:prstGeom>
          <a:noFill/>
        </p:spPr>
        <p:txBody>
          <a:bodyPr wrap="square" rtlCol="0">
            <a:spAutoFit/>
          </a:bodyPr>
          <a:lstStyle/>
          <a:p>
            <a:r>
              <a:rPr lang="en-US" dirty="0" smtClean="0"/>
              <a:t>Example use Loader in QML</a:t>
            </a:r>
            <a:endParaRPr lang="en-US" dirty="0"/>
          </a:p>
        </p:txBody>
      </p:sp>
      <p:sp>
        <p:nvSpPr>
          <p:cNvPr id="5" name="TextBox 4"/>
          <p:cNvSpPr txBox="1"/>
          <p:nvPr/>
        </p:nvSpPr>
        <p:spPr>
          <a:xfrm>
            <a:off x="914400" y="914400"/>
            <a:ext cx="7848600" cy="4278094"/>
          </a:xfrm>
          <a:prstGeom prst="rect">
            <a:avLst/>
          </a:prstGeom>
          <a:noFill/>
        </p:spPr>
        <p:txBody>
          <a:bodyPr wrap="square" rtlCol="0">
            <a:spAutoFit/>
          </a:bodyPr>
          <a:lstStyle/>
          <a:p>
            <a:r>
              <a:rPr lang="en-US" sz="1600" dirty="0" smtClean="0"/>
              <a:t>MouseArea </a:t>
            </a:r>
            <a:r>
              <a:rPr lang="en-US" sz="1600" dirty="0"/>
              <a:t>{ </a:t>
            </a:r>
            <a:endParaRPr lang="en-US" sz="1600" dirty="0" smtClean="0"/>
          </a:p>
          <a:p>
            <a:r>
              <a:rPr lang="en-US" sz="1600" dirty="0"/>
              <a:t>	</a:t>
            </a:r>
            <a:r>
              <a:rPr lang="en-US" sz="1600" dirty="0" smtClean="0"/>
              <a:t>anchors.fill</a:t>
            </a:r>
            <a:r>
              <a:rPr lang="en-US" sz="1600" dirty="0"/>
              <a:t>:</a:t>
            </a:r>
            <a:r>
              <a:rPr lang="en-US" sz="1600" dirty="0"/>
              <a:t> </a:t>
            </a:r>
            <a:r>
              <a:rPr lang="en-US" sz="1600" i="1" dirty="0"/>
              <a:t>parent</a:t>
            </a:r>
            <a:r>
              <a:rPr lang="en-US" sz="1600" dirty="0"/>
              <a:t> </a:t>
            </a:r>
            <a:endParaRPr lang="en-US" sz="1600" dirty="0" smtClean="0"/>
          </a:p>
          <a:p>
            <a:r>
              <a:rPr lang="en-US" sz="1600" dirty="0"/>
              <a:t>	</a:t>
            </a:r>
            <a:r>
              <a:rPr lang="en-US" sz="1600" dirty="0" smtClean="0"/>
              <a:t>onClicked</a:t>
            </a:r>
            <a:r>
              <a:rPr lang="en-US" sz="1600" dirty="0"/>
              <a:t>:</a:t>
            </a:r>
            <a:r>
              <a:rPr lang="en-US" sz="1600" dirty="0"/>
              <a:t> </a:t>
            </a:r>
            <a:r>
              <a:rPr lang="en-US" sz="1600" dirty="0"/>
              <a:t>{ </a:t>
            </a:r>
            <a:endParaRPr lang="en-US" sz="1600" dirty="0" smtClean="0"/>
          </a:p>
          <a:p>
            <a:r>
              <a:rPr lang="en-US" sz="1600" i="1" dirty="0"/>
              <a:t>	</a:t>
            </a:r>
            <a:r>
              <a:rPr lang="en-US" sz="1600" i="1" dirty="0" smtClean="0"/>
              <a:t>	rect</a:t>
            </a:r>
            <a:r>
              <a:rPr lang="en-US" sz="1600" dirty="0" smtClean="0"/>
              <a:t>.visible </a:t>
            </a:r>
            <a:r>
              <a:rPr lang="en-US" sz="1600" dirty="0"/>
              <a:t>=</a:t>
            </a:r>
            <a:r>
              <a:rPr lang="en-US" sz="1600" dirty="0"/>
              <a:t> </a:t>
            </a:r>
            <a:r>
              <a:rPr lang="en-US" sz="1600" dirty="0"/>
              <a:t>true </a:t>
            </a:r>
            <a:endParaRPr lang="en-US" sz="1600" dirty="0" smtClean="0"/>
          </a:p>
          <a:p>
            <a:r>
              <a:rPr lang="en-US" sz="1600" dirty="0"/>
              <a:t>	</a:t>
            </a:r>
            <a:r>
              <a:rPr lang="en-US" sz="1600" dirty="0" smtClean="0"/>
              <a:t>} </a:t>
            </a:r>
          </a:p>
          <a:p>
            <a:r>
              <a:rPr lang="en-US" sz="1600" dirty="0" smtClean="0"/>
              <a:t>} </a:t>
            </a:r>
          </a:p>
          <a:p>
            <a:r>
              <a:rPr lang="en-US" sz="1600" dirty="0" smtClean="0"/>
              <a:t>Rectangle </a:t>
            </a:r>
            <a:r>
              <a:rPr lang="en-US" sz="1600" dirty="0"/>
              <a:t>{ </a:t>
            </a:r>
            <a:endParaRPr lang="en-US" sz="1600" dirty="0" smtClean="0"/>
          </a:p>
          <a:p>
            <a:r>
              <a:rPr lang="en-US" sz="1600" dirty="0"/>
              <a:t>	</a:t>
            </a:r>
            <a:r>
              <a:rPr lang="en-US" sz="1600" dirty="0" smtClean="0"/>
              <a:t>id</a:t>
            </a:r>
            <a:r>
              <a:rPr lang="en-US" sz="1600" dirty="0"/>
              <a:t>:</a:t>
            </a:r>
            <a:r>
              <a:rPr lang="en-US" sz="1600" dirty="0"/>
              <a:t> </a:t>
            </a:r>
            <a:r>
              <a:rPr lang="en-US" sz="1600" i="1" dirty="0"/>
              <a:t>rect</a:t>
            </a:r>
            <a:r>
              <a:rPr lang="en-US" sz="1600" dirty="0"/>
              <a:t> </a:t>
            </a:r>
            <a:endParaRPr lang="en-US" sz="1600" dirty="0" smtClean="0"/>
          </a:p>
          <a:p>
            <a:r>
              <a:rPr lang="en-US" sz="1600" dirty="0"/>
              <a:t>	</a:t>
            </a:r>
            <a:r>
              <a:rPr lang="en-US" sz="1600" dirty="0" smtClean="0"/>
              <a:t>width</a:t>
            </a:r>
            <a:r>
              <a:rPr lang="en-US" sz="1600" dirty="0"/>
              <a:t>:</a:t>
            </a:r>
            <a:r>
              <a:rPr lang="en-US" sz="1600" dirty="0"/>
              <a:t> </a:t>
            </a:r>
            <a:r>
              <a:rPr lang="en-US" sz="1600" dirty="0"/>
              <a:t>300 </a:t>
            </a:r>
            <a:r>
              <a:rPr lang="en-US" sz="1600" dirty="0" smtClean="0"/>
              <a:t>;height</a:t>
            </a:r>
            <a:r>
              <a:rPr lang="en-US" sz="1600" dirty="0"/>
              <a:t>:</a:t>
            </a:r>
            <a:r>
              <a:rPr lang="en-US" sz="1600" dirty="0"/>
              <a:t> </a:t>
            </a:r>
            <a:r>
              <a:rPr lang="en-US" sz="1600" dirty="0"/>
              <a:t>300 </a:t>
            </a:r>
            <a:endParaRPr lang="en-US" sz="1600" dirty="0" smtClean="0"/>
          </a:p>
          <a:p>
            <a:r>
              <a:rPr lang="en-US" sz="1600" dirty="0"/>
              <a:t>	</a:t>
            </a:r>
            <a:r>
              <a:rPr lang="en-US" sz="1600" dirty="0" smtClean="0"/>
              <a:t>visible</a:t>
            </a:r>
            <a:r>
              <a:rPr lang="en-US" sz="1600" dirty="0"/>
              <a:t>:</a:t>
            </a:r>
            <a:r>
              <a:rPr lang="en-US" sz="1600" dirty="0"/>
              <a:t> </a:t>
            </a:r>
            <a:r>
              <a:rPr lang="en-US" sz="1600" dirty="0"/>
              <a:t>false </a:t>
            </a:r>
            <a:endParaRPr lang="en-US" sz="1600" dirty="0" smtClean="0"/>
          </a:p>
          <a:p>
            <a:r>
              <a:rPr lang="en-US" sz="1600" dirty="0"/>
              <a:t>	</a:t>
            </a:r>
            <a:r>
              <a:rPr lang="en-US" sz="1600" dirty="0" smtClean="0"/>
              <a:t>Text </a:t>
            </a:r>
            <a:r>
              <a:rPr lang="en-US" sz="1600" dirty="0"/>
              <a:t>{ </a:t>
            </a:r>
            <a:r>
              <a:rPr lang="en-US" sz="1600" dirty="0"/>
              <a:t>text</a:t>
            </a:r>
            <a:r>
              <a:rPr lang="en-US" sz="1600" dirty="0"/>
              <a:t>:</a:t>
            </a:r>
            <a:r>
              <a:rPr lang="en-US" sz="1600" dirty="0"/>
              <a:t> "hunght abcd"</a:t>
            </a:r>
            <a:r>
              <a:rPr lang="en-US" sz="1600" dirty="0"/>
              <a:t> </a:t>
            </a:r>
            <a:r>
              <a:rPr lang="en-US" sz="1600" dirty="0"/>
              <a:t>y</a:t>
            </a:r>
            <a:r>
              <a:rPr lang="en-US" sz="1600" dirty="0"/>
              <a:t>:</a:t>
            </a:r>
            <a:r>
              <a:rPr lang="en-US" sz="1600" dirty="0"/>
              <a:t> </a:t>
            </a:r>
            <a:r>
              <a:rPr lang="en-US" sz="1600" dirty="0"/>
              <a:t>0 </a:t>
            </a:r>
            <a:r>
              <a:rPr lang="en-US" sz="1600" dirty="0" smtClean="0"/>
              <a:t>}</a:t>
            </a:r>
          </a:p>
          <a:p>
            <a:r>
              <a:rPr lang="en-US" sz="1600" dirty="0"/>
              <a:t>	</a:t>
            </a:r>
            <a:r>
              <a:rPr lang="en-US" sz="1600" dirty="0" smtClean="0"/>
              <a:t> </a:t>
            </a:r>
            <a:r>
              <a:rPr lang="en-US" sz="1600" dirty="0"/>
              <a:t>Text </a:t>
            </a:r>
            <a:r>
              <a:rPr lang="en-US" sz="1600" dirty="0"/>
              <a:t>{ </a:t>
            </a:r>
            <a:r>
              <a:rPr lang="en-US" sz="1600" dirty="0"/>
              <a:t>text</a:t>
            </a:r>
            <a:r>
              <a:rPr lang="en-US" sz="1600" dirty="0"/>
              <a:t>:</a:t>
            </a:r>
            <a:r>
              <a:rPr lang="en-US" sz="1600" dirty="0"/>
              <a:t> "hunght abcd"</a:t>
            </a:r>
            <a:r>
              <a:rPr lang="en-US" sz="1600" dirty="0"/>
              <a:t> </a:t>
            </a:r>
            <a:r>
              <a:rPr lang="en-US" sz="1600" dirty="0"/>
              <a:t>y</a:t>
            </a:r>
            <a:r>
              <a:rPr lang="en-US" sz="1600" dirty="0"/>
              <a:t>:</a:t>
            </a:r>
            <a:r>
              <a:rPr lang="en-US" sz="1600" dirty="0"/>
              <a:t> </a:t>
            </a:r>
            <a:r>
              <a:rPr lang="en-US" sz="1600" dirty="0"/>
              <a:t>20 } </a:t>
            </a:r>
            <a:endParaRPr lang="en-US" sz="1600" dirty="0" smtClean="0"/>
          </a:p>
          <a:p>
            <a:r>
              <a:rPr lang="en-US" sz="1600" dirty="0"/>
              <a:t>	</a:t>
            </a:r>
            <a:r>
              <a:rPr lang="en-US" sz="1600" dirty="0" smtClean="0"/>
              <a:t>Text </a:t>
            </a:r>
            <a:r>
              <a:rPr lang="en-US" sz="1600" dirty="0"/>
              <a:t>{ </a:t>
            </a:r>
            <a:r>
              <a:rPr lang="en-US" sz="1600" dirty="0"/>
              <a:t>text</a:t>
            </a:r>
            <a:r>
              <a:rPr lang="en-US" sz="1600" dirty="0"/>
              <a:t>:</a:t>
            </a:r>
            <a:r>
              <a:rPr lang="en-US" sz="1600" dirty="0"/>
              <a:t> "hunght abcd"</a:t>
            </a:r>
            <a:r>
              <a:rPr lang="en-US" sz="1600" dirty="0"/>
              <a:t> </a:t>
            </a:r>
            <a:r>
              <a:rPr lang="en-US" sz="1600" dirty="0"/>
              <a:t>y</a:t>
            </a:r>
            <a:r>
              <a:rPr lang="en-US" sz="1600" dirty="0"/>
              <a:t>:</a:t>
            </a:r>
            <a:r>
              <a:rPr lang="en-US" sz="1600" dirty="0"/>
              <a:t> </a:t>
            </a:r>
            <a:r>
              <a:rPr lang="en-US" sz="1600" dirty="0"/>
              <a:t>40 } </a:t>
            </a:r>
            <a:endParaRPr lang="en-US" sz="1600" dirty="0" smtClean="0"/>
          </a:p>
          <a:p>
            <a:r>
              <a:rPr lang="en-US" sz="1600" dirty="0"/>
              <a:t>	</a:t>
            </a:r>
            <a:r>
              <a:rPr lang="en-US" sz="1600" dirty="0" smtClean="0"/>
              <a:t>........................</a:t>
            </a:r>
          </a:p>
          <a:p>
            <a:r>
              <a:rPr lang="en-US" sz="1600" dirty="0"/>
              <a:t>	</a:t>
            </a:r>
            <a:r>
              <a:rPr lang="en-US" sz="1600" dirty="0" smtClean="0"/>
              <a:t>Text{ </a:t>
            </a:r>
            <a:r>
              <a:rPr lang="en-US" sz="1600" dirty="0"/>
              <a:t>text</a:t>
            </a:r>
            <a:r>
              <a:rPr lang="en-US" sz="1600" dirty="0"/>
              <a:t>:</a:t>
            </a:r>
            <a:r>
              <a:rPr lang="en-US" sz="1600" dirty="0"/>
              <a:t> "hunght abcd"</a:t>
            </a:r>
            <a:r>
              <a:rPr lang="en-US" sz="1600" dirty="0"/>
              <a:t> </a:t>
            </a:r>
            <a:r>
              <a:rPr lang="en-US" sz="1600" dirty="0"/>
              <a:t>y</a:t>
            </a:r>
            <a:r>
              <a:rPr lang="en-US" sz="1600" dirty="0"/>
              <a:t>:</a:t>
            </a:r>
            <a:r>
              <a:rPr lang="en-US" sz="1600" dirty="0"/>
              <a:t> </a:t>
            </a:r>
            <a:r>
              <a:rPr lang="en-US" sz="1600" dirty="0"/>
              <a:t>200 } </a:t>
            </a:r>
            <a:r>
              <a:rPr lang="en-US" sz="1600" dirty="0" smtClean="0"/>
              <a:t> </a:t>
            </a:r>
            <a:r>
              <a:rPr lang="en-US" sz="1600" dirty="0"/>
              <a:t/>
            </a:r>
            <a:br>
              <a:rPr lang="en-US" sz="1600" dirty="0"/>
            </a:br>
            <a:r>
              <a:rPr lang="en-US" sz="1600" dirty="0"/>
              <a:t>} </a:t>
            </a:r>
            <a:br>
              <a:rPr lang="en-US" sz="1600" dirty="0"/>
            </a:br>
            <a:endParaRPr lang="en-US" sz="1600" dirty="0"/>
          </a:p>
        </p:txBody>
      </p:sp>
      <p:sp>
        <p:nvSpPr>
          <p:cNvPr id="2" name="TextBox 1"/>
          <p:cNvSpPr txBox="1"/>
          <p:nvPr/>
        </p:nvSpPr>
        <p:spPr>
          <a:xfrm>
            <a:off x="914400" y="641866"/>
            <a:ext cx="3810000" cy="369332"/>
          </a:xfrm>
          <a:prstGeom prst="rect">
            <a:avLst/>
          </a:prstGeom>
          <a:noFill/>
        </p:spPr>
        <p:txBody>
          <a:bodyPr wrap="square" rtlCol="0">
            <a:spAutoFit/>
          </a:bodyPr>
          <a:lstStyle/>
          <a:p>
            <a:r>
              <a:rPr lang="en-US" dirty="0" smtClean="0"/>
              <a:t>Wrong way:</a:t>
            </a:r>
            <a:endParaRPr lang="en-US" dirty="0"/>
          </a:p>
        </p:txBody>
      </p:sp>
    </p:spTree>
    <p:extLst>
      <p:ext uri="{BB962C8B-B14F-4D97-AF65-F5344CB8AC3E}">
        <p14:creationId xmlns:p14="http://schemas.microsoft.com/office/powerpoint/2010/main" val="31985912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609600"/>
            <a:ext cx="2514600" cy="369332"/>
          </a:xfrm>
          <a:prstGeom prst="rect">
            <a:avLst/>
          </a:prstGeom>
          <a:noFill/>
        </p:spPr>
        <p:txBody>
          <a:bodyPr wrap="square" rtlCol="0">
            <a:spAutoFit/>
          </a:bodyPr>
          <a:lstStyle/>
          <a:p>
            <a:r>
              <a:rPr lang="en-US" dirty="0" smtClean="0"/>
              <a:t>Result: </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 y="966788"/>
            <a:ext cx="8820150" cy="492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03106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1143000"/>
            <a:ext cx="7924800" cy="2862322"/>
          </a:xfrm>
          <a:prstGeom prst="rect">
            <a:avLst/>
          </a:prstGeom>
          <a:noFill/>
        </p:spPr>
        <p:txBody>
          <a:bodyPr wrap="square" rtlCol="0">
            <a:spAutoFit/>
          </a:bodyPr>
          <a:lstStyle/>
          <a:p>
            <a:r>
              <a:rPr lang="en-US" dirty="0"/>
              <a:t>MouseArea </a:t>
            </a:r>
            <a:r>
              <a:rPr lang="en-US" dirty="0"/>
              <a:t>{ </a:t>
            </a:r>
            <a:endParaRPr lang="en-US" dirty="0" smtClean="0"/>
          </a:p>
          <a:p>
            <a:r>
              <a:rPr lang="en-US" dirty="0"/>
              <a:t>	</a:t>
            </a:r>
            <a:r>
              <a:rPr lang="en-US" dirty="0" smtClean="0"/>
              <a:t>anchors.fill</a:t>
            </a:r>
            <a:r>
              <a:rPr lang="en-US" dirty="0"/>
              <a:t>:</a:t>
            </a:r>
            <a:r>
              <a:rPr lang="en-US" dirty="0"/>
              <a:t> </a:t>
            </a:r>
            <a:r>
              <a:rPr lang="en-US" i="1" dirty="0"/>
              <a:t>parent</a:t>
            </a:r>
            <a:r>
              <a:rPr lang="en-US" dirty="0"/>
              <a:t> </a:t>
            </a:r>
            <a:endParaRPr lang="en-US" dirty="0" smtClean="0"/>
          </a:p>
          <a:p>
            <a:r>
              <a:rPr lang="en-US" dirty="0"/>
              <a:t>	</a:t>
            </a:r>
            <a:r>
              <a:rPr lang="en-US" dirty="0" smtClean="0"/>
              <a:t>onClicked</a:t>
            </a:r>
            <a:r>
              <a:rPr lang="en-US" dirty="0"/>
              <a:t>:</a:t>
            </a:r>
            <a:r>
              <a:rPr lang="en-US" dirty="0"/>
              <a:t> </a:t>
            </a:r>
            <a:r>
              <a:rPr lang="en-US" dirty="0"/>
              <a:t>{ </a:t>
            </a:r>
            <a:endParaRPr lang="en-US" dirty="0" smtClean="0"/>
          </a:p>
          <a:p>
            <a:r>
              <a:rPr lang="en-US" i="1" dirty="0"/>
              <a:t>	</a:t>
            </a:r>
            <a:r>
              <a:rPr lang="en-US" i="1" dirty="0" smtClean="0"/>
              <a:t>	loader</a:t>
            </a:r>
            <a:r>
              <a:rPr lang="en-US" dirty="0" smtClean="0"/>
              <a:t>.source </a:t>
            </a:r>
            <a:r>
              <a:rPr lang="en-US" dirty="0"/>
              <a:t>=</a:t>
            </a:r>
            <a:r>
              <a:rPr lang="en-US" dirty="0"/>
              <a:t> "qrc:/LoaderItem.qml"</a:t>
            </a:r>
            <a:r>
              <a:rPr lang="en-US" dirty="0"/>
              <a:t> </a:t>
            </a:r>
            <a:endParaRPr lang="en-US" dirty="0" smtClean="0"/>
          </a:p>
          <a:p>
            <a:r>
              <a:rPr lang="en-US" dirty="0"/>
              <a:t>	</a:t>
            </a:r>
            <a:r>
              <a:rPr lang="en-US" dirty="0" smtClean="0"/>
              <a:t>} </a:t>
            </a:r>
          </a:p>
          <a:p>
            <a:r>
              <a:rPr lang="en-US" dirty="0" smtClean="0"/>
              <a:t>} </a:t>
            </a:r>
          </a:p>
          <a:p>
            <a:r>
              <a:rPr lang="en-US" dirty="0" smtClean="0"/>
              <a:t>Loader </a:t>
            </a:r>
            <a:r>
              <a:rPr lang="en-US" dirty="0"/>
              <a:t>{ </a:t>
            </a:r>
            <a:endParaRPr lang="en-US" dirty="0" smtClean="0"/>
          </a:p>
          <a:p>
            <a:r>
              <a:rPr lang="en-US" dirty="0"/>
              <a:t>	</a:t>
            </a:r>
            <a:r>
              <a:rPr lang="en-US" dirty="0" smtClean="0"/>
              <a:t>id</a:t>
            </a:r>
            <a:r>
              <a:rPr lang="en-US" dirty="0"/>
              <a:t>:</a:t>
            </a:r>
            <a:r>
              <a:rPr lang="en-US" dirty="0"/>
              <a:t> </a:t>
            </a:r>
            <a:r>
              <a:rPr lang="en-US" i="1" dirty="0"/>
              <a:t>loader</a:t>
            </a:r>
            <a:r>
              <a:rPr lang="en-US" dirty="0"/>
              <a:t> </a:t>
            </a:r>
            <a:endParaRPr lang="en-US" dirty="0" smtClean="0"/>
          </a:p>
          <a:p>
            <a:r>
              <a:rPr lang="en-US" dirty="0"/>
              <a:t>	</a:t>
            </a:r>
            <a:r>
              <a:rPr lang="en-US" dirty="0" smtClean="0"/>
              <a:t>source</a:t>
            </a:r>
            <a:r>
              <a:rPr lang="en-US" dirty="0"/>
              <a:t>:</a:t>
            </a:r>
            <a:r>
              <a:rPr lang="en-US" dirty="0"/>
              <a:t> ""</a:t>
            </a:r>
            <a:r>
              <a:rPr lang="en-US" dirty="0"/>
              <a:t> </a:t>
            </a:r>
            <a:endParaRPr lang="en-US" dirty="0" smtClean="0"/>
          </a:p>
          <a:p>
            <a:r>
              <a:rPr lang="en-US" dirty="0" smtClean="0"/>
              <a:t>}</a:t>
            </a:r>
            <a:endParaRPr lang="en-US" dirty="0"/>
          </a:p>
        </p:txBody>
      </p:sp>
      <p:sp>
        <p:nvSpPr>
          <p:cNvPr id="5" name="TextBox 4"/>
          <p:cNvSpPr txBox="1"/>
          <p:nvPr/>
        </p:nvSpPr>
        <p:spPr>
          <a:xfrm>
            <a:off x="609600" y="304800"/>
            <a:ext cx="3886200" cy="369332"/>
          </a:xfrm>
          <a:prstGeom prst="rect">
            <a:avLst/>
          </a:prstGeom>
          <a:noFill/>
        </p:spPr>
        <p:txBody>
          <a:bodyPr wrap="square" rtlCol="0">
            <a:spAutoFit/>
          </a:bodyPr>
          <a:lstStyle/>
          <a:p>
            <a:r>
              <a:rPr lang="en-US" dirty="0" smtClean="0"/>
              <a:t>Right Way</a:t>
            </a:r>
            <a:endParaRPr lang="en-US" dirty="0"/>
          </a:p>
        </p:txBody>
      </p:sp>
    </p:spTree>
    <p:extLst>
      <p:ext uri="{BB962C8B-B14F-4D97-AF65-F5344CB8AC3E}">
        <p14:creationId xmlns:p14="http://schemas.microsoft.com/office/powerpoint/2010/main" val="9718474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228600"/>
            <a:ext cx="3962400" cy="369332"/>
          </a:xfrm>
          <a:prstGeom prst="rect">
            <a:avLst/>
          </a:prstGeom>
          <a:noFill/>
        </p:spPr>
        <p:txBody>
          <a:bodyPr wrap="square" rtlCol="0">
            <a:spAutoFit/>
          </a:bodyPr>
          <a:lstStyle/>
          <a:p>
            <a:r>
              <a:rPr lang="en-US" dirty="0" smtClean="0"/>
              <a:t>Result: Right Way</a:t>
            </a: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1" y="914400"/>
            <a:ext cx="83820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61215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pPr algn="l"/>
            <a:r>
              <a:rPr lang="en-US" dirty="0" smtClean="0"/>
              <a:t>Image</a:t>
            </a:r>
            <a:endParaRPr lang="en-US" dirty="0"/>
          </a:p>
        </p:txBody>
      </p:sp>
      <p:sp>
        <p:nvSpPr>
          <p:cNvPr id="3" name="Content Placeholder 2"/>
          <p:cNvSpPr>
            <a:spLocks noGrp="1"/>
          </p:cNvSpPr>
          <p:nvPr>
            <p:ph idx="1"/>
          </p:nvPr>
        </p:nvSpPr>
        <p:spPr>
          <a:xfrm>
            <a:off x="457200" y="838200"/>
            <a:ext cx="8229600" cy="5287963"/>
          </a:xfrm>
        </p:spPr>
        <p:txBody>
          <a:bodyPr>
            <a:normAutofit/>
          </a:bodyPr>
          <a:lstStyle/>
          <a:p>
            <a:r>
              <a:rPr lang="en-US" sz="1600" b="1" dirty="0"/>
              <a:t>Bitmap formats vs. vector graphics </a:t>
            </a:r>
            <a:r>
              <a:rPr lang="en-US" sz="1600" b="1" dirty="0" smtClean="0"/>
              <a:t>formats</a:t>
            </a:r>
          </a:p>
          <a:p>
            <a:r>
              <a:rPr lang="en-US" sz="1600" b="1" dirty="0"/>
              <a:t>Load large images </a:t>
            </a:r>
            <a:r>
              <a:rPr lang="en-US" sz="1600" b="1" dirty="0" smtClean="0"/>
              <a:t>asynchronously</a:t>
            </a:r>
          </a:p>
          <a:p>
            <a:r>
              <a:rPr lang="en-US" sz="1600" b="1" dirty="0"/>
              <a:t>Avoid </a:t>
            </a:r>
            <a:r>
              <a:rPr lang="en-US" sz="1600" b="1" dirty="0" smtClean="0"/>
              <a:t>resizing/scaling</a:t>
            </a:r>
            <a:endParaRPr lang="en-US" sz="1600" dirty="0"/>
          </a:p>
          <a:p>
            <a:r>
              <a:rPr lang="en-US" sz="1600" b="1" dirty="0"/>
              <a:t>Use sourceSize with large </a:t>
            </a:r>
            <a:r>
              <a:rPr lang="en-US" sz="1600" b="1" dirty="0" smtClean="0"/>
              <a:t>images</a:t>
            </a:r>
          </a:p>
          <a:p>
            <a:r>
              <a:rPr lang="en-US" sz="1600" b="1" dirty="0"/>
              <a:t>Enable Image.smooth only when </a:t>
            </a:r>
            <a:r>
              <a:rPr lang="en-US" sz="1600" b="1" dirty="0" smtClean="0"/>
              <a:t>necessary</a:t>
            </a:r>
            <a:endParaRPr lang="en-US" sz="1600" dirty="0"/>
          </a:p>
          <a:p>
            <a:r>
              <a:rPr lang="en-US" sz="1600" b="1" dirty="0"/>
              <a:t>Avoid composing an image from a number of elements</a:t>
            </a:r>
            <a:r>
              <a:rPr lang="en-US" sz="1600" dirty="0"/>
              <a:t/>
            </a:r>
            <a:br>
              <a:rPr lang="en-US" sz="1600" dirty="0"/>
            </a:br>
            <a:r>
              <a:rPr lang="en-US" sz="1600" dirty="0"/>
              <a:t/>
            </a:r>
            <a:br>
              <a:rPr lang="en-US" sz="1600" dirty="0"/>
            </a:br>
            <a:r>
              <a:rPr lang="en-US" sz="1600" dirty="0"/>
              <a:t/>
            </a:r>
            <a:br>
              <a:rPr lang="en-US" sz="1600" dirty="0"/>
            </a:br>
            <a:r>
              <a:rPr lang="en-US" sz="1600" dirty="0"/>
              <a:t/>
            </a:r>
            <a:br>
              <a:rPr lang="en-US" sz="1600" dirty="0"/>
            </a:br>
            <a:r>
              <a:rPr lang="en-US" sz="1600" dirty="0"/>
              <a:t/>
            </a:r>
            <a:br>
              <a:rPr lang="en-US" sz="1600" dirty="0"/>
            </a:br>
            <a:r>
              <a:rPr lang="en-US" sz="1600" dirty="0"/>
              <a:t/>
            </a:r>
            <a:br>
              <a:rPr lang="en-US" sz="1600" dirty="0"/>
            </a:br>
            <a:r>
              <a:rPr lang="en-US" sz="1600" dirty="0"/>
              <a:t/>
            </a:r>
            <a:br>
              <a:rPr lang="en-US" sz="1600" dirty="0"/>
            </a:br>
            <a:r>
              <a:rPr lang="en-US" sz="1600" dirty="0"/>
              <a:t/>
            </a:r>
            <a:br>
              <a:rPr lang="en-US" sz="1600" dirty="0"/>
            </a:br>
            <a:endParaRPr lang="en-US" sz="1600" dirty="0"/>
          </a:p>
        </p:txBody>
      </p:sp>
    </p:spTree>
    <p:extLst>
      <p:ext uri="{BB962C8B-B14F-4D97-AF65-F5344CB8AC3E}">
        <p14:creationId xmlns:p14="http://schemas.microsoft.com/office/powerpoint/2010/main" val="15270470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pPr algn="l"/>
            <a:r>
              <a:rPr lang="en-US" dirty="0" smtClean="0"/>
              <a:t>List</a:t>
            </a:r>
            <a:endParaRPr lang="en-US" dirty="0"/>
          </a:p>
        </p:txBody>
      </p:sp>
      <p:sp>
        <p:nvSpPr>
          <p:cNvPr id="3" name="Content Placeholder 2"/>
          <p:cNvSpPr>
            <a:spLocks noGrp="1"/>
          </p:cNvSpPr>
          <p:nvPr>
            <p:ph idx="1"/>
          </p:nvPr>
        </p:nvSpPr>
        <p:spPr>
          <a:xfrm>
            <a:off x="457200" y="838200"/>
            <a:ext cx="8229600" cy="5287963"/>
          </a:xfrm>
        </p:spPr>
        <p:txBody>
          <a:bodyPr>
            <a:normAutofit/>
          </a:bodyPr>
          <a:lstStyle/>
          <a:p>
            <a:r>
              <a:rPr lang="en-US" sz="1600" b="1" dirty="0"/>
              <a:t>Ensure that your data model is as fast as </a:t>
            </a:r>
            <a:r>
              <a:rPr lang="en-US" sz="1600" b="1" dirty="0" smtClean="0"/>
              <a:t>possible</a:t>
            </a:r>
          </a:p>
          <a:p>
            <a:r>
              <a:rPr lang="en-US" sz="1600" b="1" dirty="0"/>
              <a:t>CacheBuffer usage in </a:t>
            </a:r>
            <a:r>
              <a:rPr lang="en-US" sz="1600" b="1" dirty="0" smtClean="0"/>
              <a:t>ListView/GridView</a:t>
            </a:r>
            <a:endParaRPr lang="en-US" sz="1600" dirty="0"/>
          </a:p>
          <a:p>
            <a:r>
              <a:rPr lang="en-US" sz="1600" dirty="0"/>
              <a:t/>
            </a:r>
            <a:br>
              <a:rPr lang="en-US" sz="1600" dirty="0"/>
            </a:br>
            <a:r>
              <a:rPr lang="en-US" sz="1600" dirty="0"/>
              <a:t/>
            </a:r>
            <a:br>
              <a:rPr lang="en-US" sz="1600" dirty="0"/>
            </a:br>
            <a:endParaRPr lang="en-US" sz="1600" dirty="0"/>
          </a:p>
        </p:txBody>
      </p:sp>
    </p:spTree>
    <p:extLst>
      <p:ext uri="{BB962C8B-B14F-4D97-AF65-F5344CB8AC3E}">
        <p14:creationId xmlns:p14="http://schemas.microsoft.com/office/powerpoint/2010/main" val="15270470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pPr algn="l"/>
            <a:r>
              <a:rPr lang="en-US" dirty="0" smtClean="0"/>
              <a:t>Other</a:t>
            </a:r>
            <a:endParaRPr lang="en-US" dirty="0"/>
          </a:p>
        </p:txBody>
      </p:sp>
      <p:sp>
        <p:nvSpPr>
          <p:cNvPr id="3" name="Content Placeholder 2"/>
          <p:cNvSpPr>
            <a:spLocks noGrp="1"/>
          </p:cNvSpPr>
          <p:nvPr>
            <p:ph idx="1"/>
          </p:nvPr>
        </p:nvSpPr>
        <p:spPr>
          <a:xfrm>
            <a:off x="457200" y="838200"/>
            <a:ext cx="8229600" cy="5287963"/>
          </a:xfrm>
        </p:spPr>
        <p:txBody>
          <a:bodyPr>
            <a:normAutofit/>
          </a:bodyPr>
          <a:lstStyle/>
          <a:p>
            <a:r>
              <a:rPr lang="en-US" sz="1600" b="1" dirty="0"/>
              <a:t>Fixed length lists with </a:t>
            </a:r>
            <a:r>
              <a:rPr lang="en-US" sz="1600" b="1" dirty="0" smtClean="0"/>
              <a:t>Flickable+Column+Repeater</a:t>
            </a:r>
          </a:p>
          <a:p>
            <a:r>
              <a:rPr lang="en-US" sz="1600" b="1" dirty="0"/>
              <a:t>Beware of string </a:t>
            </a:r>
            <a:r>
              <a:rPr lang="en-US" sz="1600" b="1" dirty="0" smtClean="0"/>
              <a:t>operations</a:t>
            </a:r>
            <a:endParaRPr lang="en-US" sz="1600" dirty="0"/>
          </a:p>
          <a:p>
            <a:r>
              <a:rPr lang="en-US" sz="1600" b="1" dirty="0"/>
              <a:t>Animate as small area of the screen as possible in transition </a:t>
            </a:r>
            <a:r>
              <a:rPr lang="en-US" sz="1600" b="1" dirty="0" smtClean="0"/>
              <a:t>animations</a:t>
            </a:r>
            <a:endParaRPr lang="en-US" sz="1600" dirty="0"/>
          </a:p>
          <a:p>
            <a:r>
              <a:rPr lang="en-US" sz="1600" b="1" dirty="0"/>
              <a:t>Avoid complex </a:t>
            </a:r>
            <a:r>
              <a:rPr lang="en-US" sz="1600" b="1" dirty="0" smtClean="0"/>
              <a:t>clipping</a:t>
            </a:r>
            <a:endParaRPr lang="en-US" sz="1600" dirty="0"/>
          </a:p>
          <a:p>
            <a:r>
              <a:rPr lang="en-US" sz="1600" b="1" dirty="0"/>
              <a:t>Does it help performance if you strip off comments or white space from</a:t>
            </a:r>
            <a:r>
              <a:rPr lang="en-US" sz="1600" dirty="0"/>
              <a:t/>
            </a:r>
            <a:br>
              <a:rPr lang="en-US" sz="1600" dirty="0"/>
            </a:br>
            <a:r>
              <a:rPr lang="en-US" sz="1600" b="1" dirty="0"/>
              <a:t>QML files</a:t>
            </a:r>
            <a:r>
              <a:rPr lang="en-US" sz="1600" b="1" dirty="0" smtClean="0"/>
              <a:t>?</a:t>
            </a:r>
            <a:endParaRPr lang="en-US" sz="1600" dirty="0"/>
          </a:p>
          <a:p>
            <a:r>
              <a:rPr lang="en-US" sz="1600" b="1" dirty="0"/>
              <a:t>Avoid unnecessary </a:t>
            </a:r>
            <a:r>
              <a:rPr lang="en-US" sz="1600" b="1" dirty="0" smtClean="0"/>
              <a:t>conversion</a:t>
            </a:r>
            <a:endParaRPr lang="en-US" sz="1600" dirty="0"/>
          </a:p>
          <a:p>
            <a:r>
              <a:rPr lang="en-US" sz="1600" b="1" dirty="0"/>
              <a:t>Anchors and memory </a:t>
            </a:r>
            <a:r>
              <a:rPr lang="en-US" sz="1600" b="1" dirty="0" smtClean="0"/>
              <a:t>consumption</a:t>
            </a:r>
            <a:r>
              <a:rPr lang="en-US" sz="1600" dirty="0"/>
              <a:t/>
            </a:r>
            <a:br>
              <a:rPr lang="en-US" sz="1600" dirty="0"/>
            </a:br>
            <a:r>
              <a:rPr lang="en-US" sz="1600" dirty="0"/>
              <a:t/>
            </a:r>
            <a:br>
              <a:rPr lang="en-US" sz="1600" dirty="0"/>
            </a:br>
            <a:endParaRPr lang="en-US" sz="1600" dirty="0"/>
          </a:p>
        </p:txBody>
      </p:sp>
    </p:spTree>
    <p:extLst>
      <p:ext uri="{BB962C8B-B14F-4D97-AF65-F5344CB8AC3E}">
        <p14:creationId xmlns:p14="http://schemas.microsoft.com/office/powerpoint/2010/main" val="1527047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99606"/>
            <a:ext cx="8229600" cy="5326558"/>
          </a:xfrm>
        </p:spPr>
        <p:txBody>
          <a:bodyPr>
            <a:normAutofit/>
          </a:bodyPr>
          <a:lstStyle/>
          <a:p>
            <a:r>
              <a:rPr lang="en-US" sz="1600" b="1" dirty="0"/>
              <a:t>Controlling QObject </a:t>
            </a:r>
            <a:r>
              <a:rPr lang="en-US" sz="1600" b="1" dirty="0" smtClean="0"/>
              <a:t>Ownership</a:t>
            </a:r>
          </a:p>
          <a:p>
            <a:r>
              <a:rPr lang="en-US" sz="1600" b="1" dirty="0"/>
              <a:t>Turn off sample </a:t>
            </a:r>
            <a:r>
              <a:rPr lang="en-US" sz="1600" b="1" dirty="0" smtClean="0"/>
              <a:t>buffers</a:t>
            </a:r>
            <a:endParaRPr lang="en-US" sz="1600" dirty="0"/>
          </a:p>
          <a:p>
            <a:r>
              <a:rPr lang="en-US" sz="1600" b="1" dirty="0"/>
              <a:t>Integrating with a QWidget-based </a:t>
            </a:r>
            <a:r>
              <a:rPr lang="en-US" sz="1600" b="1" dirty="0" smtClean="0"/>
              <a:t>UI</a:t>
            </a:r>
            <a:endParaRPr lang="en-US" sz="1600" dirty="0"/>
          </a:p>
          <a:p>
            <a:r>
              <a:rPr lang="en-US" sz="1600" b="1" dirty="0"/>
              <a:t>Integrating QML with a QGraphicsView-based </a:t>
            </a:r>
            <a:r>
              <a:rPr lang="en-US" sz="1600" b="1" dirty="0" smtClean="0"/>
              <a:t>UI</a:t>
            </a:r>
            <a:endParaRPr lang="en-US" sz="1600" dirty="0"/>
          </a:p>
          <a:p>
            <a:r>
              <a:rPr lang="en-US" sz="1600" b="1" dirty="0"/>
              <a:t>Use showFullScreen</a:t>
            </a:r>
            <a:r>
              <a:rPr lang="en-US" sz="1600" b="1" dirty="0" smtClean="0"/>
              <a:t>()</a:t>
            </a:r>
            <a:endParaRPr lang="en-US" sz="1600" dirty="0"/>
          </a:p>
          <a:p>
            <a:r>
              <a:rPr lang="en-US" sz="1600" b="1" dirty="0"/>
              <a:t>Avoid unnecessary QRegExp </a:t>
            </a:r>
            <a:r>
              <a:rPr lang="en-US" sz="1600" b="1" dirty="0" smtClean="0"/>
              <a:t>construction</a:t>
            </a:r>
            <a:endParaRPr lang="en-US" sz="1600" dirty="0"/>
          </a:p>
          <a:p>
            <a:r>
              <a:rPr lang="en-US" sz="1600" b="1" dirty="0"/>
              <a:t>Creating QServiceManager instance is costly during application </a:t>
            </a:r>
            <a:r>
              <a:rPr lang="en-US" sz="1600" b="1" dirty="0" smtClean="0"/>
              <a:t>startup</a:t>
            </a:r>
            <a:endParaRPr lang="en-US" sz="1600" dirty="0"/>
          </a:p>
          <a:p>
            <a:r>
              <a:rPr lang="en-US" sz="1600" b="1" dirty="0"/>
              <a:t>Reduce expense of Qt::SmoothTranformation without reducing image</a:t>
            </a:r>
            <a:r>
              <a:rPr lang="en-US" sz="1600" dirty="0"/>
              <a:t/>
            </a:r>
            <a:br>
              <a:rPr lang="en-US" sz="1600" dirty="0"/>
            </a:br>
            <a:r>
              <a:rPr lang="en-US" sz="1600" b="1" dirty="0" smtClean="0"/>
              <a:t>quality</a:t>
            </a:r>
            <a:endParaRPr lang="en-US" sz="1600" dirty="0"/>
          </a:p>
          <a:p>
            <a:r>
              <a:rPr lang="en-US" sz="1600" b="1" dirty="0"/>
              <a:t>Avoid duplicating containers by </a:t>
            </a:r>
            <a:r>
              <a:rPr lang="en-US" sz="1600" b="1" dirty="0" smtClean="0"/>
              <a:t>accident</a:t>
            </a:r>
            <a:endParaRPr lang="en-US" sz="1600" dirty="0"/>
          </a:p>
          <a:p>
            <a:r>
              <a:rPr lang="en-US" sz="1600" b="1" dirty="0"/>
              <a:t>Avoid implicit copies caused by operator</a:t>
            </a:r>
            <a:r>
              <a:rPr lang="en-US" sz="1600" b="1" dirty="0" smtClean="0"/>
              <a:t>[]</a:t>
            </a:r>
            <a:endParaRPr lang="en-US" sz="1600" dirty="0"/>
          </a:p>
          <a:p>
            <a:r>
              <a:rPr lang="en-US" sz="1600" b="1" dirty="0"/>
              <a:t>Avoid connecting to QGraphicsScene ::changed() signal</a:t>
            </a:r>
            <a:r>
              <a:rPr lang="en-US" sz="1600" dirty="0"/>
              <a:t/>
            </a:r>
            <a:br>
              <a:rPr lang="en-US" sz="1600" dirty="0"/>
            </a:br>
            <a:r>
              <a:rPr lang="en-US" sz="1600" dirty="0"/>
              <a:t/>
            </a:r>
            <a:br>
              <a:rPr lang="en-US" sz="1600" dirty="0"/>
            </a:br>
            <a:r>
              <a:rPr lang="en-US" sz="1600" dirty="0"/>
              <a:t/>
            </a:r>
            <a:br>
              <a:rPr lang="en-US" sz="1600" dirty="0"/>
            </a:br>
            <a:r>
              <a:rPr lang="en-US" sz="1600" dirty="0"/>
              <a:t/>
            </a:r>
            <a:br>
              <a:rPr lang="en-US" sz="1600" dirty="0"/>
            </a:br>
            <a:endParaRPr lang="en-US" sz="1600" dirty="0"/>
          </a:p>
        </p:txBody>
      </p:sp>
      <p:sp>
        <p:nvSpPr>
          <p:cNvPr id="5" name="Title 1"/>
          <p:cNvSpPr txBox="1">
            <a:spLocks/>
          </p:cNvSpPr>
          <p:nvPr/>
        </p:nvSpPr>
        <p:spPr>
          <a:xfrm>
            <a:off x="457200" y="312243"/>
            <a:ext cx="8229600" cy="487362"/>
          </a:xfrm>
          <a:prstGeom prst="rect">
            <a:avLst/>
          </a:prstGeom>
        </p:spPr>
        <p:txBody>
          <a:bodyPr vert="horz" lIns="91440" tIns="45720" rIns="91440" bIns="45720" rtlCol="0" anchor="ctr">
            <a:normAutofit fontScale="6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smtClean="0"/>
              <a:t>Qt C++</a:t>
            </a:r>
            <a:endParaRPr lang="en-US" dirty="0"/>
          </a:p>
        </p:txBody>
      </p:sp>
    </p:spTree>
    <p:extLst>
      <p:ext uri="{BB962C8B-B14F-4D97-AF65-F5344CB8AC3E}">
        <p14:creationId xmlns:p14="http://schemas.microsoft.com/office/powerpoint/2010/main" val="1606699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pPr algn="l"/>
            <a:r>
              <a:rPr lang="en-US" dirty="0" smtClean="0"/>
              <a:t>General</a:t>
            </a:r>
            <a:endParaRPr lang="en-US" dirty="0"/>
          </a:p>
        </p:txBody>
      </p:sp>
      <p:sp>
        <p:nvSpPr>
          <p:cNvPr id="3" name="Content Placeholder 2"/>
          <p:cNvSpPr>
            <a:spLocks noGrp="1"/>
          </p:cNvSpPr>
          <p:nvPr>
            <p:ph idx="1"/>
          </p:nvPr>
        </p:nvSpPr>
        <p:spPr>
          <a:xfrm>
            <a:off x="457200" y="838200"/>
            <a:ext cx="8229600" cy="5791200"/>
          </a:xfrm>
        </p:spPr>
        <p:txBody>
          <a:bodyPr>
            <a:noAutofit/>
          </a:bodyPr>
          <a:lstStyle/>
          <a:p>
            <a:r>
              <a:rPr lang="en-US" sz="1300" b="1" dirty="0"/>
              <a:t>Do not use JavaScript, but rather implement the UI with QML and </a:t>
            </a:r>
            <a:r>
              <a:rPr lang="en-US" sz="1300" b="1" dirty="0" smtClean="0"/>
              <a:t>the</a:t>
            </a:r>
            <a:r>
              <a:rPr lang="en-US" sz="1300" dirty="0"/>
              <a:t> </a:t>
            </a:r>
            <a:r>
              <a:rPr lang="en-US" sz="1300" b="1" dirty="0" smtClean="0"/>
              <a:t>engine </a:t>
            </a:r>
            <a:r>
              <a:rPr lang="en-US" sz="1300" b="1" dirty="0"/>
              <a:t>with C</a:t>
            </a:r>
            <a:r>
              <a:rPr lang="en-US" sz="1300" b="1" dirty="0" smtClean="0"/>
              <a:t>++</a:t>
            </a:r>
          </a:p>
          <a:p>
            <a:pPr marL="0" indent="0">
              <a:buNone/>
            </a:pPr>
            <a:endParaRPr lang="en-US" sz="1300" b="1" dirty="0" smtClean="0"/>
          </a:p>
          <a:p>
            <a:pPr marL="0" indent="0">
              <a:buNone/>
            </a:pPr>
            <a:r>
              <a:rPr lang="en-US" sz="1300" dirty="0" smtClean="0"/>
              <a:t>	</a:t>
            </a:r>
            <a:r>
              <a:rPr lang="en-US" sz="1300" b="1" dirty="0" smtClean="0"/>
              <a:t>JavaScript </a:t>
            </a:r>
            <a:r>
              <a:rPr lang="en-US" sz="1300" b="1" dirty="0"/>
              <a:t>should be avoided as much as possible. Do not use it at all</a:t>
            </a:r>
            <a:r>
              <a:rPr lang="en-US" sz="1300" dirty="0" smtClean="0"/>
              <a:t>.</a:t>
            </a:r>
          </a:p>
          <a:p>
            <a:pPr marL="0" indent="0">
              <a:buNone/>
            </a:pPr>
            <a:endParaRPr lang="en-US" sz="1300" dirty="0" smtClean="0"/>
          </a:p>
          <a:p>
            <a:pPr lvl="2">
              <a:buFont typeface="Wingdings" pitchFamily="2" charset="2"/>
              <a:buChar char="ü"/>
            </a:pPr>
            <a:r>
              <a:rPr lang="en-US" sz="1300" dirty="0"/>
              <a:t>JavaScript code should be kept to a minimum. C++ should be used to </a:t>
            </a:r>
            <a:r>
              <a:rPr lang="en-US" sz="1300" dirty="0" smtClean="0"/>
              <a:t>implement application's </a:t>
            </a:r>
            <a:r>
              <a:rPr lang="en-US" sz="1300" dirty="0"/>
              <a:t>the business </a:t>
            </a:r>
            <a:r>
              <a:rPr lang="en-US" sz="1300" dirty="0" smtClean="0"/>
              <a:t>logic.</a:t>
            </a:r>
          </a:p>
          <a:p>
            <a:pPr lvl="2">
              <a:buFont typeface="Wingdings" pitchFamily="2" charset="2"/>
              <a:buChar char="ü"/>
            </a:pPr>
            <a:r>
              <a:rPr lang="en-US" sz="1300" dirty="0"/>
              <a:t>JavaScript is especially bad for performance when it is run during animation, e.g. in </a:t>
            </a:r>
            <a:r>
              <a:rPr lang="en-US" sz="1300" dirty="0" smtClean="0"/>
              <a:t>lists.</a:t>
            </a:r>
          </a:p>
          <a:p>
            <a:pPr lvl="2">
              <a:buFont typeface="Wingdings" pitchFamily="2" charset="2"/>
              <a:buChar char="ü"/>
            </a:pPr>
            <a:r>
              <a:rPr lang="en-US" sz="1300" dirty="0"/>
              <a:t>If you must use JavaScript anyway, simplify your JavaScript expressions as much </a:t>
            </a:r>
            <a:r>
              <a:rPr lang="en-US" sz="1300" dirty="0" smtClean="0"/>
              <a:t>as possible.</a:t>
            </a:r>
          </a:p>
          <a:p>
            <a:pPr lvl="2">
              <a:buFont typeface="Wingdings" pitchFamily="2" charset="2"/>
              <a:buChar char="ü"/>
            </a:pPr>
            <a:r>
              <a:rPr lang="en-US" sz="1300" dirty="0"/>
              <a:t>It is also recommended to set values for properties using QML property </a:t>
            </a:r>
            <a:r>
              <a:rPr lang="en-US" sz="1300" dirty="0" smtClean="0"/>
              <a:t>binding than </a:t>
            </a:r>
            <a:r>
              <a:rPr lang="en-US" sz="1300" dirty="0"/>
              <a:t>JavaScript value </a:t>
            </a:r>
            <a:r>
              <a:rPr lang="en-US" sz="1300" dirty="0" smtClean="0"/>
              <a:t>assignment.</a:t>
            </a:r>
            <a:endParaRPr lang="en-US" sz="1300" dirty="0"/>
          </a:p>
          <a:p>
            <a:pPr lvl="2">
              <a:buFont typeface="Wingdings" pitchFamily="2" charset="2"/>
              <a:buChar char="ü"/>
            </a:pPr>
            <a:r>
              <a:rPr lang="en-US" sz="1300" dirty="0" smtClean="0"/>
              <a:t>Example:</a:t>
            </a:r>
          </a:p>
          <a:p>
            <a:pPr lvl="3">
              <a:buFont typeface="Wingdings" pitchFamily="2" charset="2"/>
              <a:buChar char="v"/>
            </a:pPr>
            <a:r>
              <a:rPr lang="en-US" sz="1300" dirty="0" smtClean="0">
                <a:solidFill>
                  <a:srgbClr val="FF0000"/>
                </a:solidFill>
              </a:rPr>
              <a:t>Wrong:</a:t>
            </a:r>
            <a:endParaRPr lang="en-US" sz="1300" dirty="0">
              <a:solidFill>
                <a:srgbClr val="FF0000"/>
              </a:solidFill>
            </a:endParaRPr>
          </a:p>
          <a:p>
            <a:pPr marL="1371600" lvl="3" indent="0">
              <a:buNone/>
            </a:pPr>
            <a:r>
              <a:rPr lang="en-US" sz="1300" dirty="0"/>
              <a:t>Text { </a:t>
            </a:r>
            <a:endParaRPr lang="en-US" sz="1300" dirty="0" smtClean="0"/>
          </a:p>
          <a:p>
            <a:pPr marL="1371600" lvl="3" indent="0">
              <a:buNone/>
            </a:pPr>
            <a:r>
              <a:rPr lang="en-US" sz="1300" dirty="0"/>
              <a:t>	</a:t>
            </a:r>
            <a:r>
              <a:rPr lang="en-US" sz="1300" dirty="0" smtClean="0"/>
              <a:t>text</a:t>
            </a:r>
            <a:r>
              <a:rPr lang="en-US" sz="1300" dirty="0"/>
              <a:t>: </a:t>
            </a:r>
            <a:r>
              <a:rPr lang="en-US" sz="1300" dirty="0" smtClean="0"/>
              <a:t>{</a:t>
            </a:r>
          </a:p>
          <a:p>
            <a:pPr marL="1371600" lvl="3" indent="0">
              <a:buNone/>
            </a:pPr>
            <a:r>
              <a:rPr lang="en-US" sz="1300" dirty="0"/>
              <a:t>	 </a:t>
            </a:r>
            <a:r>
              <a:rPr lang="en-US" sz="1300" dirty="0" smtClean="0"/>
              <a:t>              if </a:t>
            </a:r>
            <a:r>
              <a:rPr lang="en-US" sz="1300" dirty="0"/>
              <a:t>(</a:t>
            </a:r>
            <a:r>
              <a:rPr lang="en-US" sz="1300" i="1" dirty="0"/>
              <a:t>titleItem</a:t>
            </a:r>
            <a:r>
              <a:rPr lang="en-US" sz="1300" dirty="0"/>
              <a:t> === </a:t>
            </a:r>
            <a:r>
              <a:rPr lang="en-US" sz="1300" i="1" dirty="0"/>
              <a:t>titleItem1</a:t>
            </a:r>
            <a:r>
              <a:rPr lang="en-US" sz="1300" dirty="0"/>
              <a:t>) { </a:t>
            </a:r>
            <a:endParaRPr lang="en-US" sz="1300" dirty="0" smtClean="0"/>
          </a:p>
          <a:p>
            <a:pPr marL="1371600" lvl="3" indent="0">
              <a:buNone/>
            </a:pPr>
            <a:r>
              <a:rPr lang="en-US" sz="1300" dirty="0"/>
              <a:t>	</a:t>
            </a:r>
            <a:r>
              <a:rPr lang="en-US" sz="1300" dirty="0" smtClean="0"/>
              <a:t>	return </a:t>
            </a:r>
            <a:r>
              <a:rPr lang="en-US" sz="1300" dirty="0"/>
              <a:t>"This is hunght"; </a:t>
            </a:r>
            <a:endParaRPr lang="en-US" sz="1300" dirty="0" smtClean="0"/>
          </a:p>
          <a:p>
            <a:pPr marL="1371600" lvl="3" indent="0">
              <a:buNone/>
            </a:pPr>
            <a:r>
              <a:rPr lang="en-US" sz="1300" dirty="0" smtClean="0"/>
              <a:t>      	               } </a:t>
            </a:r>
          </a:p>
          <a:p>
            <a:pPr marL="1371600" lvl="3" indent="0">
              <a:buNone/>
            </a:pPr>
            <a:r>
              <a:rPr lang="en-US" sz="1300" dirty="0"/>
              <a:t>	</a:t>
            </a:r>
            <a:r>
              <a:rPr lang="en-US" sz="1300" dirty="0" smtClean="0"/>
              <a:t>               return </a:t>
            </a:r>
            <a:r>
              <a:rPr lang="en-US" sz="1300" dirty="0"/>
              <a:t>"hunghoang" </a:t>
            </a:r>
            <a:endParaRPr lang="en-US" sz="1300" dirty="0" smtClean="0"/>
          </a:p>
          <a:p>
            <a:pPr marL="1371600" lvl="3" indent="0">
              <a:buNone/>
            </a:pPr>
            <a:r>
              <a:rPr lang="en-US" sz="1300" dirty="0"/>
              <a:t> </a:t>
            </a:r>
            <a:r>
              <a:rPr lang="en-US" sz="1300" dirty="0" smtClean="0"/>
              <a:t>	          } </a:t>
            </a:r>
            <a:r>
              <a:rPr lang="en-US" sz="1300" dirty="0"/>
              <a:t/>
            </a:r>
            <a:br>
              <a:rPr lang="en-US" sz="1300" dirty="0"/>
            </a:br>
            <a:r>
              <a:rPr lang="en-US" sz="1300" dirty="0" smtClean="0"/>
              <a:t>	anchors.centerIn</a:t>
            </a:r>
            <a:r>
              <a:rPr lang="en-US" sz="1300" dirty="0"/>
              <a:t>: </a:t>
            </a:r>
            <a:r>
              <a:rPr lang="en-US" sz="1300" i="1" dirty="0" smtClean="0"/>
              <a:t>parent</a:t>
            </a:r>
          </a:p>
          <a:p>
            <a:pPr marL="1371600" lvl="3" indent="0">
              <a:buNone/>
            </a:pPr>
            <a:r>
              <a:rPr lang="en-US" sz="1300" dirty="0" smtClean="0"/>
              <a:t> }</a:t>
            </a:r>
          </a:p>
          <a:p>
            <a:pPr lvl="3">
              <a:buFont typeface="Wingdings" pitchFamily="2" charset="2"/>
              <a:buChar char="v"/>
            </a:pPr>
            <a:r>
              <a:rPr lang="en-US" sz="1300" dirty="0" smtClean="0">
                <a:solidFill>
                  <a:srgbClr val="00B050"/>
                </a:solidFill>
              </a:rPr>
              <a:t>Right:</a:t>
            </a:r>
            <a:endParaRPr lang="en-US" sz="1300" dirty="0">
              <a:solidFill>
                <a:srgbClr val="00B050"/>
              </a:solidFill>
            </a:endParaRPr>
          </a:p>
          <a:p>
            <a:pPr marL="1371600" lvl="3" indent="0">
              <a:buNone/>
            </a:pPr>
            <a:r>
              <a:rPr lang="en-US" sz="1300" dirty="0"/>
              <a:t>text: (</a:t>
            </a:r>
            <a:r>
              <a:rPr lang="en-US" sz="1300" i="1" dirty="0"/>
              <a:t>titleItem</a:t>
            </a:r>
            <a:r>
              <a:rPr lang="en-US" sz="1300" dirty="0"/>
              <a:t> === </a:t>
            </a:r>
            <a:r>
              <a:rPr lang="en-US" sz="1300" i="1" dirty="0"/>
              <a:t>titleItem1</a:t>
            </a:r>
            <a:r>
              <a:rPr lang="en-US" sz="1300" dirty="0"/>
              <a:t>) ? "This is hunght" : "hunghoang"</a:t>
            </a:r>
            <a:br>
              <a:rPr lang="en-US" sz="1300" dirty="0"/>
            </a:br>
            <a:r>
              <a:rPr lang="en-US" sz="1300" dirty="0"/>
              <a:t/>
            </a:r>
            <a:br>
              <a:rPr lang="en-US" sz="1300" dirty="0"/>
            </a:br>
            <a:r>
              <a:rPr lang="en-US" sz="1300" dirty="0"/>
              <a:t/>
            </a:r>
            <a:br>
              <a:rPr lang="en-US" sz="1300" dirty="0"/>
            </a:br>
            <a:r>
              <a:rPr lang="en-US" sz="1300" dirty="0"/>
              <a:t/>
            </a:r>
            <a:br>
              <a:rPr lang="en-US" sz="1300" dirty="0"/>
            </a:br>
            <a:r>
              <a:rPr lang="en-US" sz="1300" dirty="0"/>
              <a:t/>
            </a:r>
            <a:br>
              <a:rPr lang="en-US" sz="1300" dirty="0"/>
            </a:br>
            <a:r>
              <a:rPr lang="en-US" sz="1300" dirty="0"/>
              <a:t/>
            </a:r>
            <a:br>
              <a:rPr lang="en-US" sz="1300" dirty="0"/>
            </a:br>
            <a:r>
              <a:rPr lang="en-US" sz="1300" dirty="0"/>
              <a:t/>
            </a:r>
            <a:br>
              <a:rPr lang="en-US" sz="1300" dirty="0"/>
            </a:br>
            <a:r>
              <a:rPr lang="en-US" sz="1300" dirty="0"/>
              <a:t/>
            </a:r>
            <a:br>
              <a:rPr lang="en-US" sz="1300" dirty="0"/>
            </a:br>
            <a:r>
              <a:rPr lang="en-US" sz="1300" dirty="0"/>
              <a:t/>
            </a:r>
            <a:br>
              <a:rPr lang="en-US" sz="1300" dirty="0"/>
            </a:br>
            <a:r>
              <a:rPr lang="en-US" sz="1300" dirty="0"/>
              <a:t/>
            </a:r>
            <a:br>
              <a:rPr lang="en-US" sz="1300" dirty="0"/>
            </a:br>
            <a:r>
              <a:rPr lang="en-US" sz="1300" dirty="0"/>
              <a:t/>
            </a:r>
            <a:br>
              <a:rPr lang="en-US" sz="1300" dirty="0"/>
            </a:br>
            <a:r>
              <a:rPr lang="en-US" sz="1300" dirty="0"/>
              <a:t/>
            </a:r>
            <a:br>
              <a:rPr lang="en-US" sz="1300" dirty="0"/>
            </a:br>
            <a:r>
              <a:rPr lang="en-US" sz="1300" dirty="0"/>
              <a:t/>
            </a:r>
            <a:br>
              <a:rPr lang="en-US" sz="1300" dirty="0"/>
            </a:br>
            <a:r>
              <a:rPr lang="en-US" sz="1300" dirty="0"/>
              <a:t/>
            </a:r>
            <a:br>
              <a:rPr lang="en-US" sz="1300" dirty="0"/>
            </a:br>
            <a:r>
              <a:rPr lang="en-US" sz="1300" dirty="0"/>
              <a:t/>
            </a:r>
            <a:br>
              <a:rPr lang="en-US" sz="1300" dirty="0"/>
            </a:br>
            <a:r>
              <a:rPr lang="en-US" sz="1300" dirty="0"/>
              <a:t/>
            </a:r>
            <a:br>
              <a:rPr lang="en-US" sz="1300" dirty="0"/>
            </a:br>
            <a:endParaRPr lang="en-US" sz="1300" dirty="0"/>
          </a:p>
        </p:txBody>
      </p:sp>
    </p:spTree>
    <p:extLst>
      <p:ext uri="{BB962C8B-B14F-4D97-AF65-F5344CB8AC3E}">
        <p14:creationId xmlns:p14="http://schemas.microsoft.com/office/powerpoint/2010/main" val="6468005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228600"/>
            <a:ext cx="5334000" cy="369332"/>
          </a:xfrm>
          <a:prstGeom prst="rect">
            <a:avLst/>
          </a:prstGeom>
          <a:noFill/>
        </p:spPr>
        <p:txBody>
          <a:bodyPr wrap="square" rtlCol="0">
            <a:spAutoFit/>
          </a:bodyPr>
          <a:lstStyle/>
          <a:p>
            <a:r>
              <a:rPr lang="en-US" dirty="0" smtClean="0"/>
              <a:t>Compare result</a:t>
            </a:r>
            <a:endParaRPr lang="en-US" dirty="0"/>
          </a:p>
        </p:txBody>
      </p:sp>
      <p:sp>
        <p:nvSpPr>
          <p:cNvPr id="5" name="TextBox 4"/>
          <p:cNvSpPr txBox="1"/>
          <p:nvPr/>
        </p:nvSpPr>
        <p:spPr>
          <a:xfrm>
            <a:off x="3581400" y="403741"/>
            <a:ext cx="1447800" cy="369332"/>
          </a:xfrm>
          <a:prstGeom prst="rect">
            <a:avLst/>
          </a:prstGeom>
          <a:noFill/>
        </p:spPr>
        <p:txBody>
          <a:bodyPr wrap="square" rtlCol="0">
            <a:spAutoFit/>
          </a:bodyPr>
          <a:lstStyle/>
          <a:p>
            <a:r>
              <a:rPr lang="en-US" dirty="0" smtClean="0"/>
              <a:t>Wrong way</a:t>
            </a:r>
            <a:endParaRPr lang="en-US" dirty="0"/>
          </a:p>
        </p:txBody>
      </p:sp>
      <p:pic>
        <p:nvPicPr>
          <p:cNvPr id="1027" name="Picture 3" descr="C:\Users\rergrshd\Desktop\Sermina\WrongText\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990600"/>
            <a:ext cx="8834408" cy="4576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03318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228600"/>
            <a:ext cx="5334000" cy="369332"/>
          </a:xfrm>
          <a:prstGeom prst="rect">
            <a:avLst/>
          </a:prstGeom>
          <a:noFill/>
        </p:spPr>
        <p:txBody>
          <a:bodyPr wrap="square" rtlCol="0">
            <a:spAutoFit/>
          </a:bodyPr>
          <a:lstStyle/>
          <a:p>
            <a:r>
              <a:rPr lang="en-US" dirty="0" smtClean="0"/>
              <a:t>Compare result</a:t>
            </a:r>
            <a:endParaRPr lang="en-US" dirty="0"/>
          </a:p>
        </p:txBody>
      </p:sp>
      <p:sp>
        <p:nvSpPr>
          <p:cNvPr id="5" name="TextBox 4"/>
          <p:cNvSpPr txBox="1"/>
          <p:nvPr/>
        </p:nvSpPr>
        <p:spPr>
          <a:xfrm>
            <a:off x="3581400" y="597932"/>
            <a:ext cx="1828800" cy="369332"/>
          </a:xfrm>
          <a:prstGeom prst="rect">
            <a:avLst/>
          </a:prstGeom>
          <a:noFill/>
        </p:spPr>
        <p:txBody>
          <a:bodyPr wrap="square" rtlCol="0">
            <a:spAutoFit/>
          </a:bodyPr>
          <a:lstStyle/>
          <a:p>
            <a:r>
              <a:rPr lang="en-US" dirty="0" smtClean="0"/>
              <a:t>Right way</a:t>
            </a:r>
            <a:endParaRPr lang="en-US" dirty="0"/>
          </a:p>
        </p:txBody>
      </p:sp>
      <p:pic>
        <p:nvPicPr>
          <p:cNvPr id="2050" name="Picture 2" descr="C:\Users\rergrshd\Desktop\Sermina\RightText\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266825"/>
            <a:ext cx="8610600" cy="432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51758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
            <a:ext cx="8229600" cy="4525963"/>
          </a:xfrm>
        </p:spPr>
        <p:txBody>
          <a:bodyPr>
            <a:normAutofit/>
          </a:bodyPr>
          <a:lstStyle/>
          <a:p>
            <a:r>
              <a:rPr lang="en-US" sz="1300" b="1" dirty="0" smtClean="0"/>
              <a:t>Use </a:t>
            </a:r>
            <a:r>
              <a:rPr lang="en-US" sz="1300" b="1" dirty="0"/>
              <a:t>anchors rather than bindings to position items relative to each </a:t>
            </a:r>
            <a:r>
              <a:rPr lang="en-US" sz="1300" b="1" dirty="0" smtClean="0"/>
              <a:t>other</a:t>
            </a:r>
          </a:p>
          <a:p>
            <a:pPr marL="0" indent="0">
              <a:buNone/>
            </a:pPr>
            <a:r>
              <a:rPr lang="en-US" sz="1300" dirty="0"/>
              <a:t> </a:t>
            </a:r>
            <a:r>
              <a:rPr lang="en-US" sz="1300" dirty="0" smtClean="0"/>
              <a:t>      Wrong way to bind 2 rectangle:</a:t>
            </a:r>
          </a:p>
          <a:p>
            <a:pPr marL="0" indent="0">
              <a:buNone/>
            </a:pPr>
            <a:r>
              <a:rPr lang="en-US" sz="1300" dirty="0" smtClean="0"/>
              <a:t>            </a:t>
            </a:r>
            <a:r>
              <a:rPr lang="en-US" sz="1400" dirty="0"/>
              <a:t>Rectangle </a:t>
            </a:r>
            <a:r>
              <a:rPr lang="en-US" sz="1400" dirty="0" smtClean="0"/>
              <a:t>{</a:t>
            </a:r>
          </a:p>
          <a:p>
            <a:pPr marL="0" indent="0">
              <a:buNone/>
            </a:pPr>
            <a:r>
              <a:rPr lang="en-US" sz="1400" dirty="0"/>
              <a:t>	</a:t>
            </a:r>
            <a:r>
              <a:rPr lang="en-US" sz="1400" dirty="0" smtClean="0"/>
              <a:t> </a:t>
            </a:r>
            <a:r>
              <a:rPr lang="en-US" sz="1400" dirty="0"/>
              <a:t>id: rect1 </a:t>
            </a:r>
            <a:endParaRPr lang="en-US" sz="1400" dirty="0" smtClean="0"/>
          </a:p>
          <a:p>
            <a:pPr marL="0" indent="0">
              <a:buNone/>
            </a:pPr>
            <a:r>
              <a:rPr lang="en-US" sz="1400" dirty="0"/>
              <a:t>	</a:t>
            </a:r>
            <a:r>
              <a:rPr lang="en-US" sz="1400" dirty="0" smtClean="0"/>
              <a:t>x</a:t>
            </a:r>
            <a:r>
              <a:rPr lang="en-US" sz="1400" dirty="0"/>
              <a:t>: 20 </a:t>
            </a:r>
            <a:endParaRPr lang="en-US" sz="1400" dirty="0" smtClean="0"/>
          </a:p>
          <a:p>
            <a:pPr marL="0" indent="0">
              <a:buNone/>
            </a:pPr>
            <a:r>
              <a:rPr lang="en-US" sz="1400" dirty="0"/>
              <a:t>	</a:t>
            </a:r>
            <a:r>
              <a:rPr lang="en-US" sz="1400" dirty="0" smtClean="0"/>
              <a:t>width</a:t>
            </a:r>
            <a:r>
              <a:rPr lang="en-US" sz="1400" dirty="0"/>
              <a:t>: </a:t>
            </a:r>
            <a:r>
              <a:rPr lang="en-US" sz="1400" dirty="0" smtClean="0"/>
              <a:t>200;</a:t>
            </a:r>
          </a:p>
          <a:p>
            <a:pPr marL="0" indent="0">
              <a:buNone/>
            </a:pPr>
            <a:r>
              <a:rPr lang="en-US" sz="1400" dirty="0"/>
              <a:t>	</a:t>
            </a:r>
            <a:r>
              <a:rPr lang="en-US" sz="1400" dirty="0" smtClean="0"/>
              <a:t>height</a:t>
            </a:r>
            <a:r>
              <a:rPr lang="en-US" sz="1400" dirty="0"/>
              <a:t>: 200 </a:t>
            </a:r>
            <a:endParaRPr lang="en-US" sz="1400" dirty="0" smtClean="0"/>
          </a:p>
          <a:p>
            <a:pPr marL="0" indent="0">
              <a:buNone/>
            </a:pPr>
            <a:r>
              <a:rPr lang="en-US" sz="1400" dirty="0"/>
              <a:t>	</a:t>
            </a:r>
            <a:r>
              <a:rPr lang="en-US" sz="1400" dirty="0" smtClean="0"/>
              <a:t>color: “green”</a:t>
            </a:r>
          </a:p>
          <a:p>
            <a:pPr marL="0" indent="0">
              <a:buNone/>
            </a:pPr>
            <a:r>
              <a:rPr lang="en-US" sz="1400" dirty="0" smtClean="0"/>
              <a:t>            } </a:t>
            </a:r>
          </a:p>
          <a:p>
            <a:pPr marL="0" indent="0">
              <a:buNone/>
            </a:pPr>
            <a:r>
              <a:rPr lang="en-US" sz="1400" dirty="0"/>
              <a:t> </a:t>
            </a:r>
            <a:r>
              <a:rPr lang="en-US" sz="1400" dirty="0" smtClean="0"/>
              <a:t>            Rectangle </a:t>
            </a:r>
            <a:r>
              <a:rPr lang="en-US" sz="1400" dirty="0"/>
              <a:t>{ </a:t>
            </a:r>
            <a:endParaRPr lang="en-US" sz="1400" dirty="0" smtClean="0"/>
          </a:p>
          <a:p>
            <a:pPr marL="0" indent="0">
              <a:buNone/>
            </a:pPr>
            <a:r>
              <a:rPr lang="en-US" sz="1400" dirty="0"/>
              <a:t>	</a:t>
            </a:r>
            <a:r>
              <a:rPr lang="en-US" sz="1400" dirty="0" smtClean="0"/>
              <a:t>id</a:t>
            </a:r>
            <a:r>
              <a:rPr lang="en-US" sz="1400" dirty="0"/>
              <a:t>: rect2 </a:t>
            </a:r>
            <a:endParaRPr lang="en-US" sz="1400" dirty="0" smtClean="0"/>
          </a:p>
          <a:p>
            <a:pPr marL="0" indent="0">
              <a:buNone/>
            </a:pPr>
            <a:r>
              <a:rPr lang="en-US" sz="1400" dirty="0"/>
              <a:t>	</a:t>
            </a:r>
            <a:r>
              <a:rPr lang="en-US" sz="1400" dirty="0" smtClean="0"/>
              <a:t>x</a:t>
            </a:r>
            <a:r>
              <a:rPr lang="en-US" sz="1400" dirty="0"/>
              <a:t>: rect1.x </a:t>
            </a:r>
            <a:endParaRPr lang="en-US" sz="1400" dirty="0" smtClean="0"/>
          </a:p>
          <a:p>
            <a:pPr marL="0" indent="0">
              <a:buNone/>
            </a:pPr>
            <a:r>
              <a:rPr lang="en-US" sz="1400" dirty="0"/>
              <a:t>	</a:t>
            </a:r>
            <a:r>
              <a:rPr lang="en-US" sz="1400" dirty="0" smtClean="0"/>
              <a:t>y</a:t>
            </a:r>
            <a:r>
              <a:rPr lang="en-US" sz="1400" dirty="0"/>
              <a:t>: rect1.y + rect1.height </a:t>
            </a:r>
            <a:endParaRPr lang="en-US" sz="1400" dirty="0" smtClean="0"/>
          </a:p>
          <a:p>
            <a:pPr marL="0" indent="0">
              <a:buNone/>
            </a:pPr>
            <a:r>
              <a:rPr lang="en-US" sz="1400" dirty="0"/>
              <a:t>	</a:t>
            </a:r>
            <a:r>
              <a:rPr lang="en-US" sz="1400" dirty="0" smtClean="0"/>
              <a:t>width</a:t>
            </a:r>
            <a:r>
              <a:rPr lang="en-US" sz="1400" dirty="0"/>
              <a:t>: rect1.width - 20 </a:t>
            </a:r>
            <a:endParaRPr lang="en-US" sz="1400" dirty="0" smtClean="0"/>
          </a:p>
          <a:p>
            <a:pPr marL="0" indent="0">
              <a:buNone/>
            </a:pPr>
            <a:r>
              <a:rPr lang="en-US" sz="1400" dirty="0"/>
              <a:t>	</a:t>
            </a:r>
            <a:r>
              <a:rPr lang="en-US" sz="1400" dirty="0" smtClean="0"/>
              <a:t>height</a:t>
            </a:r>
            <a:r>
              <a:rPr lang="en-US" sz="1400" dirty="0"/>
              <a:t>: 200 </a:t>
            </a:r>
            <a:endParaRPr lang="en-US" sz="1400" dirty="0" smtClean="0"/>
          </a:p>
          <a:p>
            <a:pPr marL="0" indent="0">
              <a:buNone/>
            </a:pPr>
            <a:r>
              <a:rPr lang="en-US" sz="1400" dirty="0"/>
              <a:t>	</a:t>
            </a:r>
            <a:r>
              <a:rPr lang="en-US" sz="1400" dirty="0" smtClean="0"/>
              <a:t>color: “blue”</a:t>
            </a:r>
          </a:p>
          <a:p>
            <a:pPr marL="0" indent="0">
              <a:buNone/>
            </a:pPr>
            <a:r>
              <a:rPr lang="en-US" sz="1400" dirty="0" smtClean="0"/>
              <a:t>             }</a:t>
            </a:r>
            <a:endParaRPr lang="en-US" sz="13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1066800"/>
            <a:ext cx="4248150" cy="3342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34394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219200"/>
            <a:ext cx="7539037" cy="462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838200" y="304800"/>
            <a:ext cx="4495800" cy="369332"/>
          </a:xfrm>
          <a:prstGeom prst="rect">
            <a:avLst/>
          </a:prstGeom>
          <a:noFill/>
        </p:spPr>
        <p:txBody>
          <a:bodyPr wrap="square" rtlCol="0">
            <a:spAutoFit/>
          </a:bodyPr>
          <a:lstStyle/>
          <a:p>
            <a:r>
              <a:rPr lang="en-US" dirty="0" smtClean="0"/>
              <a:t>Result:</a:t>
            </a:r>
            <a:endParaRPr lang="en-US" dirty="0"/>
          </a:p>
        </p:txBody>
      </p:sp>
      <p:sp>
        <p:nvSpPr>
          <p:cNvPr id="5" name="TextBox 4"/>
          <p:cNvSpPr txBox="1"/>
          <p:nvPr/>
        </p:nvSpPr>
        <p:spPr>
          <a:xfrm>
            <a:off x="685800" y="729734"/>
            <a:ext cx="2044470" cy="369332"/>
          </a:xfrm>
          <a:prstGeom prst="rect">
            <a:avLst/>
          </a:prstGeom>
          <a:noFill/>
        </p:spPr>
        <p:txBody>
          <a:bodyPr wrap="none" rtlCol="0">
            <a:spAutoFit/>
          </a:bodyPr>
          <a:lstStyle/>
          <a:p>
            <a:r>
              <a:rPr lang="en-US" dirty="0" smtClean="0"/>
              <a:t>Wrong way: 20,03%</a:t>
            </a:r>
            <a:endParaRPr lang="en-US" dirty="0"/>
          </a:p>
        </p:txBody>
      </p:sp>
    </p:spTree>
    <p:extLst>
      <p:ext uri="{BB962C8B-B14F-4D97-AF65-F5344CB8AC3E}">
        <p14:creationId xmlns:p14="http://schemas.microsoft.com/office/powerpoint/2010/main" val="3848989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a:bodyPr>
          <a:lstStyle/>
          <a:p>
            <a:pPr algn="l"/>
            <a:r>
              <a:rPr lang="en-US" sz="1400" b="1" dirty="0"/>
              <a:t>Use anchors rather than bindings to position items relative to each other</a:t>
            </a:r>
          </a:p>
        </p:txBody>
      </p:sp>
      <p:sp>
        <p:nvSpPr>
          <p:cNvPr id="3" name="Content Placeholder 2"/>
          <p:cNvSpPr>
            <a:spLocks noGrp="1"/>
          </p:cNvSpPr>
          <p:nvPr>
            <p:ph idx="1"/>
          </p:nvPr>
        </p:nvSpPr>
        <p:spPr>
          <a:xfrm>
            <a:off x="457200" y="762000"/>
            <a:ext cx="8229600" cy="5364163"/>
          </a:xfrm>
        </p:spPr>
        <p:txBody>
          <a:bodyPr>
            <a:normAutofit/>
          </a:bodyPr>
          <a:lstStyle/>
          <a:p>
            <a:pPr marL="0" indent="0">
              <a:buNone/>
            </a:pPr>
            <a:r>
              <a:rPr lang="en-US" sz="1300" dirty="0"/>
              <a:t> </a:t>
            </a:r>
            <a:r>
              <a:rPr lang="en-US" sz="1300" dirty="0" smtClean="0"/>
              <a:t>   </a:t>
            </a:r>
            <a:r>
              <a:rPr lang="en-US" sz="1400" dirty="0"/>
              <a:t>Rectangle </a:t>
            </a:r>
            <a:r>
              <a:rPr lang="en-US" sz="1400" dirty="0" smtClean="0"/>
              <a:t>{ </a:t>
            </a:r>
          </a:p>
          <a:p>
            <a:pPr marL="0" indent="0">
              <a:buNone/>
            </a:pPr>
            <a:r>
              <a:rPr lang="en-US" sz="1400" dirty="0"/>
              <a:t>	</a:t>
            </a:r>
            <a:r>
              <a:rPr lang="en-US" sz="1400" dirty="0" smtClean="0"/>
              <a:t>id</a:t>
            </a:r>
            <a:r>
              <a:rPr lang="en-US" sz="1400" dirty="0"/>
              <a:t>:</a:t>
            </a:r>
            <a:r>
              <a:rPr lang="en-US" sz="1400" dirty="0"/>
              <a:t> </a:t>
            </a:r>
            <a:r>
              <a:rPr lang="en-US" sz="1400" i="1" dirty="0"/>
              <a:t>rect1</a:t>
            </a:r>
            <a:r>
              <a:rPr lang="en-US" sz="1400" dirty="0"/>
              <a:t> </a:t>
            </a:r>
            <a:endParaRPr lang="en-US" sz="1400" dirty="0" smtClean="0"/>
          </a:p>
          <a:p>
            <a:pPr marL="0" indent="0">
              <a:buNone/>
            </a:pPr>
            <a:r>
              <a:rPr lang="en-US" sz="1400" dirty="0"/>
              <a:t>	</a:t>
            </a:r>
            <a:r>
              <a:rPr lang="en-US" sz="1400" dirty="0" smtClean="0"/>
              <a:t>x</a:t>
            </a:r>
            <a:r>
              <a:rPr lang="en-US" sz="1400" dirty="0"/>
              <a:t>:</a:t>
            </a:r>
            <a:r>
              <a:rPr lang="en-US" sz="1400" dirty="0"/>
              <a:t> </a:t>
            </a:r>
            <a:r>
              <a:rPr lang="en-US" sz="1400" dirty="0"/>
              <a:t>20 </a:t>
            </a:r>
            <a:endParaRPr lang="en-US" sz="1400" dirty="0" smtClean="0"/>
          </a:p>
          <a:p>
            <a:pPr marL="0" indent="0">
              <a:buNone/>
            </a:pPr>
            <a:r>
              <a:rPr lang="en-US" sz="1400" dirty="0"/>
              <a:t>	</a:t>
            </a:r>
            <a:r>
              <a:rPr lang="en-US" sz="1400" dirty="0" smtClean="0"/>
              <a:t>width</a:t>
            </a:r>
            <a:r>
              <a:rPr lang="en-US" sz="1400" dirty="0"/>
              <a:t>:</a:t>
            </a:r>
            <a:r>
              <a:rPr lang="en-US" sz="1400" dirty="0"/>
              <a:t> </a:t>
            </a:r>
            <a:r>
              <a:rPr lang="en-US" sz="1400" dirty="0"/>
              <a:t>200;</a:t>
            </a:r>
            <a:r>
              <a:rPr lang="en-US" sz="1400" dirty="0"/>
              <a:t> </a:t>
            </a:r>
            <a:endParaRPr lang="en-US" sz="1400" dirty="0" smtClean="0"/>
          </a:p>
          <a:p>
            <a:pPr marL="0" indent="0">
              <a:buNone/>
            </a:pPr>
            <a:r>
              <a:rPr lang="en-US" sz="1400" dirty="0"/>
              <a:t>	</a:t>
            </a:r>
            <a:r>
              <a:rPr lang="en-US" sz="1400" dirty="0" smtClean="0"/>
              <a:t>height</a:t>
            </a:r>
            <a:r>
              <a:rPr lang="en-US" sz="1400" dirty="0"/>
              <a:t>:</a:t>
            </a:r>
            <a:r>
              <a:rPr lang="en-US" sz="1400" dirty="0"/>
              <a:t> </a:t>
            </a:r>
            <a:r>
              <a:rPr lang="en-US" sz="1400" dirty="0"/>
              <a:t>200 </a:t>
            </a:r>
            <a:endParaRPr lang="en-US" sz="1400" dirty="0" smtClean="0"/>
          </a:p>
          <a:p>
            <a:pPr marL="0" indent="0">
              <a:buNone/>
            </a:pPr>
            <a:r>
              <a:rPr lang="en-US" sz="1400" dirty="0"/>
              <a:t>	</a:t>
            </a:r>
            <a:r>
              <a:rPr lang="en-US" sz="1400" dirty="0" smtClean="0"/>
              <a:t>color</a:t>
            </a:r>
            <a:r>
              <a:rPr lang="en-US" sz="1400" dirty="0"/>
              <a:t>:</a:t>
            </a:r>
            <a:r>
              <a:rPr lang="en-US" sz="1400" dirty="0"/>
              <a:t> "green"</a:t>
            </a:r>
            <a:r>
              <a:rPr lang="en-US" sz="1400" dirty="0"/>
              <a:t> </a:t>
            </a:r>
            <a:endParaRPr lang="en-US" sz="1400" dirty="0" smtClean="0"/>
          </a:p>
          <a:p>
            <a:pPr marL="0" indent="0">
              <a:buNone/>
            </a:pPr>
            <a:r>
              <a:rPr lang="en-US" sz="1400" dirty="0" smtClean="0"/>
              <a:t>    } </a:t>
            </a:r>
          </a:p>
          <a:p>
            <a:pPr marL="0" indent="0">
              <a:buNone/>
            </a:pPr>
            <a:r>
              <a:rPr lang="en-US" sz="1400" dirty="0" smtClean="0"/>
              <a:t>   Rectangle </a:t>
            </a:r>
            <a:r>
              <a:rPr lang="en-US" sz="1400" dirty="0"/>
              <a:t>{ </a:t>
            </a:r>
            <a:endParaRPr lang="en-US" sz="1400" dirty="0" smtClean="0"/>
          </a:p>
          <a:p>
            <a:pPr marL="0" indent="0">
              <a:buNone/>
            </a:pPr>
            <a:r>
              <a:rPr lang="en-US" sz="1400" dirty="0"/>
              <a:t>	</a:t>
            </a:r>
            <a:r>
              <a:rPr lang="en-US" sz="1400" dirty="0" smtClean="0"/>
              <a:t>id</a:t>
            </a:r>
            <a:r>
              <a:rPr lang="en-US" sz="1400" dirty="0"/>
              <a:t>:</a:t>
            </a:r>
            <a:r>
              <a:rPr lang="en-US" sz="1400" dirty="0"/>
              <a:t> </a:t>
            </a:r>
            <a:r>
              <a:rPr lang="en-US" sz="1400" i="1" dirty="0"/>
              <a:t>rect2</a:t>
            </a:r>
            <a:r>
              <a:rPr lang="en-US" sz="1400" dirty="0"/>
              <a:t> </a:t>
            </a:r>
            <a:endParaRPr lang="en-US" sz="1400" dirty="0" smtClean="0"/>
          </a:p>
          <a:p>
            <a:pPr marL="0" indent="0">
              <a:buNone/>
            </a:pPr>
            <a:r>
              <a:rPr lang="en-US" sz="1400" dirty="0"/>
              <a:t>	</a:t>
            </a:r>
            <a:r>
              <a:rPr lang="en-US" sz="1400" dirty="0" smtClean="0"/>
              <a:t>height</a:t>
            </a:r>
            <a:r>
              <a:rPr lang="en-US" sz="1400" dirty="0"/>
              <a:t>:</a:t>
            </a:r>
            <a:r>
              <a:rPr lang="en-US" sz="1400" dirty="0"/>
              <a:t> </a:t>
            </a:r>
            <a:r>
              <a:rPr lang="en-US" sz="1400" dirty="0"/>
              <a:t>200 </a:t>
            </a:r>
            <a:endParaRPr lang="en-US" sz="1400" dirty="0" smtClean="0"/>
          </a:p>
          <a:p>
            <a:pPr marL="0" indent="0">
              <a:buNone/>
            </a:pPr>
            <a:r>
              <a:rPr lang="en-US" sz="1400" dirty="0"/>
              <a:t>	</a:t>
            </a:r>
            <a:r>
              <a:rPr lang="en-US" sz="1400" dirty="0" smtClean="0"/>
              <a:t>anchors.left</a:t>
            </a:r>
            <a:r>
              <a:rPr lang="en-US" sz="1400" dirty="0"/>
              <a:t>:</a:t>
            </a:r>
            <a:r>
              <a:rPr lang="en-US" sz="1400" dirty="0"/>
              <a:t> </a:t>
            </a:r>
            <a:r>
              <a:rPr lang="en-US" sz="1400" i="1" dirty="0"/>
              <a:t>rect1</a:t>
            </a:r>
            <a:r>
              <a:rPr lang="en-US" sz="1400" dirty="0"/>
              <a:t>.left </a:t>
            </a:r>
            <a:endParaRPr lang="en-US" sz="1400" dirty="0" smtClean="0"/>
          </a:p>
          <a:p>
            <a:pPr marL="0" indent="0">
              <a:buNone/>
            </a:pPr>
            <a:r>
              <a:rPr lang="en-US" sz="1400" dirty="0"/>
              <a:t>	</a:t>
            </a:r>
            <a:r>
              <a:rPr lang="en-US" sz="1400" dirty="0" smtClean="0"/>
              <a:t>anchors.top</a:t>
            </a:r>
            <a:r>
              <a:rPr lang="en-US" sz="1400" dirty="0"/>
              <a:t>:</a:t>
            </a:r>
            <a:r>
              <a:rPr lang="en-US" sz="1400" dirty="0"/>
              <a:t> </a:t>
            </a:r>
            <a:r>
              <a:rPr lang="en-US" sz="1400" i="1" dirty="0"/>
              <a:t>rect1</a:t>
            </a:r>
            <a:r>
              <a:rPr lang="en-US" sz="1400" dirty="0"/>
              <a:t>.bottom </a:t>
            </a:r>
            <a:endParaRPr lang="en-US" sz="1400" dirty="0" smtClean="0"/>
          </a:p>
          <a:p>
            <a:pPr marL="0" indent="0">
              <a:buNone/>
            </a:pPr>
            <a:r>
              <a:rPr lang="en-US" sz="1400" dirty="0"/>
              <a:t>	</a:t>
            </a:r>
            <a:r>
              <a:rPr lang="en-US" sz="1400" dirty="0" smtClean="0"/>
              <a:t>anchors.right</a:t>
            </a:r>
            <a:r>
              <a:rPr lang="en-US" sz="1400" dirty="0"/>
              <a:t>:</a:t>
            </a:r>
            <a:r>
              <a:rPr lang="en-US" sz="1400" dirty="0"/>
              <a:t> </a:t>
            </a:r>
            <a:r>
              <a:rPr lang="en-US" sz="1400" i="1" dirty="0"/>
              <a:t>rect1</a:t>
            </a:r>
            <a:r>
              <a:rPr lang="en-US" sz="1400" dirty="0"/>
              <a:t>.right </a:t>
            </a:r>
            <a:endParaRPr lang="en-US" sz="1400" dirty="0" smtClean="0"/>
          </a:p>
          <a:p>
            <a:pPr marL="0" indent="0">
              <a:buNone/>
            </a:pPr>
            <a:r>
              <a:rPr lang="en-US" sz="1400" dirty="0"/>
              <a:t>	</a:t>
            </a:r>
            <a:r>
              <a:rPr lang="en-US" sz="1400" dirty="0" smtClean="0"/>
              <a:t>anchors.rightMargin</a:t>
            </a:r>
            <a:r>
              <a:rPr lang="en-US" sz="1400" dirty="0"/>
              <a:t>:</a:t>
            </a:r>
            <a:r>
              <a:rPr lang="en-US" sz="1400" dirty="0"/>
              <a:t> </a:t>
            </a:r>
            <a:r>
              <a:rPr lang="en-US" sz="1400" dirty="0"/>
              <a:t>20 </a:t>
            </a:r>
            <a:endParaRPr lang="en-US" sz="1400" dirty="0" smtClean="0"/>
          </a:p>
          <a:p>
            <a:pPr marL="0" indent="0">
              <a:buNone/>
            </a:pPr>
            <a:r>
              <a:rPr lang="en-US" sz="1400" dirty="0"/>
              <a:t>	</a:t>
            </a:r>
            <a:r>
              <a:rPr lang="en-US" sz="1400" dirty="0" smtClean="0"/>
              <a:t>color</a:t>
            </a:r>
            <a:r>
              <a:rPr lang="en-US" sz="1400" dirty="0"/>
              <a:t>:</a:t>
            </a:r>
            <a:r>
              <a:rPr lang="en-US" sz="1400" dirty="0"/>
              <a:t> "blue"</a:t>
            </a:r>
            <a:r>
              <a:rPr lang="en-US" sz="1400" dirty="0"/>
              <a:t> </a:t>
            </a:r>
            <a:endParaRPr lang="en-US" sz="1400" dirty="0" smtClean="0"/>
          </a:p>
          <a:p>
            <a:pPr marL="0" indent="0">
              <a:buNone/>
            </a:pPr>
            <a:r>
              <a:rPr lang="en-US" sz="1400" dirty="0"/>
              <a:t> </a:t>
            </a:r>
            <a:r>
              <a:rPr lang="en-US" sz="1400" dirty="0" smtClean="0"/>
              <a:t> }</a:t>
            </a:r>
            <a:endParaRPr lang="en-US" sz="1300"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1066800"/>
            <a:ext cx="4248150" cy="3342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8172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304800"/>
            <a:ext cx="4495800" cy="369332"/>
          </a:xfrm>
          <a:prstGeom prst="rect">
            <a:avLst/>
          </a:prstGeom>
          <a:noFill/>
        </p:spPr>
        <p:txBody>
          <a:bodyPr wrap="square" rtlCol="0">
            <a:spAutoFit/>
          </a:bodyPr>
          <a:lstStyle/>
          <a:p>
            <a:r>
              <a:rPr lang="en-US" dirty="0" smtClean="0"/>
              <a:t>Result:</a:t>
            </a:r>
            <a:endParaRPr lang="en-US" dirty="0"/>
          </a:p>
        </p:txBody>
      </p:sp>
      <p:sp>
        <p:nvSpPr>
          <p:cNvPr id="5" name="TextBox 4"/>
          <p:cNvSpPr txBox="1"/>
          <p:nvPr/>
        </p:nvSpPr>
        <p:spPr>
          <a:xfrm>
            <a:off x="685800" y="729734"/>
            <a:ext cx="1900520" cy="369332"/>
          </a:xfrm>
          <a:prstGeom prst="rect">
            <a:avLst/>
          </a:prstGeom>
          <a:noFill/>
        </p:spPr>
        <p:txBody>
          <a:bodyPr wrap="none" rtlCol="0">
            <a:spAutoFit/>
          </a:bodyPr>
          <a:lstStyle/>
          <a:p>
            <a:r>
              <a:rPr lang="en-US" dirty="0" smtClean="0"/>
              <a:t>Right way: 19,92%</a:t>
            </a:r>
            <a:endParaRPr lang="en-US" dirty="0"/>
          </a:p>
        </p:txBody>
      </p:sp>
      <p:pic>
        <p:nvPicPr>
          <p:cNvPr id="4098" name="Picture 2" descr="C:\Users\rergrshd\Desktop\Sermina\RightRectangle\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295400"/>
            <a:ext cx="8839200" cy="4914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1160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pPr algn="l"/>
            <a:r>
              <a:rPr lang="en-US" dirty="0" smtClean="0"/>
              <a:t>App Start</a:t>
            </a:r>
            <a:endParaRPr lang="en-US" dirty="0"/>
          </a:p>
        </p:txBody>
      </p:sp>
      <p:sp>
        <p:nvSpPr>
          <p:cNvPr id="3" name="Content Placeholder 2"/>
          <p:cNvSpPr>
            <a:spLocks noGrp="1"/>
          </p:cNvSpPr>
          <p:nvPr>
            <p:ph idx="1"/>
          </p:nvPr>
        </p:nvSpPr>
        <p:spPr>
          <a:xfrm>
            <a:off x="457200" y="838200"/>
            <a:ext cx="8229600" cy="5287963"/>
          </a:xfrm>
        </p:spPr>
        <p:txBody>
          <a:bodyPr>
            <a:normAutofit/>
          </a:bodyPr>
          <a:lstStyle/>
          <a:p>
            <a:r>
              <a:rPr lang="en-US" sz="1600" b="1" dirty="0" smtClean="0"/>
              <a:t>Use </a:t>
            </a:r>
            <a:r>
              <a:rPr lang="en-US" sz="1600" b="1" dirty="0"/>
              <a:t>loaders to dynamically load/unload </a:t>
            </a:r>
            <a:r>
              <a:rPr lang="en-US" sz="1600" b="1" dirty="0" smtClean="0"/>
              <a:t>QML</a:t>
            </a:r>
          </a:p>
          <a:p>
            <a:endParaRPr lang="en-US" sz="1600" b="1" dirty="0" smtClean="0"/>
          </a:p>
          <a:p>
            <a:pPr lvl="1">
              <a:buFont typeface="Wingdings" pitchFamily="2" charset="2"/>
              <a:buChar char="Ø"/>
            </a:pPr>
            <a:r>
              <a:rPr lang="en-US" sz="1200" dirty="0"/>
              <a:t>QML application starts quite slow if the whole application is implemented in one huge QML </a:t>
            </a:r>
            <a:r>
              <a:rPr lang="en-US" sz="1200" dirty="0" smtClean="0"/>
              <a:t>file</a:t>
            </a:r>
          </a:p>
          <a:p>
            <a:pPr lvl="1">
              <a:buFont typeface="Wingdings" pitchFamily="2" charset="2"/>
              <a:buChar char="Ø"/>
            </a:pPr>
            <a:endParaRPr lang="en-US" sz="1200" dirty="0" smtClean="0"/>
          </a:p>
          <a:p>
            <a:pPr lvl="1">
              <a:buFont typeface="Wingdings" pitchFamily="2" charset="2"/>
              <a:buChar char="Ø"/>
            </a:pPr>
            <a:r>
              <a:rPr lang="en-US" sz="1200" dirty="0"/>
              <a:t>Should partition your application into logical </a:t>
            </a:r>
            <a:r>
              <a:rPr lang="en-US" sz="1200" dirty="0" smtClean="0"/>
              <a:t>entities, load minimum QML at start and load more as you need it using Loader</a:t>
            </a:r>
          </a:p>
          <a:p>
            <a:pPr lvl="1">
              <a:buFont typeface="Wingdings" pitchFamily="2" charset="2"/>
              <a:buChar char="Ø"/>
            </a:pPr>
            <a:endParaRPr lang="en-US" sz="1200" dirty="0" smtClean="0"/>
          </a:p>
          <a:p>
            <a:pPr lvl="1">
              <a:buFont typeface="Wingdings" pitchFamily="2" charset="2"/>
              <a:buChar char="Ø"/>
            </a:pPr>
            <a:r>
              <a:rPr lang="en-US" sz="1200" dirty="0"/>
              <a:t>The Loader item can be used to dynamically load and unload visual QML </a:t>
            </a:r>
            <a:r>
              <a:rPr lang="en-US" sz="1200" dirty="0" smtClean="0"/>
              <a:t>components defined </a:t>
            </a:r>
            <a:r>
              <a:rPr lang="en-US" sz="1200" dirty="0"/>
              <a:t>in a QML file or items/components defined within a QML file</a:t>
            </a:r>
            <a:br>
              <a:rPr lang="en-US" sz="1200" dirty="0"/>
            </a:br>
            <a:endParaRPr lang="en-US" sz="1200" dirty="0" smtClean="0"/>
          </a:p>
          <a:p>
            <a:pPr lvl="1">
              <a:buFont typeface="Wingdings" pitchFamily="2" charset="2"/>
              <a:buChar char="Ø"/>
            </a:pPr>
            <a:r>
              <a:rPr lang="en-US" sz="1200" dirty="0" smtClean="0"/>
              <a:t>When partition your application into serveral QML file, so this way  loading and unloading are easier to control. DO NOT HAVE ONE HUGE QML FILE PER APPLICATION.</a:t>
            </a:r>
            <a:r>
              <a:rPr lang="en-US" sz="1200" dirty="0"/>
              <a:t/>
            </a:r>
            <a:br>
              <a:rPr lang="en-US" sz="1200" dirty="0"/>
            </a:br>
            <a:r>
              <a:rPr lang="en-US" sz="1200" dirty="0"/>
              <a:t/>
            </a:r>
            <a:br>
              <a:rPr lang="en-US" sz="1200" dirty="0"/>
            </a:br>
            <a:endParaRPr lang="en-US" sz="1200" dirty="0" smtClean="0"/>
          </a:p>
          <a:p>
            <a:pPr lvl="1">
              <a:buFont typeface="Wingdings" pitchFamily="2" charset="2"/>
              <a:buChar char="Ø"/>
            </a:pPr>
            <a:r>
              <a:rPr lang="en-US" sz="1200" dirty="0" smtClean="0"/>
              <a:t>Load minimum amount of QML file at application start to make your application can start quickly as possible. After that, you can connect network, show spinner,...If your first view is very complex and requires lots of QML to be loaded, show a splash screen or something,...</a:t>
            </a:r>
          </a:p>
          <a:p>
            <a:pPr lvl="1">
              <a:buFont typeface="Wingdings" pitchFamily="2" charset="2"/>
              <a:buChar char="Ø"/>
            </a:pPr>
            <a:endParaRPr lang="en-US" sz="1200" dirty="0"/>
          </a:p>
          <a:p>
            <a:pPr lvl="1">
              <a:buFont typeface="Wingdings" pitchFamily="2" charset="2"/>
              <a:buChar char="Ø"/>
            </a:pPr>
            <a:r>
              <a:rPr lang="en-US" sz="1200" dirty="0"/>
              <a:t>Creating a dialog can take more than 100ms of time. Make sure you use Loader to load the dialog</a:t>
            </a:r>
            <a:br>
              <a:rPr lang="en-US" sz="1200" dirty="0"/>
            </a:br>
            <a:r>
              <a:rPr lang="en-US" sz="1200" dirty="0"/>
              <a:t/>
            </a:r>
            <a:br>
              <a:rPr lang="en-US" sz="1200" dirty="0"/>
            </a:br>
            <a:r>
              <a:rPr lang="en-US" sz="1200" dirty="0"/>
              <a:t/>
            </a:r>
            <a:br>
              <a:rPr lang="en-US" sz="1200" dirty="0"/>
            </a:br>
            <a:endParaRPr lang="en-US" sz="1200" dirty="0"/>
          </a:p>
        </p:txBody>
      </p:sp>
    </p:spTree>
    <p:extLst>
      <p:ext uri="{BB962C8B-B14F-4D97-AF65-F5344CB8AC3E}">
        <p14:creationId xmlns:p14="http://schemas.microsoft.com/office/powerpoint/2010/main" val="15270470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247</TotalTime>
  <Words>316</Words>
  <Application>Microsoft Office PowerPoint</Application>
  <PresentationFormat>On-screen Show (4:3)</PresentationFormat>
  <Paragraphs>143</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Performance tips and tricks for Qt/QML Application</vt:lpstr>
      <vt:lpstr>General</vt:lpstr>
      <vt:lpstr>PowerPoint Presentation</vt:lpstr>
      <vt:lpstr>PowerPoint Presentation</vt:lpstr>
      <vt:lpstr>PowerPoint Presentation</vt:lpstr>
      <vt:lpstr>PowerPoint Presentation</vt:lpstr>
      <vt:lpstr>Use anchors rather than bindings to position items relative to each other</vt:lpstr>
      <vt:lpstr>PowerPoint Presentation</vt:lpstr>
      <vt:lpstr>App Start</vt:lpstr>
      <vt:lpstr>PowerPoint Presentation</vt:lpstr>
      <vt:lpstr>PowerPoint Presentation</vt:lpstr>
      <vt:lpstr>PowerPoint Presentation</vt:lpstr>
      <vt:lpstr>PowerPoint Presentation</vt:lpstr>
      <vt:lpstr>Image</vt:lpstr>
      <vt:lpstr>List</vt:lpstr>
      <vt:lpstr>Other</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tips and tricks for Qt/QML Application</dc:title>
  <dc:creator>rergrshd</dc:creator>
  <cp:lastModifiedBy>rergrshd</cp:lastModifiedBy>
  <cp:revision>121</cp:revision>
  <dcterms:created xsi:type="dcterms:W3CDTF">2017-07-04T14:12:52Z</dcterms:created>
  <dcterms:modified xsi:type="dcterms:W3CDTF">2017-07-18T17:17:07Z</dcterms:modified>
</cp:coreProperties>
</file>