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96" r:id="rId3"/>
    <p:sldId id="302" r:id="rId4"/>
    <p:sldId id="303" r:id="rId5"/>
    <p:sldId id="304" r:id="rId6"/>
    <p:sldId id="305" r:id="rId7"/>
    <p:sldId id="301" r:id="rId8"/>
    <p:sldId id="308" r:id="rId9"/>
    <p:sldId id="306" r:id="rId10"/>
    <p:sldId id="309" r:id="rId11"/>
    <p:sldId id="311" r:id="rId12"/>
    <p:sldId id="297" r:id="rId13"/>
    <p:sldId id="314" r:id="rId14"/>
    <p:sldId id="315" r:id="rId15"/>
    <p:sldId id="312" r:id="rId16"/>
    <p:sldId id="316" r:id="rId17"/>
    <p:sldId id="318" r:id="rId18"/>
    <p:sldId id="317" r:id="rId19"/>
    <p:sldId id="299" r:id="rId20"/>
    <p:sldId id="30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 TRONG HOANG/LGEVH VC SOFTWARE DEVELOPMENT 1(hung.hoang@lge.com)" initials="HTHVSD1" lastIdx="2" clrIdx="0">
    <p:extLst>
      <p:ext uri="{19B8F6BF-5375-455C-9EA6-DF929625EA0E}">
        <p15:presenceInfo xmlns:p15="http://schemas.microsoft.com/office/powerpoint/2012/main" userId="S-1-5-21-2543426832-1914326140-3112152631-17503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4C16"/>
    <a:srgbClr val="FF7C80"/>
    <a:srgbClr val="FF66FF"/>
    <a:srgbClr val="3A5925"/>
    <a:srgbClr val="F76865"/>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703" autoAdjust="0"/>
  </p:normalViewPr>
  <p:slideViewPr>
    <p:cSldViewPr snapToGrid="0">
      <p:cViewPr varScale="1">
        <p:scale>
          <a:sx n="95" d="100"/>
          <a:sy n="95" d="100"/>
        </p:scale>
        <p:origin x="1926" y="84"/>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7-20T10:27:22.221"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21-Jul-17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21-Jul-17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dirty="0"/>
          </a:p>
        </p:txBody>
      </p:sp>
    </p:spTree>
    <p:extLst>
      <p:ext uri="{BB962C8B-B14F-4D97-AF65-F5344CB8AC3E}">
        <p14:creationId xmlns:p14="http://schemas.microsoft.com/office/powerpoint/2010/main" val="184442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Link refer: http://doc.qt.io/qtcreator/creator-qml-performance-monitor.html</a:t>
            </a: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4</a:t>
            </a:fld>
            <a:endParaRPr lang="en-US"/>
          </a:p>
        </p:txBody>
      </p:sp>
    </p:spTree>
    <p:extLst>
      <p:ext uri="{BB962C8B-B14F-4D97-AF65-F5344CB8AC3E}">
        <p14:creationId xmlns:p14="http://schemas.microsoft.com/office/powerpoint/2010/main" val="15334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9</a:t>
            </a:fld>
            <a:endParaRPr lang="en-US"/>
          </a:p>
        </p:txBody>
      </p:sp>
    </p:spTree>
    <p:extLst>
      <p:ext uri="{BB962C8B-B14F-4D97-AF65-F5344CB8AC3E}">
        <p14:creationId xmlns:p14="http://schemas.microsoft.com/office/powerpoint/2010/main" val="1704242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http://doc.qt.io/qt-5/qtquick-performance.html#position-elements-with-anchors</a:t>
            </a:r>
          </a:p>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11</a:t>
            </a:fld>
            <a:endParaRPr lang="en-US"/>
          </a:p>
        </p:txBody>
      </p:sp>
    </p:spTree>
    <p:extLst>
      <p:ext uri="{BB962C8B-B14F-4D97-AF65-F5344CB8AC3E}">
        <p14:creationId xmlns:p14="http://schemas.microsoft.com/office/powerpoint/2010/main" val="1777816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http://doc.qt.io/qt-4.8/qml-image.html#sourceSize-prop</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16</a:t>
            </a:fld>
            <a:endParaRPr lang="en-US"/>
          </a:p>
        </p:txBody>
      </p:sp>
    </p:spTree>
    <p:extLst>
      <p:ext uri="{BB962C8B-B14F-4D97-AF65-F5344CB8AC3E}">
        <p14:creationId xmlns:p14="http://schemas.microsoft.com/office/powerpoint/2010/main" val="2688251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http://doc.qt.io/qt-4.8/qml-image.html#sourceSize-prop</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17</a:t>
            </a:fld>
            <a:endParaRPr lang="en-US"/>
          </a:p>
        </p:txBody>
      </p:sp>
    </p:spTree>
    <p:extLst>
      <p:ext uri="{BB962C8B-B14F-4D97-AF65-F5344CB8AC3E}">
        <p14:creationId xmlns:p14="http://schemas.microsoft.com/office/powerpoint/2010/main" val="65524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http://doc.qt.io/qt-4.8/qml-image.html#sourceSize-prop</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18</a:t>
            </a:fld>
            <a:endParaRPr lang="en-US"/>
          </a:p>
        </p:txBody>
      </p:sp>
    </p:spTree>
    <p:extLst>
      <p:ext uri="{BB962C8B-B14F-4D97-AF65-F5344CB8AC3E}">
        <p14:creationId xmlns:p14="http://schemas.microsoft.com/office/powerpoint/2010/main" val="2588925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4" y="5778766"/>
            <a:ext cx="5249334" cy="394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latin typeface="Arial" panose="020B0604020202020204" pitchFamily="34" charset="0"/>
                <a:cs typeface="Arial" panose="020B0604020202020204" pitchFamily="34" charset="0"/>
              </a:rPr>
              <a:t>VC DCV</a:t>
            </a:r>
            <a:endParaRPr lang="en-US" sz="1800"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85434" y="5225257"/>
            <a:ext cx="5194299" cy="457200"/>
          </a:xfrm>
        </p:spPr>
        <p:txBody>
          <a:bodyPr>
            <a:normAutofit/>
          </a:bodyPr>
          <a:lstStyle>
            <a:lvl1pPr marL="0" indent="0" algn="ctr">
              <a:buNone/>
              <a:defRPr sz="2000" b="0" i="1"/>
            </a:lvl1pPr>
          </a:lstStyle>
          <a:p>
            <a:pPr lvl="0"/>
            <a:r>
              <a:rPr lang="en-US" dirty="0" smtClean="0"/>
              <a:t>2016.08.29</a:t>
            </a:r>
          </a:p>
        </p:txBody>
      </p:sp>
      <p:sp>
        <p:nvSpPr>
          <p:cNvPr id="8" name="Rectangle 11"/>
          <p:cNvSpPr>
            <a:spLocks noChangeArrowheads="1"/>
          </p:cNvSpPr>
          <p:nvPr userDrawn="1">
            <p:custDataLst>
              <p:tags r:id="rId1"/>
            </p:custDataLst>
          </p:nvPr>
        </p:nvSpPr>
        <p:spPr bwMode="auto">
          <a:xfrm>
            <a:off x="2531269" y="2337594"/>
            <a:ext cx="4157662" cy="371475"/>
          </a:xfrm>
          <a:prstGeom prst="rect">
            <a:avLst/>
          </a:prstGeom>
          <a:solidFill>
            <a:srgbClr val="7B9A9F"/>
          </a:solidFill>
          <a:ln w="3175">
            <a:solidFill>
              <a:schemeClr val="bg1">
                <a:lumMod val="75000"/>
              </a:schemeClr>
            </a:solidFill>
            <a:miter lim="800000"/>
            <a:headEnd/>
            <a:tailEnd/>
          </a:ln>
        </p:spPr>
        <p:txBody>
          <a:bodyPr lIns="89965" tIns="45702" rIns="89965" bIns="45702" anchor="ctr"/>
          <a:lstStyle/>
          <a:p>
            <a:pPr algn="ctr" defTabSz="912813">
              <a:defRPr/>
            </a:pPr>
            <a:r>
              <a:rPr lang="en-US" altLang="ko-KR" sz="2000" b="1" dirty="0" smtClean="0">
                <a:solidFill>
                  <a:schemeClr val="bg1"/>
                </a:solidFill>
                <a:latin typeface="Arial" pitchFamily="34" charset="0"/>
                <a:ea typeface="돋움" pitchFamily="50" charset="-127"/>
                <a:cs typeface="Arial" pitchFamily="34" charset="0"/>
              </a:rPr>
              <a:t>Table of Contents</a:t>
            </a:r>
            <a:endParaRPr lang="ko-KR" altLang="en-US" sz="2000" b="1" dirty="0">
              <a:solidFill>
                <a:schemeClr val="bg1"/>
              </a:solidFill>
              <a:latin typeface="Arial" pitchFamily="34" charset="0"/>
              <a:ea typeface="돋움" pitchFamily="50" charset="-127"/>
              <a:cs typeface="Arial" pitchFamily="34" charset="0"/>
            </a:endParaRP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660402"/>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1667" y="385762"/>
            <a:ext cx="8847666" cy="1578504"/>
          </a:xfrm>
        </p:spPr>
        <p:txBody>
          <a:bodyPr/>
          <a:lstStyle/>
          <a:p>
            <a:pPr defTabSz="957263"/>
            <a:r>
              <a:rPr lang="en-US" altLang="ko-KR" dirty="0" smtClean="0">
                <a:solidFill>
                  <a:srgbClr val="000000"/>
                </a:solidFill>
                <a:latin typeface="Arial" charset="0"/>
                <a:ea typeface="돋움" pitchFamily="50" charset="-127"/>
                <a:cs typeface="Arial" charset="0"/>
              </a:rPr>
              <a:t>Performance tips and trick </a:t>
            </a:r>
            <a:r>
              <a:rPr lang="en-US" altLang="ko-KR" smtClean="0">
                <a:solidFill>
                  <a:srgbClr val="000000"/>
                </a:solidFill>
                <a:latin typeface="Arial" charset="0"/>
                <a:ea typeface="돋움" pitchFamily="50" charset="-127"/>
                <a:cs typeface="Arial" charset="0"/>
              </a:rPr>
              <a:t>for </a:t>
            </a:r>
            <a:r>
              <a:rPr lang="en-US" altLang="ko-KR" smtClean="0">
                <a:solidFill>
                  <a:srgbClr val="000000"/>
                </a:solidFill>
                <a:latin typeface="Arial" charset="0"/>
                <a:ea typeface="돋움" pitchFamily="50" charset="-127"/>
                <a:cs typeface="Arial" charset="0"/>
              </a:rPr>
              <a:t>QML </a:t>
            </a:r>
            <a:r>
              <a:rPr lang="en-US" altLang="ko-KR" dirty="0" smtClean="0">
                <a:solidFill>
                  <a:srgbClr val="000000"/>
                </a:solidFill>
                <a:latin typeface="Arial" charset="0"/>
                <a:ea typeface="돋움" pitchFamily="50" charset="-127"/>
                <a:cs typeface="Arial" charset="0"/>
              </a:rPr>
              <a:t>application</a:t>
            </a:r>
            <a:endParaRPr lang="ko-KR" altLang="en-US" dirty="0">
              <a:solidFill>
                <a:srgbClr val="000000"/>
              </a:solidFill>
              <a:latin typeface="Arial" charset="0"/>
              <a:ea typeface="돋움" pitchFamily="50" charset="-127"/>
              <a:cs typeface="Arial" charset="0"/>
            </a:endParaRPr>
          </a:p>
        </p:txBody>
      </p:sp>
      <p:sp>
        <p:nvSpPr>
          <p:cNvPr id="3" name="Subtitle 2"/>
          <p:cNvSpPr>
            <a:spLocks noGrp="1"/>
          </p:cNvSpPr>
          <p:nvPr>
            <p:ph type="body" sz="quarter" idx="10"/>
          </p:nvPr>
        </p:nvSpPr>
        <p:spPr>
          <a:xfrm>
            <a:off x="2531269" y="2709069"/>
            <a:ext cx="4157662" cy="2200682"/>
          </a:xfrm>
        </p:spPr>
        <p:txBody>
          <a:bodyPr>
            <a:noAutofit/>
          </a:bodyPr>
          <a:lstStyle/>
          <a:p>
            <a:pPr marL="1195388" indent="-280988" defTabSz="912813">
              <a:lnSpc>
                <a:spcPct val="130000"/>
              </a:lnSpc>
              <a:buFontTx/>
              <a:buAutoNum type="arabicPeriod"/>
              <a:tabLst>
                <a:tab pos="1195388" algn="l"/>
              </a:tabLst>
            </a:pPr>
            <a:r>
              <a:rPr lang="en-US" altLang="ko-KR" sz="1400" b="1" dirty="0" smtClean="0">
                <a:latin typeface="Arial" charset="0"/>
                <a:ea typeface="굴림체" pitchFamily="49" charset="-127"/>
                <a:cs typeface="Arial" charset="0"/>
              </a:rPr>
              <a:t>Overview QML Profiler</a:t>
            </a:r>
          </a:p>
          <a:p>
            <a:pPr marL="1195388" indent="-280988" defTabSz="912813">
              <a:lnSpc>
                <a:spcPct val="130000"/>
              </a:lnSpc>
              <a:buFontTx/>
              <a:buAutoNum type="arabicPeriod"/>
              <a:tabLst>
                <a:tab pos="1195388" algn="l"/>
              </a:tabLst>
            </a:pPr>
            <a:r>
              <a:rPr lang="en-US" altLang="ko-KR" sz="1400" b="1" dirty="0" smtClean="0">
                <a:latin typeface="Arial" charset="0"/>
                <a:ea typeface="굴림체" pitchFamily="49" charset="-127"/>
                <a:cs typeface="Arial" charset="0"/>
              </a:rPr>
              <a:t>JavaScript and Use Anchors</a:t>
            </a:r>
          </a:p>
          <a:p>
            <a:pPr marL="1195388" indent="-280988" defTabSz="912813">
              <a:lnSpc>
                <a:spcPct val="130000"/>
              </a:lnSpc>
              <a:buFontTx/>
              <a:buAutoNum type="arabicPeriod"/>
              <a:tabLst>
                <a:tab pos="1195388" algn="l"/>
              </a:tabLst>
            </a:pPr>
            <a:r>
              <a:rPr lang="en-US" altLang="ko-KR" sz="1400" b="1" dirty="0" smtClean="0">
                <a:latin typeface="Arial" charset="0"/>
                <a:ea typeface="굴림체" pitchFamily="49" charset="-127"/>
                <a:cs typeface="Arial" charset="0"/>
              </a:rPr>
              <a:t>App Start</a:t>
            </a:r>
          </a:p>
          <a:p>
            <a:pPr marL="1195388" indent="-280988" defTabSz="912813">
              <a:lnSpc>
                <a:spcPct val="130000"/>
              </a:lnSpc>
              <a:buFontTx/>
              <a:buAutoNum type="arabicPeriod"/>
              <a:tabLst>
                <a:tab pos="1195388" algn="l"/>
              </a:tabLst>
            </a:pPr>
            <a:r>
              <a:rPr lang="en-US" altLang="ko-KR" sz="1400" b="1" dirty="0" smtClean="0">
                <a:latin typeface="Arial" charset="0"/>
                <a:ea typeface="굴림체" pitchFamily="49" charset="-127"/>
                <a:cs typeface="Arial" charset="0"/>
              </a:rPr>
              <a:t>Image</a:t>
            </a:r>
          </a:p>
          <a:p>
            <a:pPr marL="1195388" indent="-280988" defTabSz="912813">
              <a:lnSpc>
                <a:spcPct val="130000"/>
              </a:lnSpc>
              <a:buFontTx/>
              <a:buAutoNum type="arabicPeriod"/>
              <a:tabLst>
                <a:tab pos="1195388" algn="l"/>
              </a:tabLst>
            </a:pPr>
            <a:r>
              <a:rPr lang="en-US" altLang="ko-KR" sz="1400" b="1" smtClean="0">
                <a:latin typeface="Arial" charset="0"/>
                <a:ea typeface="굴림체" pitchFamily="49" charset="-127"/>
                <a:cs typeface="Arial" charset="0"/>
              </a:rPr>
              <a:t>List</a:t>
            </a:r>
            <a:endParaRPr lang="en-US" altLang="ko-KR" sz="1400" b="1" dirty="0" smtClean="0">
              <a:latin typeface="Arial" charset="0"/>
              <a:ea typeface="굴림체" pitchFamily="49" charset="-127"/>
              <a:cs typeface="Arial" charset="0"/>
            </a:endParaRPr>
          </a:p>
        </p:txBody>
      </p:sp>
      <p:sp>
        <p:nvSpPr>
          <p:cNvPr id="5" name="Text Placeholder 4"/>
          <p:cNvSpPr>
            <a:spLocks noGrp="1"/>
          </p:cNvSpPr>
          <p:nvPr>
            <p:ph type="body" sz="quarter" idx="11"/>
          </p:nvPr>
        </p:nvSpPr>
        <p:spPr>
          <a:xfrm>
            <a:off x="2012950" y="5507434"/>
            <a:ext cx="5194299" cy="457200"/>
          </a:xfrm>
        </p:spPr>
        <p:txBody>
          <a:bodyPr/>
          <a:lstStyle/>
          <a:p>
            <a:r>
              <a:rPr lang="en-US" sz="1200" dirty="0" smtClean="0"/>
              <a:t>2017.07.05</a:t>
            </a:r>
          </a:p>
          <a:p>
            <a:endParaRPr lang="en-US" dirty="0"/>
          </a:p>
          <a:p>
            <a:endParaRPr lang="en-US" dirty="0"/>
          </a:p>
        </p:txBody>
      </p:sp>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latin typeface="Arial" charset="0"/>
                <a:ea typeface="굴림체" pitchFamily="49" charset="-127"/>
                <a:cs typeface="Arial" charset="0"/>
              </a:rPr>
              <a:t>2</a:t>
            </a:r>
            <a:r>
              <a:rPr lang="en-US" altLang="ko-KR" dirty="0" smtClean="0">
                <a:latin typeface="Arial" charset="0"/>
                <a:ea typeface="굴림체" pitchFamily="49" charset="-127"/>
                <a:cs typeface="Arial" charset="0"/>
              </a:rPr>
              <a:t>. JavaScript </a:t>
            </a:r>
            <a:r>
              <a:rPr lang="en-US" altLang="ko-KR" dirty="0">
                <a:latin typeface="Arial" charset="0"/>
                <a:ea typeface="굴림체" pitchFamily="49" charset="-127"/>
                <a:cs typeface="Arial" charset="0"/>
              </a:rPr>
              <a:t>And Use Anchors.</a:t>
            </a:r>
            <a:endParaRPr lang="en-US" dirty="0"/>
          </a:p>
        </p:txBody>
      </p:sp>
      <p:sp>
        <p:nvSpPr>
          <p:cNvPr id="7" name="Content Placeholder 2"/>
          <p:cNvSpPr>
            <a:spLocks noGrp="1"/>
          </p:cNvSpPr>
          <p:nvPr>
            <p:ph idx="1"/>
          </p:nvPr>
        </p:nvSpPr>
        <p:spPr>
          <a:xfrm>
            <a:off x="457200" y="762000"/>
            <a:ext cx="8229600" cy="5364163"/>
          </a:xfrm>
        </p:spPr>
        <p:txBody>
          <a:bodyPr>
            <a:normAutofit/>
          </a:bodyPr>
          <a:lstStyle/>
          <a:p>
            <a:pPr marL="0" indent="0">
              <a:buNone/>
            </a:pPr>
            <a:r>
              <a:rPr lang="en-US" sz="1400" dirty="0" smtClean="0"/>
              <a:t>-   This </a:t>
            </a:r>
            <a:r>
              <a:rPr lang="en-US" sz="1400" dirty="0"/>
              <a:t>is achieved more efficiently using anchors:</a:t>
            </a:r>
            <a:endParaRPr lang="en-US" sz="1400" b="1" dirty="0" smtClean="0"/>
          </a:p>
          <a:p>
            <a:pPr marL="0" indent="0">
              <a:buNone/>
            </a:pPr>
            <a:r>
              <a:rPr lang="en-US" sz="1700" b="1" dirty="0" smtClean="0"/>
              <a:t>Way 2 :    </a:t>
            </a:r>
            <a:r>
              <a:rPr lang="en-US" sz="1400" b="1" dirty="0" smtClean="0"/>
              <a:t>	</a:t>
            </a:r>
          </a:p>
          <a:p>
            <a:pPr marL="2286000" lvl="5" indent="0">
              <a:buNone/>
            </a:pPr>
            <a:endParaRPr lang="en-US" sz="1600" dirty="0" smtClean="0"/>
          </a:p>
          <a:p>
            <a:pPr marL="2286000" lvl="5" indent="0">
              <a:buNone/>
            </a:pPr>
            <a:r>
              <a:rPr lang="en-US" sz="1600" dirty="0" smtClean="0"/>
              <a:t>Rectangle </a:t>
            </a:r>
            <a:r>
              <a:rPr lang="en-US" sz="1600" dirty="0"/>
              <a:t>{</a:t>
            </a:r>
          </a:p>
          <a:p>
            <a:pPr marL="2286000" lvl="5" indent="0">
              <a:buNone/>
            </a:pPr>
            <a:r>
              <a:rPr lang="en-US" sz="1600" dirty="0"/>
              <a:t>	width: 60</a:t>
            </a:r>
          </a:p>
          <a:p>
            <a:pPr marL="2286000" lvl="5" indent="0">
              <a:buNone/>
            </a:pPr>
            <a:r>
              <a:rPr lang="en-US" sz="1600" dirty="0"/>
              <a:t>	height: 60</a:t>
            </a:r>
          </a:p>
          <a:p>
            <a:pPr marL="2286000" lvl="5" indent="0">
              <a:buNone/>
            </a:pPr>
            <a:r>
              <a:rPr lang="en-US" sz="1600" dirty="0"/>
              <a:t>	Rectangle </a:t>
            </a:r>
            <a:r>
              <a:rPr lang="en-US" sz="1600" dirty="0" smtClean="0"/>
              <a:t>{</a:t>
            </a:r>
          </a:p>
          <a:p>
            <a:pPr marL="2286000" lvl="5" indent="0">
              <a:buNone/>
            </a:pPr>
            <a:r>
              <a:rPr lang="en-US" sz="1600" b="1" dirty="0"/>
              <a:t>	</a:t>
            </a:r>
            <a:r>
              <a:rPr lang="en-US" sz="1600" b="1" dirty="0" smtClean="0"/>
              <a:t>	</a:t>
            </a:r>
            <a:r>
              <a:rPr lang="en-US" sz="1400" dirty="0"/>
              <a:t>id: </a:t>
            </a:r>
            <a:r>
              <a:rPr lang="en-US" sz="1400" i="1" dirty="0" smtClean="0"/>
              <a:t>rect3</a:t>
            </a:r>
          </a:p>
          <a:p>
            <a:pPr marL="2286000" lvl="5" indent="0">
              <a:buNone/>
            </a:pPr>
            <a:r>
              <a:rPr lang="en-US" sz="1400" i="1" dirty="0"/>
              <a:t>	</a:t>
            </a:r>
            <a:r>
              <a:rPr lang="en-US" sz="1400" i="1" dirty="0" smtClean="0"/>
              <a:t>	</a:t>
            </a:r>
            <a:r>
              <a:rPr lang="en-US" sz="1400" dirty="0" err="1"/>
              <a:t>anchors.fill</a:t>
            </a:r>
            <a:r>
              <a:rPr lang="en-US" sz="1400" dirty="0"/>
              <a:t>: </a:t>
            </a:r>
            <a:r>
              <a:rPr lang="en-US" sz="1400" i="1" dirty="0" smtClean="0"/>
              <a:t>parent</a:t>
            </a:r>
          </a:p>
          <a:p>
            <a:pPr marL="2286000" lvl="5" indent="0">
              <a:buNone/>
            </a:pPr>
            <a:r>
              <a:rPr lang="en-US" sz="1400" i="1" dirty="0"/>
              <a:t>		</a:t>
            </a:r>
            <a:r>
              <a:rPr lang="en-US" sz="1400" dirty="0" err="1"/>
              <a:t>anchors.margins</a:t>
            </a:r>
            <a:r>
              <a:rPr lang="en-US" sz="1400" dirty="0"/>
              <a:t>: </a:t>
            </a:r>
            <a:r>
              <a:rPr lang="en-US" sz="1400" dirty="0" smtClean="0"/>
              <a:t>20</a:t>
            </a:r>
          </a:p>
          <a:p>
            <a:pPr marL="2286000" lvl="5" indent="0">
              <a:buNone/>
            </a:pPr>
            <a:r>
              <a:rPr lang="en-US" sz="1400" dirty="0"/>
              <a:t>}</a:t>
            </a:r>
            <a:endParaRPr lang="en-US" sz="1400" dirty="0" smtClean="0"/>
          </a:p>
          <a:p>
            <a:pPr marL="2743200" lvl="6" indent="0">
              <a:buNone/>
            </a:pPr>
            <a:r>
              <a:rPr lang="en-US" sz="1400" b="1" i="1" dirty="0"/>
              <a:t>	</a:t>
            </a:r>
            <a:r>
              <a:rPr lang="en-US" sz="1400" b="1" i="1" dirty="0" smtClean="0"/>
              <a:t>	</a:t>
            </a:r>
            <a:endParaRPr lang="en-US" sz="1400" b="1" dirty="0" smtClean="0"/>
          </a:p>
        </p:txBody>
      </p:sp>
    </p:spTree>
    <p:extLst>
      <p:ext uri="{BB962C8B-B14F-4D97-AF65-F5344CB8AC3E}">
        <p14:creationId xmlns:p14="http://schemas.microsoft.com/office/powerpoint/2010/main" val="586354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latin typeface="Arial" charset="0"/>
                <a:ea typeface="굴림체" pitchFamily="49" charset="-127"/>
                <a:cs typeface="Arial" charset="0"/>
              </a:rPr>
              <a:t>2</a:t>
            </a:r>
            <a:r>
              <a:rPr lang="en-US" altLang="ko-KR" dirty="0" smtClean="0">
                <a:latin typeface="Arial" charset="0"/>
                <a:ea typeface="굴림체" pitchFamily="49" charset="-127"/>
                <a:cs typeface="Arial" charset="0"/>
              </a:rPr>
              <a:t>. JavaScript </a:t>
            </a:r>
            <a:r>
              <a:rPr lang="en-US" altLang="ko-KR" dirty="0">
                <a:latin typeface="Arial" charset="0"/>
                <a:ea typeface="굴림체" pitchFamily="49" charset="-127"/>
                <a:cs typeface="Arial" charset="0"/>
              </a:rPr>
              <a:t>And Use Anchors.</a:t>
            </a:r>
            <a:endParaRPr lang="en-US" dirty="0"/>
          </a:p>
        </p:txBody>
      </p:sp>
      <p:sp>
        <p:nvSpPr>
          <p:cNvPr id="6" name="TextBox 5"/>
          <p:cNvSpPr txBox="1"/>
          <p:nvPr/>
        </p:nvSpPr>
        <p:spPr>
          <a:xfrm>
            <a:off x="321733" y="745068"/>
            <a:ext cx="4495800" cy="369332"/>
          </a:xfrm>
          <a:prstGeom prst="rect">
            <a:avLst/>
          </a:prstGeom>
          <a:noFill/>
        </p:spPr>
        <p:txBody>
          <a:bodyPr wrap="square" rtlCol="0">
            <a:spAutoFit/>
          </a:bodyPr>
          <a:lstStyle/>
          <a:p>
            <a:r>
              <a:rPr lang="en-US" dirty="0" smtClean="0"/>
              <a:t>Result:</a:t>
            </a:r>
            <a:endParaRPr lang="en-US" dirty="0"/>
          </a:p>
        </p:txBody>
      </p:sp>
      <p:sp>
        <p:nvSpPr>
          <p:cNvPr id="4" name="TextBox 3"/>
          <p:cNvSpPr txBox="1"/>
          <p:nvPr/>
        </p:nvSpPr>
        <p:spPr>
          <a:xfrm>
            <a:off x="498730" y="4270549"/>
            <a:ext cx="8199455" cy="1396721"/>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3"/>
          <a:stretch>
            <a:fillRect/>
          </a:stretch>
        </p:blipFill>
        <p:spPr>
          <a:xfrm>
            <a:off x="627719" y="1114400"/>
            <a:ext cx="7941476" cy="4993193"/>
          </a:xfrm>
          <a:prstGeom prst="rect">
            <a:avLst/>
          </a:prstGeom>
        </p:spPr>
      </p:pic>
    </p:spTree>
    <p:extLst>
      <p:ext uri="{BB962C8B-B14F-4D97-AF65-F5344CB8AC3E}">
        <p14:creationId xmlns:p14="http://schemas.microsoft.com/office/powerpoint/2010/main" val="3224877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charset="0"/>
                <a:ea typeface="굴림체" pitchFamily="49" charset="-127"/>
                <a:cs typeface="Arial" charset="0"/>
              </a:rPr>
              <a:t>3</a:t>
            </a:r>
            <a:r>
              <a:rPr lang="en-US" altLang="ko-KR" dirty="0" smtClean="0">
                <a:latin typeface="Arial" charset="0"/>
                <a:ea typeface="굴림체" pitchFamily="49" charset="-127"/>
                <a:cs typeface="Arial" charset="0"/>
              </a:rPr>
              <a:t>. App Start</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1600" b="1" dirty="0" smtClean="0"/>
              <a:t>Use </a:t>
            </a:r>
            <a:r>
              <a:rPr lang="en-US" sz="1600" b="1" dirty="0"/>
              <a:t>loaders to dynamically load/unload </a:t>
            </a:r>
            <a:r>
              <a:rPr lang="en-US" sz="1600" b="1" dirty="0" smtClean="0"/>
              <a:t>QML</a:t>
            </a:r>
          </a:p>
          <a:p>
            <a:endParaRPr lang="en-US" sz="1600" b="1" dirty="0" smtClean="0"/>
          </a:p>
          <a:p>
            <a:pPr lvl="1">
              <a:buFont typeface="Wingdings" pitchFamily="2" charset="2"/>
              <a:buChar char="Ø"/>
            </a:pPr>
            <a:r>
              <a:rPr lang="en-US" sz="1200" dirty="0"/>
              <a:t>QML application starts quite slow if the whole application is implemented in one huge QML </a:t>
            </a:r>
            <a:r>
              <a:rPr lang="en-US" sz="1200" dirty="0" smtClean="0"/>
              <a:t>file</a:t>
            </a:r>
          </a:p>
          <a:p>
            <a:pPr lvl="1">
              <a:buFont typeface="Wingdings" pitchFamily="2" charset="2"/>
              <a:buChar char="Ø"/>
            </a:pPr>
            <a:endParaRPr lang="en-US" sz="1200" dirty="0" smtClean="0"/>
          </a:p>
          <a:p>
            <a:pPr lvl="1">
              <a:buFont typeface="Wingdings" pitchFamily="2" charset="2"/>
              <a:buChar char="Ø"/>
            </a:pPr>
            <a:r>
              <a:rPr lang="en-US" sz="1200" dirty="0"/>
              <a:t>Should partition your application into logical </a:t>
            </a:r>
            <a:r>
              <a:rPr lang="en-US" sz="1200" dirty="0" smtClean="0"/>
              <a:t>entities, load minimum QML at start and load more as you need it using Loader</a:t>
            </a:r>
          </a:p>
          <a:p>
            <a:pPr lvl="1">
              <a:buFont typeface="Wingdings" pitchFamily="2" charset="2"/>
              <a:buChar char="Ø"/>
            </a:pPr>
            <a:endParaRPr lang="en-US" sz="1200" dirty="0" smtClean="0"/>
          </a:p>
          <a:p>
            <a:pPr lvl="1">
              <a:buFont typeface="Wingdings" pitchFamily="2" charset="2"/>
              <a:buChar char="Ø"/>
            </a:pPr>
            <a:r>
              <a:rPr lang="en-US" sz="1200" dirty="0"/>
              <a:t>The Loader item can be used to dynamically load and unload visual QML </a:t>
            </a:r>
            <a:r>
              <a:rPr lang="en-US" sz="1200" dirty="0" smtClean="0"/>
              <a:t>components defined </a:t>
            </a:r>
            <a:r>
              <a:rPr lang="en-US" sz="1200" dirty="0"/>
              <a:t>in a QML file or items/components defined within a QML file</a:t>
            </a:r>
            <a:br>
              <a:rPr lang="en-US" sz="1200" dirty="0"/>
            </a:br>
            <a:endParaRPr lang="en-US" sz="1200" dirty="0" smtClean="0"/>
          </a:p>
          <a:p>
            <a:pPr lvl="1">
              <a:buFont typeface="Wingdings" pitchFamily="2" charset="2"/>
              <a:buChar char="Ø"/>
            </a:pPr>
            <a:r>
              <a:rPr lang="en-US" sz="1200" dirty="0" smtClean="0"/>
              <a:t>When partition your application into serveral QML file, so this way  loading and unloading are easier to control. DO NOT HAVE ONE HUGE QML FILE PER APPLICATION.</a:t>
            </a:r>
            <a:r>
              <a:rPr lang="en-US" sz="1200" dirty="0"/>
              <a:t/>
            </a:r>
            <a:br>
              <a:rPr lang="en-US" sz="1200" dirty="0"/>
            </a:br>
            <a:r>
              <a:rPr lang="en-US" sz="1200" dirty="0"/>
              <a:t/>
            </a:r>
            <a:br>
              <a:rPr lang="en-US" sz="1200" dirty="0"/>
            </a:br>
            <a:endParaRPr lang="en-US" sz="1200" dirty="0" smtClean="0"/>
          </a:p>
          <a:p>
            <a:pPr lvl="1">
              <a:buFont typeface="Wingdings" pitchFamily="2" charset="2"/>
              <a:buChar char="Ø"/>
            </a:pPr>
            <a:r>
              <a:rPr lang="en-US" sz="1200" dirty="0" smtClean="0"/>
              <a:t>Load minimum amount of QML file at application start to make your application can start quickly as possible. After that, you can connect network, show spinner,...If your first view is very complex and requires lots of QML to be loaded, show a splash screen or something,...</a:t>
            </a:r>
          </a:p>
          <a:p>
            <a:pPr lvl="1">
              <a:buFont typeface="Wingdings" pitchFamily="2" charset="2"/>
              <a:buChar char="Ø"/>
            </a:pPr>
            <a:endParaRPr lang="en-US" sz="1200" dirty="0"/>
          </a:p>
          <a:p>
            <a:pPr lvl="1">
              <a:buFont typeface="Wingdings" pitchFamily="2" charset="2"/>
              <a:buChar char="Ø"/>
            </a:pPr>
            <a:r>
              <a:rPr lang="en-US" sz="1200" dirty="0"/>
              <a:t>Creating a dialog can take more than 100ms of time. Make sure you use Loader to load the dialog</a:t>
            </a:r>
            <a:br>
              <a:rPr lang="en-US" sz="1200" dirty="0"/>
            </a:br>
            <a:r>
              <a:rPr lang="en-US" sz="1200" dirty="0"/>
              <a:t/>
            </a:r>
            <a:br>
              <a:rPr lang="en-US" sz="1200" dirty="0"/>
            </a:br>
            <a:r>
              <a:rPr lang="en-US" sz="1200" dirty="0"/>
              <a:t/>
            </a:r>
            <a:br>
              <a:rPr lang="en-US" sz="1200" dirty="0"/>
            </a:br>
            <a:endParaRPr lang="en-US" sz="1200" dirty="0"/>
          </a:p>
        </p:txBody>
      </p:sp>
    </p:spTree>
    <p:extLst>
      <p:ext uri="{BB962C8B-B14F-4D97-AF65-F5344CB8AC3E}">
        <p14:creationId xmlns:p14="http://schemas.microsoft.com/office/powerpoint/2010/main" val="1137952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charset="0"/>
                <a:ea typeface="굴림체" pitchFamily="49" charset="-127"/>
                <a:cs typeface="Arial" charset="0"/>
              </a:rPr>
              <a:t>3</a:t>
            </a:r>
            <a:r>
              <a:rPr lang="en-US" altLang="ko-KR" dirty="0" smtClean="0">
                <a:latin typeface="Arial" charset="0"/>
                <a:ea typeface="굴림체" pitchFamily="49" charset="-127"/>
                <a:cs typeface="Arial" charset="0"/>
              </a:rPr>
              <a:t>. App Start</a:t>
            </a:r>
            <a:endParaRPr lang="en-US" dirty="0"/>
          </a:p>
        </p:txBody>
      </p:sp>
      <p:sp>
        <p:nvSpPr>
          <p:cNvPr id="5" name="TextBox 4"/>
          <p:cNvSpPr txBox="1"/>
          <p:nvPr/>
        </p:nvSpPr>
        <p:spPr>
          <a:xfrm>
            <a:off x="321733" y="745068"/>
            <a:ext cx="7543800" cy="369332"/>
          </a:xfrm>
          <a:prstGeom prst="rect">
            <a:avLst/>
          </a:prstGeom>
          <a:noFill/>
        </p:spPr>
        <p:txBody>
          <a:bodyPr wrap="square" rtlCol="0">
            <a:spAutoFit/>
          </a:bodyPr>
          <a:lstStyle/>
          <a:p>
            <a:r>
              <a:rPr lang="en-US" dirty="0" smtClean="0"/>
              <a:t>Example use Loader in QML</a:t>
            </a:r>
            <a:endParaRPr lang="en-US" dirty="0"/>
          </a:p>
        </p:txBody>
      </p:sp>
      <p:sp>
        <p:nvSpPr>
          <p:cNvPr id="6" name="TextBox 5"/>
          <p:cNvSpPr txBox="1"/>
          <p:nvPr/>
        </p:nvSpPr>
        <p:spPr>
          <a:xfrm>
            <a:off x="693336" y="1114400"/>
            <a:ext cx="3810000" cy="369332"/>
          </a:xfrm>
          <a:prstGeom prst="rect">
            <a:avLst/>
          </a:prstGeom>
          <a:noFill/>
        </p:spPr>
        <p:txBody>
          <a:bodyPr wrap="square" rtlCol="0">
            <a:spAutoFit/>
          </a:bodyPr>
          <a:lstStyle/>
          <a:p>
            <a:r>
              <a:rPr lang="en-US" dirty="0" smtClean="0"/>
              <a:t>Wrong way:</a:t>
            </a:r>
            <a:endParaRPr lang="en-US" dirty="0"/>
          </a:p>
        </p:txBody>
      </p:sp>
      <p:sp>
        <p:nvSpPr>
          <p:cNvPr id="7" name="TextBox 6"/>
          <p:cNvSpPr txBox="1"/>
          <p:nvPr/>
        </p:nvSpPr>
        <p:spPr>
          <a:xfrm>
            <a:off x="2350477" y="1708164"/>
            <a:ext cx="5296319" cy="4278094"/>
          </a:xfrm>
          <a:prstGeom prst="rect">
            <a:avLst/>
          </a:prstGeom>
          <a:noFill/>
        </p:spPr>
        <p:txBody>
          <a:bodyPr wrap="square" rtlCol="0">
            <a:spAutoFit/>
          </a:bodyPr>
          <a:lstStyle/>
          <a:p>
            <a:r>
              <a:rPr lang="en-US" sz="1600" dirty="0" smtClean="0"/>
              <a:t>MouseArea </a:t>
            </a:r>
            <a:r>
              <a:rPr lang="en-US" sz="1600" dirty="0"/>
              <a:t>{ </a:t>
            </a:r>
            <a:endParaRPr lang="en-US" sz="1600" dirty="0" smtClean="0"/>
          </a:p>
          <a:p>
            <a:r>
              <a:rPr lang="en-US" sz="1600" dirty="0"/>
              <a:t>	</a:t>
            </a:r>
            <a:r>
              <a:rPr lang="en-US" sz="1600" dirty="0" smtClean="0"/>
              <a:t>anchors.fill</a:t>
            </a:r>
            <a:r>
              <a:rPr lang="en-US" sz="1600" dirty="0"/>
              <a:t>: </a:t>
            </a:r>
            <a:r>
              <a:rPr lang="en-US" sz="1600" i="1" dirty="0"/>
              <a:t>parent</a:t>
            </a:r>
            <a:r>
              <a:rPr lang="en-US" sz="1600" dirty="0"/>
              <a:t> </a:t>
            </a:r>
            <a:endParaRPr lang="en-US" sz="1600" dirty="0" smtClean="0"/>
          </a:p>
          <a:p>
            <a:r>
              <a:rPr lang="en-US" sz="1600" dirty="0"/>
              <a:t>	</a:t>
            </a:r>
            <a:r>
              <a:rPr lang="en-US" sz="1600" dirty="0" smtClean="0"/>
              <a:t>onClicked</a:t>
            </a:r>
            <a:r>
              <a:rPr lang="en-US" sz="1600" dirty="0"/>
              <a:t>: { </a:t>
            </a:r>
            <a:endParaRPr lang="en-US" sz="1600" dirty="0" smtClean="0"/>
          </a:p>
          <a:p>
            <a:r>
              <a:rPr lang="en-US" sz="1600" i="1" dirty="0"/>
              <a:t>	</a:t>
            </a:r>
            <a:r>
              <a:rPr lang="en-US" sz="1600" i="1" dirty="0" smtClean="0"/>
              <a:t>	rect</a:t>
            </a:r>
            <a:r>
              <a:rPr lang="en-US" sz="1600" dirty="0" smtClean="0"/>
              <a:t>.visible </a:t>
            </a:r>
            <a:r>
              <a:rPr lang="en-US" sz="1600" dirty="0"/>
              <a:t>= true </a:t>
            </a:r>
            <a:endParaRPr lang="en-US" sz="1600" dirty="0" smtClean="0"/>
          </a:p>
          <a:p>
            <a:r>
              <a:rPr lang="en-US" sz="1600" dirty="0"/>
              <a:t>	</a:t>
            </a:r>
            <a:r>
              <a:rPr lang="en-US" sz="1600" dirty="0" smtClean="0"/>
              <a:t>} </a:t>
            </a:r>
          </a:p>
          <a:p>
            <a:r>
              <a:rPr lang="en-US" sz="1600" dirty="0" smtClean="0"/>
              <a:t>} </a:t>
            </a:r>
          </a:p>
          <a:p>
            <a:r>
              <a:rPr lang="en-US" sz="1600" dirty="0" smtClean="0"/>
              <a:t>Rectangle </a:t>
            </a:r>
            <a:r>
              <a:rPr lang="en-US" sz="1600" dirty="0"/>
              <a:t>{ </a:t>
            </a:r>
            <a:endParaRPr lang="en-US" sz="1600" dirty="0" smtClean="0"/>
          </a:p>
          <a:p>
            <a:r>
              <a:rPr lang="en-US" sz="1600" dirty="0"/>
              <a:t>	</a:t>
            </a:r>
            <a:r>
              <a:rPr lang="en-US" sz="1600" dirty="0" smtClean="0"/>
              <a:t>id</a:t>
            </a:r>
            <a:r>
              <a:rPr lang="en-US" sz="1600" dirty="0"/>
              <a:t>: </a:t>
            </a:r>
            <a:r>
              <a:rPr lang="en-US" sz="1600" i="1" dirty="0"/>
              <a:t>rect</a:t>
            </a:r>
            <a:r>
              <a:rPr lang="en-US" sz="1600" dirty="0"/>
              <a:t> </a:t>
            </a:r>
            <a:endParaRPr lang="en-US" sz="1600" dirty="0" smtClean="0"/>
          </a:p>
          <a:p>
            <a:r>
              <a:rPr lang="en-US" sz="1600" dirty="0"/>
              <a:t>	</a:t>
            </a:r>
            <a:r>
              <a:rPr lang="en-US" sz="1600" dirty="0" smtClean="0"/>
              <a:t>width</a:t>
            </a:r>
            <a:r>
              <a:rPr lang="en-US" sz="1600" dirty="0"/>
              <a:t>: 300 </a:t>
            </a:r>
            <a:r>
              <a:rPr lang="en-US" sz="1600" dirty="0" smtClean="0"/>
              <a:t>;height</a:t>
            </a:r>
            <a:r>
              <a:rPr lang="en-US" sz="1600" dirty="0"/>
              <a:t>: 300 </a:t>
            </a:r>
            <a:endParaRPr lang="en-US" sz="1600" dirty="0" smtClean="0"/>
          </a:p>
          <a:p>
            <a:r>
              <a:rPr lang="en-US" sz="1600" dirty="0"/>
              <a:t>	</a:t>
            </a:r>
            <a:r>
              <a:rPr lang="en-US" sz="1600" dirty="0" smtClean="0"/>
              <a:t>visible</a:t>
            </a:r>
            <a:r>
              <a:rPr lang="en-US" sz="1600" dirty="0"/>
              <a:t>: false </a:t>
            </a:r>
            <a:endParaRPr lang="en-US" sz="1600" dirty="0" smtClean="0"/>
          </a:p>
          <a:p>
            <a:r>
              <a:rPr lang="en-US" sz="1600" dirty="0"/>
              <a:t>	</a:t>
            </a:r>
            <a:r>
              <a:rPr lang="en-US" sz="1600" dirty="0" smtClean="0"/>
              <a:t>Text </a:t>
            </a:r>
            <a:r>
              <a:rPr lang="en-US" sz="1600" dirty="0"/>
              <a:t>{ text: "hunght abcd" y: 0 </a:t>
            </a:r>
            <a:r>
              <a:rPr lang="en-US" sz="1600" dirty="0" smtClean="0"/>
              <a:t>}</a:t>
            </a:r>
          </a:p>
          <a:p>
            <a:r>
              <a:rPr lang="en-US" sz="1600" dirty="0"/>
              <a:t>	</a:t>
            </a:r>
            <a:r>
              <a:rPr lang="en-US" sz="1600" dirty="0" smtClean="0"/>
              <a:t> </a:t>
            </a:r>
            <a:r>
              <a:rPr lang="en-US" sz="1600" dirty="0"/>
              <a:t>Text { text: "hunght abcd" y: 20 } </a:t>
            </a:r>
            <a:endParaRPr lang="en-US" sz="1600" dirty="0" smtClean="0"/>
          </a:p>
          <a:p>
            <a:r>
              <a:rPr lang="en-US" sz="1600" dirty="0"/>
              <a:t>	</a:t>
            </a:r>
            <a:r>
              <a:rPr lang="en-US" sz="1600" dirty="0" smtClean="0"/>
              <a:t>Text </a:t>
            </a:r>
            <a:r>
              <a:rPr lang="en-US" sz="1600" dirty="0"/>
              <a:t>{ text: "hunght abcd" y: 40 } </a:t>
            </a:r>
            <a:endParaRPr lang="en-US" sz="1600" dirty="0" smtClean="0"/>
          </a:p>
          <a:p>
            <a:r>
              <a:rPr lang="en-US" sz="1600" dirty="0"/>
              <a:t>	</a:t>
            </a:r>
            <a:r>
              <a:rPr lang="en-US" sz="1600" dirty="0" smtClean="0"/>
              <a:t>........................</a:t>
            </a:r>
          </a:p>
          <a:p>
            <a:r>
              <a:rPr lang="en-US" sz="1600" dirty="0"/>
              <a:t>	</a:t>
            </a:r>
            <a:r>
              <a:rPr lang="en-US" sz="1600" dirty="0" smtClean="0"/>
              <a:t>Text{ </a:t>
            </a:r>
            <a:r>
              <a:rPr lang="en-US" sz="1600" dirty="0"/>
              <a:t>text: "hunght abcd" y: 200 } </a:t>
            </a:r>
            <a:r>
              <a:rPr lang="en-US" sz="1600" dirty="0" smtClean="0"/>
              <a:t> </a:t>
            </a:r>
            <a:r>
              <a:rPr lang="en-US" sz="1600" dirty="0"/>
              <a:t/>
            </a:r>
            <a:br>
              <a:rPr lang="en-US" sz="1600" dirty="0"/>
            </a:br>
            <a:r>
              <a:rPr lang="en-US" sz="1600" dirty="0"/>
              <a:t>} </a:t>
            </a:r>
            <a:br>
              <a:rPr lang="en-US" sz="1600" dirty="0"/>
            </a:br>
            <a:endParaRPr lang="en-US" sz="1600" dirty="0"/>
          </a:p>
        </p:txBody>
      </p:sp>
    </p:spTree>
    <p:extLst>
      <p:ext uri="{BB962C8B-B14F-4D97-AF65-F5344CB8AC3E}">
        <p14:creationId xmlns:p14="http://schemas.microsoft.com/office/powerpoint/2010/main" val="2534910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charset="0"/>
                <a:ea typeface="굴림체" pitchFamily="49" charset="-127"/>
                <a:cs typeface="Arial" charset="0"/>
              </a:rPr>
              <a:t>3</a:t>
            </a:r>
            <a:r>
              <a:rPr lang="en-US" altLang="ko-KR" dirty="0" smtClean="0">
                <a:latin typeface="Arial" charset="0"/>
                <a:ea typeface="굴림체" pitchFamily="49" charset="-127"/>
                <a:cs typeface="Arial" charset="0"/>
              </a:rPr>
              <a:t>. App Start</a:t>
            </a:r>
            <a:endParaRPr lang="en-US" dirty="0"/>
          </a:p>
        </p:txBody>
      </p:sp>
      <p:sp>
        <p:nvSpPr>
          <p:cNvPr id="5" name="TextBox 4"/>
          <p:cNvSpPr txBox="1"/>
          <p:nvPr/>
        </p:nvSpPr>
        <p:spPr>
          <a:xfrm>
            <a:off x="321733" y="745068"/>
            <a:ext cx="3886200" cy="369332"/>
          </a:xfrm>
          <a:prstGeom prst="rect">
            <a:avLst/>
          </a:prstGeom>
          <a:noFill/>
        </p:spPr>
        <p:txBody>
          <a:bodyPr wrap="square" rtlCol="0">
            <a:spAutoFit/>
          </a:bodyPr>
          <a:lstStyle/>
          <a:p>
            <a:r>
              <a:rPr lang="en-US" dirty="0" smtClean="0"/>
              <a:t>Right Way</a:t>
            </a:r>
            <a:endParaRPr lang="en-US" dirty="0"/>
          </a:p>
        </p:txBody>
      </p:sp>
      <p:sp>
        <p:nvSpPr>
          <p:cNvPr id="6" name="TextBox 5"/>
          <p:cNvSpPr txBox="1"/>
          <p:nvPr/>
        </p:nvSpPr>
        <p:spPr>
          <a:xfrm>
            <a:off x="1122066" y="1783266"/>
            <a:ext cx="6564923" cy="2862322"/>
          </a:xfrm>
          <a:prstGeom prst="rect">
            <a:avLst/>
          </a:prstGeom>
          <a:noFill/>
        </p:spPr>
        <p:txBody>
          <a:bodyPr wrap="square" rtlCol="0">
            <a:spAutoFit/>
          </a:bodyPr>
          <a:lstStyle/>
          <a:p>
            <a:r>
              <a:rPr lang="en-US" dirty="0"/>
              <a:t>MouseArea { </a:t>
            </a:r>
            <a:endParaRPr lang="en-US" dirty="0" smtClean="0"/>
          </a:p>
          <a:p>
            <a:r>
              <a:rPr lang="en-US" dirty="0"/>
              <a:t>	</a:t>
            </a:r>
            <a:r>
              <a:rPr lang="en-US" dirty="0" smtClean="0"/>
              <a:t>anchors.fill</a:t>
            </a:r>
            <a:r>
              <a:rPr lang="en-US" dirty="0"/>
              <a:t>: </a:t>
            </a:r>
            <a:r>
              <a:rPr lang="en-US" i="1" dirty="0"/>
              <a:t>parent</a:t>
            </a:r>
            <a:r>
              <a:rPr lang="en-US" dirty="0"/>
              <a:t> </a:t>
            </a:r>
            <a:endParaRPr lang="en-US" dirty="0" smtClean="0"/>
          </a:p>
          <a:p>
            <a:r>
              <a:rPr lang="en-US" dirty="0"/>
              <a:t>	</a:t>
            </a:r>
            <a:r>
              <a:rPr lang="en-US" dirty="0" smtClean="0"/>
              <a:t>onClicked</a:t>
            </a:r>
            <a:r>
              <a:rPr lang="en-US" dirty="0"/>
              <a:t>: { </a:t>
            </a:r>
            <a:endParaRPr lang="en-US" dirty="0" smtClean="0"/>
          </a:p>
          <a:p>
            <a:r>
              <a:rPr lang="en-US" i="1" dirty="0"/>
              <a:t>	</a:t>
            </a:r>
            <a:r>
              <a:rPr lang="en-US" i="1" dirty="0" smtClean="0"/>
              <a:t>	loader</a:t>
            </a:r>
            <a:r>
              <a:rPr lang="en-US" dirty="0" smtClean="0"/>
              <a:t>.source </a:t>
            </a:r>
            <a:r>
              <a:rPr lang="en-US" dirty="0"/>
              <a:t>= "qrc:/LoaderItem.qml" </a:t>
            </a:r>
            <a:endParaRPr lang="en-US" dirty="0" smtClean="0"/>
          </a:p>
          <a:p>
            <a:r>
              <a:rPr lang="en-US" dirty="0"/>
              <a:t>	</a:t>
            </a:r>
            <a:r>
              <a:rPr lang="en-US" dirty="0" smtClean="0"/>
              <a:t>} </a:t>
            </a:r>
          </a:p>
          <a:p>
            <a:r>
              <a:rPr lang="en-US" dirty="0" smtClean="0"/>
              <a:t>} </a:t>
            </a:r>
          </a:p>
          <a:p>
            <a:r>
              <a:rPr lang="en-US" dirty="0" smtClean="0"/>
              <a:t>Loader </a:t>
            </a:r>
            <a:r>
              <a:rPr lang="en-US" dirty="0"/>
              <a:t>{ </a:t>
            </a:r>
            <a:endParaRPr lang="en-US" dirty="0" smtClean="0"/>
          </a:p>
          <a:p>
            <a:r>
              <a:rPr lang="en-US" dirty="0"/>
              <a:t>	</a:t>
            </a:r>
            <a:r>
              <a:rPr lang="en-US" dirty="0" smtClean="0"/>
              <a:t>id</a:t>
            </a:r>
            <a:r>
              <a:rPr lang="en-US" dirty="0"/>
              <a:t>: </a:t>
            </a:r>
            <a:r>
              <a:rPr lang="en-US" i="1" dirty="0"/>
              <a:t>loader</a:t>
            </a:r>
            <a:r>
              <a:rPr lang="en-US" dirty="0"/>
              <a:t> </a:t>
            </a:r>
            <a:endParaRPr lang="en-US" dirty="0" smtClean="0"/>
          </a:p>
          <a:p>
            <a:r>
              <a:rPr lang="en-US" dirty="0"/>
              <a:t>	</a:t>
            </a:r>
            <a:r>
              <a:rPr lang="en-US" dirty="0" smtClean="0"/>
              <a:t>source</a:t>
            </a:r>
            <a:r>
              <a:rPr lang="en-US" dirty="0"/>
              <a:t>: "" </a:t>
            </a:r>
            <a:endParaRPr lang="en-US" dirty="0" smtClean="0"/>
          </a:p>
          <a:p>
            <a:r>
              <a:rPr lang="en-US" dirty="0" smtClean="0"/>
              <a:t>}</a:t>
            </a:r>
            <a:endParaRPr lang="en-US" dirty="0"/>
          </a:p>
        </p:txBody>
      </p:sp>
    </p:spTree>
    <p:extLst>
      <p:ext uri="{BB962C8B-B14F-4D97-AF65-F5344CB8AC3E}">
        <p14:creationId xmlns:p14="http://schemas.microsoft.com/office/powerpoint/2010/main" val="2810152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charset="0"/>
                <a:ea typeface="굴림체" pitchFamily="49" charset="-127"/>
                <a:cs typeface="Arial" charset="0"/>
              </a:rPr>
              <a:t>3</a:t>
            </a:r>
            <a:r>
              <a:rPr lang="en-US" altLang="ko-KR" dirty="0" smtClean="0">
                <a:latin typeface="Arial" charset="0"/>
                <a:ea typeface="굴림체" pitchFamily="49" charset="-127"/>
                <a:cs typeface="Arial" charset="0"/>
              </a:rPr>
              <a:t>. App Start</a:t>
            </a:r>
            <a:endParaRPr lang="en-US" dirty="0"/>
          </a:p>
        </p:txBody>
      </p:sp>
      <p:sp>
        <p:nvSpPr>
          <p:cNvPr id="5" name="TextBox 4"/>
          <p:cNvSpPr txBox="1"/>
          <p:nvPr/>
        </p:nvSpPr>
        <p:spPr>
          <a:xfrm>
            <a:off x="321733" y="931984"/>
            <a:ext cx="3962400" cy="369332"/>
          </a:xfrm>
          <a:prstGeom prst="rect">
            <a:avLst/>
          </a:prstGeom>
          <a:noFill/>
        </p:spPr>
        <p:txBody>
          <a:bodyPr wrap="square" rtlCol="0">
            <a:spAutoFit/>
          </a:bodyPr>
          <a:lstStyle/>
          <a:p>
            <a:r>
              <a:rPr lang="en-US" dirty="0" smtClean="0"/>
              <a:t>Result: </a:t>
            </a:r>
            <a:endParaRPr lang="en-US" dirty="0"/>
          </a:p>
        </p:txBody>
      </p:sp>
      <p:pic>
        <p:nvPicPr>
          <p:cNvPr id="3" name="Picture 2"/>
          <p:cNvPicPr>
            <a:picLocks noChangeAspect="1"/>
          </p:cNvPicPr>
          <p:nvPr/>
        </p:nvPicPr>
        <p:blipFill>
          <a:blip r:embed="rId2"/>
          <a:stretch>
            <a:fillRect/>
          </a:stretch>
        </p:blipFill>
        <p:spPr>
          <a:xfrm>
            <a:off x="442912" y="1671637"/>
            <a:ext cx="8258175" cy="3514725"/>
          </a:xfrm>
          <a:prstGeom prst="rect">
            <a:avLst/>
          </a:prstGeom>
        </p:spPr>
      </p:pic>
    </p:spTree>
    <p:extLst>
      <p:ext uri="{BB962C8B-B14F-4D97-AF65-F5344CB8AC3E}">
        <p14:creationId xmlns:p14="http://schemas.microsoft.com/office/powerpoint/2010/main" val="2552775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charset="0"/>
                <a:ea typeface="굴림체" pitchFamily="49" charset="-127"/>
                <a:cs typeface="Arial" charset="0"/>
              </a:rPr>
              <a:t>4</a:t>
            </a:r>
            <a:r>
              <a:rPr lang="en-US" altLang="ko-KR" dirty="0" smtClean="0">
                <a:latin typeface="Arial" charset="0"/>
                <a:ea typeface="굴림체" pitchFamily="49" charset="-127"/>
                <a:cs typeface="Arial" charset="0"/>
              </a:rPr>
              <a:t>. Image</a:t>
            </a:r>
            <a:endParaRPr lang="en-US" dirty="0"/>
          </a:p>
        </p:txBody>
      </p:sp>
      <p:sp>
        <p:nvSpPr>
          <p:cNvPr id="4" name="TextBox 3"/>
          <p:cNvSpPr txBox="1"/>
          <p:nvPr/>
        </p:nvSpPr>
        <p:spPr>
          <a:xfrm>
            <a:off x="408388" y="1406769"/>
            <a:ext cx="8380140" cy="2246769"/>
          </a:xfrm>
          <a:prstGeom prst="rect">
            <a:avLst/>
          </a:prstGeom>
          <a:noFill/>
        </p:spPr>
        <p:txBody>
          <a:bodyPr wrap="square" rtlCol="0">
            <a:spAutoFit/>
          </a:bodyPr>
          <a:lstStyle/>
          <a:p>
            <a:pPr marL="285750" indent="-285750">
              <a:buFontTx/>
              <a:buChar char="-"/>
            </a:pPr>
            <a:r>
              <a:rPr lang="en-US" sz="1400" dirty="0" smtClean="0"/>
              <a:t>Images </a:t>
            </a:r>
            <a:r>
              <a:rPr lang="en-US" sz="1400" dirty="0"/>
              <a:t>consume a great deal of memory and may also be costly to </a:t>
            </a:r>
            <a:r>
              <a:rPr lang="en-US" sz="1400" dirty="0" smtClean="0"/>
              <a:t>load</a:t>
            </a:r>
          </a:p>
          <a:p>
            <a:pPr marL="285750" indent="-285750">
              <a:buFontTx/>
              <a:buChar char="-"/>
            </a:pPr>
            <a:endParaRPr lang="en-US" sz="1400" dirty="0"/>
          </a:p>
          <a:p>
            <a:pPr marL="285750" indent="-285750">
              <a:buFontTx/>
              <a:buChar char="-"/>
            </a:pPr>
            <a:r>
              <a:rPr lang="en-US" sz="1400" dirty="0" smtClean="0"/>
              <a:t>Load </a:t>
            </a:r>
            <a:r>
              <a:rPr lang="en-US" sz="1400" dirty="0"/>
              <a:t>large images </a:t>
            </a:r>
            <a:r>
              <a:rPr lang="en-US" sz="1400" dirty="0" smtClean="0"/>
              <a:t>: use Image::</a:t>
            </a:r>
            <a:r>
              <a:rPr lang="en-US" sz="1400" dirty="0" err="1" smtClean="0"/>
              <a:t>sourceSize</a:t>
            </a:r>
            <a:r>
              <a:rPr lang="en-US" sz="1400" dirty="0" smtClean="0"/>
              <a:t> </a:t>
            </a:r>
          </a:p>
          <a:p>
            <a:pPr marL="285750" indent="-285750">
              <a:buFontTx/>
              <a:buChar char="-"/>
            </a:pPr>
            <a:endParaRPr lang="en-US" sz="1400" dirty="0" smtClean="0"/>
          </a:p>
          <a:p>
            <a:pPr marL="285750" indent="-285750">
              <a:buFontTx/>
              <a:buChar char="-"/>
            </a:pPr>
            <a:r>
              <a:rPr lang="en-US" sz="1400" dirty="0"/>
              <a:t>L</a:t>
            </a:r>
            <a:r>
              <a:rPr lang="en-US" sz="1400" dirty="0" smtClean="0"/>
              <a:t>arge </a:t>
            </a:r>
            <a:r>
              <a:rPr lang="en-US" sz="1400" dirty="0"/>
              <a:t>images that do not necessarily need to be visible immediately, set the Image::asynchronous property to true. This will load the image in a low priority thread. </a:t>
            </a:r>
            <a:endParaRPr lang="en-US" sz="1400" dirty="0" smtClean="0"/>
          </a:p>
          <a:p>
            <a:pPr marL="285750" indent="-285750">
              <a:buFontTx/>
              <a:buChar char="-"/>
            </a:pPr>
            <a:endParaRPr lang="en-US" sz="1400" dirty="0" smtClean="0"/>
          </a:p>
          <a:p>
            <a:pPr marL="285750" indent="-285750">
              <a:buFontTx/>
              <a:buChar char="-"/>
            </a:pPr>
            <a:r>
              <a:rPr lang="en-US" sz="1400" dirty="0" smtClean="0"/>
              <a:t>Enable </a:t>
            </a:r>
            <a:r>
              <a:rPr lang="en-US" sz="1400" dirty="0" err="1"/>
              <a:t>Image.smooth</a:t>
            </a:r>
            <a:r>
              <a:rPr lang="en-US" sz="1400" dirty="0"/>
              <a:t> only when </a:t>
            </a:r>
            <a:r>
              <a:rPr lang="en-US" sz="1400" dirty="0" smtClean="0"/>
              <a:t>necessary</a:t>
            </a:r>
          </a:p>
          <a:p>
            <a:pPr marL="285750" indent="-285750">
              <a:buFontTx/>
              <a:buChar char="-"/>
            </a:pPr>
            <a:endParaRPr lang="en-US" sz="1400" dirty="0"/>
          </a:p>
          <a:p>
            <a:pPr marL="285750" indent="-285750">
              <a:buFontTx/>
              <a:buChar char="-"/>
            </a:pPr>
            <a:r>
              <a:rPr lang="en-US" sz="1400" dirty="0"/>
              <a:t>Avoid composing an image from a number of elements</a:t>
            </a:r>
          </a:p>
        </p:txBody>
      </p:sp>
    </p:spTree>
    <p:extLst>
      <p:ext uri="{BB962C8B-B14F-4D97-AF65-F5344CB8AC3E}">
        <p14:creationId xmlns:p14="http://schemas.microsoft.com/office/powerpoint/2010/main" val="1492333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charset="0"/>
                <a:ea typeface="굴림체" pitchFamily="49" charset="-127"/>
                <a:cs typeface="Arial" charset="0"/>
              </a:rPr>
              <a:t>4</a:t>
            </a:r>
            <a:r>
              <a:rPr lang="en-US" altLang="ko-KR" dirty="0" smtClean="0">
                <a:latin typeface="Arial" charset="0"/>
                <a:ea typeface="굴림체" pitchFamily="49" charset="-127"/>
                <a:cs typeface="Arial" charset="0"/>
              </a:rPr>
              <a:t>. Image</a:t>
            </a:r>
            <a:endParaRPr lang="en-US" dirty="0"/>
          </a:p>
        </p:txBody>
      </p:sp>
      <p:sp>
        <p:nvSpPr>
          <p:cNvPr id="3" name="TextBox 2"/>
          <p:cNvSpPr txBox="1"/>
          <p:nvPr/>
        </p:nvSpPr>
        <p:spPr>
          <a:xfrm>
            <a:off x="472272" y="745068"/>
            <a:ext cx="3727939" cy="369332"/>
          </a:xfrm>
          <a:prstGeom prst="rect">
            <a:avLst/>
          </a:prstGeom>
          <a:noFill/>
        </p:spPr>
        <p:txBody>
          <a:bodyPr wrap="square" rtlCol="0">
            <a:spAutoFit/>
          </a:bodyPr>
          <a:lstStyle/>
          <a:p>
            <a:r>
              <a:rPr lang="en-US" dirty="0" smtClean="0"/>
              <a:t>2 way:</a:t>
            </a:r>
            <a:endParaRPr lang="en-US" dirty="0"/>
          </a:p>
        </p:txBody>
      </p:sp>
      <p:sp>
        <p:nvSpPr>
          <p:cNvPr id="5" name="TextBox 4"/>
          <p:cNvSpPr txBox="1"/>
          <p:nvPr/>
        </p:nvSpPr>
        <p:spPr>
          <a:xfrm>
            <a:off x="472272" y="1978226"/>
            <a:ext cx="8299938" cy="1754326"/>
          </a:xfrm>
          <a:prstGeom prst="rect">
            <a:avLst/>
          </a:prstGeom>
          <a:noFill/>
        </p:spPr>
        <p:txBody>
          <a:bodyPr wrap="square" rtlCol="0">
            <a:spAutoFit/>
          </a:bodyPr>
          <a:lstStyle/>
          <a:p>
            <a:r>
              <a:rPr lang="en-US" dirty="0"/>
              <a:t>Image </a:t>
            </a:r>
            <a:r>
              <a:rPr lang="en-US" dirty="0" smtClean="0"/>
              <a:t>{</a:t>
            </a:r>
          </a:p>
          <a:p>
            <a:r>
              <a:rPr lang="en-US" dirty="0"/>
              <a:t>	 </a:t>
            </a:r>
            <a:r>
              <a:rPr lang="en-US" dirty="0" err="1"/>
              <a:t>anchors.fill</a:t>
            </a:r>
            <a:r>
              <a:rPr lang="en-US" dirty="0"/>
              <a:t>: </a:t>
            </a:r>
            <a:r>
              <a:rPr lang="en-US" i="1" dirty="0" smtClean="0"/>
              <a:t>parent</a:t>
            </a:r>
          </a:p>
          <a:p>
            <a:r>
              <a:rPr lang="en-US" i="1" dirty="0"/>
              <a:t>	</a:t>
            </a:r>
            <a:r>
              <a:rPr lang="en-US" dirty="0"/>
              <a:t> source: "</a:t>
            </a:r>
            <a:r>
              <a:rPr lang="en-US" dirty="0" err="1"/>
              <a:t>qrc</a:t>
            </a:r>
            <a:r>
              <a:rPr lang="en-US" dirty="0"/>
              <a:t>:/</a:t>
            </a:r>
            <a:r>
              <a:rPr lang="en-US" dirty="0" smtClean="0"/>
              <a:t>previous.PNG“</a:t>
            </a:r>
          </a:p>
          <a:p>
            <a:r>
              <a:rPr lang="en-US" dirty="0"/>
              <a:t>	 </a:t>
            </a:r>
            <a:r>
              <a:rPr lang="en-US" dirty="0" err="1"/>
              <a:t>sourceSize.width</a:t>
            </a:r>
            <a:r>
              <a:rPr lang="en-US" dirty="0"/>
              <a:t>: </a:t>
            </a:r>
            <a:r>
              <a:rPr lang="en-US" dirty="0" smtClean="0"/>
              <a:t>640</a:t>
            </a:r>
          </a:p>
          <a:p>
            <a:r>
              <a:rPr lang="en-US" dirty="0"/>
              <a:t>	 </a:t>
            </a:r>
            <a:r>
              <a:rPr lang="en-US" dirty="0" err="1"/>
              <a:t>sourceSize.height</a:t>
            </a:r>
            <a:r>
              <a:rPr lang="en-US" dirty="0"/>
              <a:t>: </a:t>
            </a:r>
            <a:r>
              <a:rPr lang="en-US" dirty="0" smtClean="0"/>
              <a:t>480</a:t>
            </a:r>
          </a:p>
          <a:p>
            <a:r>
              <a:rPr lang="en-US" dirty="0"/>
              <a:t>}</a:t>
            </a:r>
          </a:p>
        </p:txBody>
      </p:sp>
      <p:sp>
        <p:nvSpPr>
          <p:cNvPr id="6" name="TextBox 5"/>
          <p:cNvSpPr txBox="1"/>
          <p:nvPr/>
        </p:nvSpPr>
        <p:spPr>
          <a:xfrm>
            <a:off x="472272" y="4461468"/>
            <a:ext cx="5647174" cy="1200329"/>
          </a:xfrm>
          <a:prstGeom prst="rect">
            <a:avLst/>
          </a:prstGeom>
          <a:noFill/>
        </p:spPr>
        <p:txBody>
          <a:bodyPr wrap="square" rtlCol="0">
            <a:spAutoFit/>
          </a:bodyPr>
          <a:lstStyle/>
          <a:p>
            <a:r>
              <a:rPr lang="en-US" dirty="0"/>
              <a:t>Image </a:t>
            </a:r>
            <a:r>
              <a:rPr lang="en-US" dirty="0" smtClean="0"/>
              <a:t>{</a:t>
            </a:r>
          </a:p>
          <a:p>
            <a:r>
              <a:rPr lang="en-US" dirty="0"/>
              <a:t>	 </a:t>
            </a:r>
            <a:r>
              <a:rPr lang="en-US" dirty="0" err="1"/>
              <a:t>anchors.fill</a:t>
            </a:r>
            <a:r>
              <a:rPr lang="en-US" dirty="0"/>
              <a:t>: </a:t>
            </a:r>
            <a:r>
              <a:rPr lang="en-US" i="1" dirty="0" smtClean="0"/>
              <a:t>parent</a:t>
            </a:r>
          </a:p>
          <a:p>
            <a:r>
              <a:rPr lang="en-US" i="1" dirty="0"/>
              <a:t>	</a:t>
            </a:r>
            <a:r>
              <a:rPr lang="en-US" dirty="0"/>
              <a:t> source: "</a:t>
            </a:r>
            <a:r>
              <a:rPr lang="en-US" dirty="0" err="1"/>
              <a:t>qrc</a:t>
            </a:r>
            <a:r>
              <a:rPr lang="en-US" dirty="0"/>
              <a:t>:/</a:t>
            </a:r>
            <a:r>
              <a:rPr lang="en-US" dirty="0" smtClean="0"/>
              <a:t>previous.PNG“</a:t>
            </a:r>
          </a:p>
          <a:p>
            <a:r>
              <a:rPr lang="en-US" dirty="0"/>
              <a:t>}</a:t>
            </a:r>
          </a:p>
        </p:txBody>
      </p:sp>
      <p:sp>
        <p:nvSpPr>
          <p:cNvPr id="7" name="TextBox 6"/>
          <p:cNvSpPr txBox="1"/>
          <p:nvPr/>
        </p:nvSpPr>
        <p:spPr>
          <a:xfrm>
            <a:off x="562708" y="1487156"/>
            <a:ext cx="2240782" cy="369332"/>
          </a:xfrm>
          <a:prstGeom prst="rect">
            <a:avLst/>
          </a:prstGeom>
          <a:noFill/>
        </p:spPr>
        <p:txBody>
          <a:bodyPr wrap="square" rtlCol="0">
            <a:spAutoFit/>
          </a:bodyPr>
          <a:lstStyle/>
          <a:p>
            <a:r>
              <a:rPr lang="en-US" dirty="0" smtClean="0"/>
              <a:t>Way 1:</a:t>
            </a:r>
            <a:endParaRPr lang="en-US" dirty="0"/>
          </a:p>
        </p:txBody>
      </p:sp>
      <p:sp>
        <p:nvSpPr>
          <p:cNvPr id="8" name="TextBox 7"/>
          <p:cNvSpPr txBox="1"/>
          <p:nvPr/>
        </p:nvSpPr>
        <p:spPr>
          <a:xfrm>
            <a:off x="562708" y="3854290"/>
            <a:ext cx="2240782" cy="369332"/>
          </a:xfrm>
          <a:prstGeom prst="rect">
            <a:avLst/>
          </a:prstGeom>
          <a:noFill/>
        </p:spPr>
        <p:txBody>
          <a:bodyPr wrap="square" rtlCol="0">
            <a:spAutoFit/>
          </a:bodyPr>
          <a:lstStyle/>
          <a:p>
            <a:r>
              <a:rPr lang="en-US" dirty="0" smtClean="0"/>
              <a:t>Way 2:</a:t>
            </a:r>
            <a:endParaRPr lang="en-US" dirty="0"/>
          </a:p>
        </p:txBody>
      </p:sp>
      <p:pic>
        <p:nvPicPr>
          <p:cNvPr id="9" name="Picture 8"/>
          <p:cNvPicPr>
            <a:picLocks noChangeAspect="1"/>
          </p:cNvPicPr>
          <p:nvPr/>
        </p:nvPicPr>
        <p:blipFill>
          <a:blip r:embed="rId3"/>
          <a:stretch>
            <a:fillRect/>
          </a:stretch>
        </p:blipFill>
        <p:spPr>
          <a:xfrm>
            <a:off x="4723039" y="1851147"/>
            <a:ext cx="3948688" cy="3127554"/>
          </a:xfrm>
          <a:prstGeom prst="rect">
            <a:avLst/>
          </a:prstGeom>
        </p:spPr>
      </p:pic>
    </p:spTree>
    <p:extLst>
      <p:ext uri="{BB962C8B-B14F-4D97-AF65-F5344CB8AC3E}">
        <p14:creationId xmlns:p14="http://schemas.microsoft.com/office/powerpoint/2010/main" val="1335185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charset="0"/>
                <a:ea typeface="굴림체" pitchFamily="49" charset="-127"/>
                <a:cs typeface="Arial" charset="0"/>
              </a:rPr>
              <a:t>4</a:t>
            </a:r>
            <a:r>
              <a:rPr lang="en-US" altLang="ko-KR" dirty="0" smtClean="0">
                <a:latin typeface="Arial" charset="0"/>
                <a:ea typeface="굴림체" pitchFamily="49" charset="-127"/>
                <a:cs typeface="Arial" charset="0"/>
              </a:rPr>
              <a:t>. Image</a:t>
            </a:r>
            <a:endParaRPr lang="en-US" dirty="0"/>
          </a:p>
        </p:txBody>
      </p:sp>
      <p:pic>
        <p:nvPicPr>
          <p:cNvPr id="3" name="Picture 2"/>
          <p:cNvPicPr>
            <a:picLocks noChangeAspect="1"/>
          </p:cNvPicPr>
          <p:nvPr/>
        </p:nvPicPr>
        <p:blipFill>
          <a:blip r:embed="rId3"/>
          <a:stretch>
            <a:fillRect/>
          </a:stretch>
        </p:blipFill>
        <p:spPr>
          <a:xfrm>
            <a:off x="727458" y="1432127"/>
            <a:ext cx="7742000" cy="4486353"/>
          </a:xfrm>
          <a:prstGeom prst="rect">
            <a:avLst/>
          </a:prstGeom>
        </p:spPr>
      </p:pic>
      <p:sp>
        <p:nvSpPr>
          <p:cNvPr id="5" name="TextBox 4"/>
          <p:cNvSpPr txBox="1"/>
          <p:nvPr/>
        </p:nvSpPr>
        <p:spPr>
          <a:xfrm>
            <a:off x="783771" y="834013"/>
            <a:ext cx="4672484" cy="369332"/>
          </a:xfrm>
          <a:prstGeom prst="rect">
            <a:avLst/>
          </a:prstGeom>
          <a:noFill/>
        </p:spPr>
        <p:txBody>
          <a:bodyPr wrap="square" rtlCol="0">
            <a:spAutoFit/>
          </a:bodyPr>
          <a:lstStyle/>
          <a:p>
            <a:r>
              <a:rPr lang="en-US" dirty="0" smtClean="0"/>
              <a:t>Result</a:t>
            </a:r>
            <a:endParaRPr lang="en-US" dirty="0"/>
          </a:p>
        </p:txBody>
      </p:sp>
    </p:spTree>
    <p:extLst>
      <p:ext uri="{BB962C8B-B14F-4D97-AF65-F5344CB8AC3E}">
        <p14:creationId xmlns:p14="http://schemas.microsoft.com/office/powerpoint/2010/main" val="1822185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Arial" charset="0"/>
                <a:ea typeface="굴림체" pitchFamily="49" charset="-127"/>
                <a:cs typeface="Arial" charset="0"/>
              </a:rPr>
              <a:t>5</a:t>
            </a:r>
            <a:r>
              <a:rPr lang="en-US" altLang="ko-KR" dirty="0" smtClean="0">
                <a:latin typeface="Arial" charset="0"/>
                <a:ea typeface="굴림체" pitchFamily="49" charset="-127"/>
                <a:cs typeface="Arial" charset="0"/>
              </a:rPr>
              <a:t>. List</a:t>
            </a:r>
            <a:endParaRPr lang="en-US" dirty="0"/>
          </a:p>
        </p:txBody>
      </p:sp>
      <p:sp>
        <p:nvSpPr>
          <p:cNvPr id="3" name="TextBox 2"/>
          <p:cNvSpPr txBox="1"/>
          <p:nvPr/>
        </p:nvSpPr>
        <p:spPr>
          <a:xfrm>
            <a:off x="448488" y="1587640"/>
            <a:ext cx="8299939" cy="2308324"/>
          </a:xfrm>
          <a:prstGeom prst="rect">
            <a:avLst/>
          </a:prstGeom>
          <a:noFill/>
        </p:spPr>
        <p:txBody>
          <a:bodyPr wrap="square" rtlCol="0">
            <a:spAutoFit/>
          </a:bodyPr>
          <a:lstStyle/>
          <a:p>
            <a:r>
              <a:rPr lang="en-US" dirty="0"/>
              <a:t>Delegates must be created quickly as the view is </a:t>
            </a:r>
            <a:r>
              <a:rPr lang="en-US" dirty="0" smtClean="0"/>
              <a:t>flicked:</a:t>
            </a:r>
          </a:p>
          <a:p>
            <a:endParaRPr lang="en-US" dirty="0" smtClean="0"/>
          </a:p>
          <a:p>
            <a:pPr marL="285750" indent="-285750">
              <a:buFont typeface="Arial" panose="020B0604020202020204" pitchFamily="34" charset="0"/>
              <a:buChar char="•"/>
            </a:pPr>
            <a:r>
              <a:rPr lang="en-US" dirty="0"/>
              <a:t>Small delegates - keep the amount of QML to a minimum, should be created by a Loader as needed</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Fast data access - ensure the data model is as fast as possible.</a:t>
            </a:r>
          </a:p>
          <a:p>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50947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latin typeface="Arial" charset="0"/>
                <a:ea typeface="굴림체" pitchFamily="49" charset="-127"/>
                <a:cs typeface="Arial" charset="0"/>
              </a:rPr>
              <a:t>1. Overview QML Profiler</a:t>
            </a:r>
            <a:endParaRPr lang="en-US" dirty="0"/>
          </a:p>
        </p:txBody>
      </p:sp>
      <p:sp>
        <p:nvSpPr>
          <p:cNvPr id="5" name="Rectangle 1"/>
          <p:cNvSpPr>
            <a:spLocks noChangeArrowheads="1"/>
          </p:cNvSpPr>
          <p:nvPr/>
        </p:nvSpPr>
        <p:spPr bwMode="auto">
          <a:xfrm>
            <a:off x="321733" y="981837"/>
            <a:ext cx="8491867"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lvl="0" indent="-171450">
              <a:lnSpc>
                <a:spcPct val="150000"/>
              </a:lnSpc>
              <a:buFont typeface="Wingdings" panose="05000000000000000000" pitchFamily="2" charset="2"/>
              <a:buChar char="Ø"/>
            </a:pPr>
            <a:r>
              <a:rPr lang="en-US" sz="1000" dirty="0"/>
              <a:t>You can use the QML Profiler to find causes for typical performance problems in your applications, </a:t>
            </a:r>
            <a:r>
              <a:rPr lang="en-US" sz="1000" dirty="0" smtClean="0"/>
              <a:t>such </a:t>
            </a:r>
            <a:r>
              <a:rPr lang="en-US" sz="1000" dirty="0"/>
              <a:t>as slowness and unresponsive, stuttering user interfaces</a:t>
            </a:r>
            <a:r>
              <a:rPr lang="en-US" sz="1000" dirty="0" smtClean="0">
                <a:ea typeface="Malgun Gothic" panose="020B0503020000020004" pitchFamily="34" charset="-127"/>
                <a:cs typeface="Arial" panose="020B0604020202020204" pitchFamily="34" charset="0"/>
              </a:rPr>
              <a:t>.</a:t>
            </a:r>
          </a:p>
          <a:p>
            <a:pPr marL="171450" lvl="0" indent="-171450">
              <a:lnSpc>
                <a:spcPct val="150000"/>
              </a:lnSpc>
              <a:buFont typeface="Wingdings" panose="05000000000000000000" pitchFamily="2" charset="2"/>
              <a:buChar char="Ø"/>
            </a:pPr>
            <a:r>
              <a:rPr lang="en-US" sz="1000" dirty="0">
                <a:ea typeface="Malgun Gothic" panose="020B0503020000020004" pitchFamily="34" charset="-127"/>
                <a:cs typeface="Arial" panose="020B0604020202020204" pitchFamily="34" charset="0"/>
              </a:rPr>
              <a:t>Typical causes include executing too much </a:t>
            </a:r>
            <a:r>
              <a:rPr lang="en-US" sz="1000" dirty="0" smtClean="0">
                <a:ea typeface="Malgun Gothic" panose="020B0503020000020004" pitchFamily="34" charset="-127"/>
                <a:cs typeface="Arial" panose="020B0604020202020204" pitchFamily="34" charset="0"/>
              </a:rPr>
              <a:t>JavaScript</a:t>
            </a:r>
          </a:p>
          <a:p>
            <a:pPr marL="171450" lvl="0" indent="-171450">
              <a:lnSpc>
                <a:spcPct val="150000"/>
              </a:lnSpc>
              <a:buFont typeface="Wingdings" panose="05000000000000000000" pitchFamily="2" charset="2"/>
              <a:buChar char="Ø"/>
            </a:pPr>
            <a:r>
              <a:rPr lang="en-US" sz="1000" dirty="0"/>
              <a:t>Another typical cause for similar performance problems is creating, painting, or updating invisible items, which takes time in the GUI </a:t>
            </a:r>
            <a:r>
              <a:rPr lang="en-US" sz="1000" dirty="0" smtClean="0"/>
              <a:t>thread</a:t>
            </a:r>
          </a:p>
          <a:p>
            <a:pPr marL="171450" lvl="0" indent="-171450">
              <a:lnSpc>
                <a:spcPct val="150000"/>
              </a:lnSpc>
              <a:buFont typeface="Wingdings" panose="05000000000000000000" pitchFamily="2" charset="2"/>
              <a:buChar char="Ø"/>
            </a:pPr>
            <a:r>
              <a:rPr lang="en-US" sz="1000" dirty="0" smtClean="0">
                <a:ea typeface="Malgun Gothic" panose="020B0503020000020004" pitchFamily="34" charset="-127"/>
                <a:cs typeface="Arial" panose="020B0604020202020204" pitchFamily="34" charset="0"/>
              </a:rPr>
              <a:t>Using QML Profiler to monitor the performance of an application.</a:t>
            </a:r>
          </a:p>
          <a:p>
            <a:pPr lvl="0">
              <a:lnSpc>
                <a:spcPct val="150000"/>
              </a:lnSpc>
            </a:pPr>
            <a:endParaRPr lang="en-US" sz="1000" dirty="0">
              <a:ea typeface="Malgun Gothic" panose="020B0503020000020004" pitchFamily="34" charset="-127"/>
              <a:cs typeface="Arial" panose="020B0604020202020204" pitchFamily="34" charset="0"/>
            </a:endParaRPr>
          </a:p>
          <a:p>
            <a:pPr lvl="2">
              <a:lnSpc>
                <a:spcPct val="150000"/>
              </a:lnSpc>
            </a:pPr>
            <a:endParaRPr kumimoji="0" lang="en-US" sz="1000" b="0" i="0" u="none" strike="noStrike" cap="none" normalizeH="0" baseline="0" dirty="0" smtClean="0">
              <a:ln>
                <a:noFill/>
              </a:ln>
              <a:solidFill>
                <a:schemeClr val="tx1"/>
              </a:solidFill>
              <a:effectLst/>
              <a:ea typeface="Malgun Gothic" panose="020B0503020000020004" pitchFamily="34" charset="-127"/>
              <a:cs typeface="Arial" panose="020B0604020202020204" pitchFamily="34" charset="0"/>
            </a:endParaRPr>
          </a:p>
          <a:p>
            <a:pPr lvl="2">
              <a:lnSpc>
                <a:spcPct val="150000"/>
              </a:lnSpc>
            </a:pPr>
            <a:endParaRPr lang="en-US" sz="1000" dirty="0">
              <a:ea typeface="Malgun Gothic" panose="020B0503020000020004" pitchFamily="34" charset="-127"/>
              <a:cs typeface="Arial" panose="020B0604020202020204" pitchFamily="34" charset="0"/>
            </a:endParaRPr>
          </a:p>
          <a:p>
            <a:pPr lvl="2">
              <a:lnSpc>
                <a:spcPct val="150000"/>
              </a:lnSpc>
            </a:pPr>
            <a:endParaRPr kumimoji="0" lang="en-US" sz="1000" b="0" i="0" u="none" strike="noStrike" cap="none" normalizeH="0" baseline="0" dirty="0" smtClean="0">
              <a:ln>
                <a:noFill/>
              </a:ln>
              <a:solidFill>
                <a:schemeClr val="tx1"/>
              </a:solidFill>
              <a:effectLst/>
              <a:ea typeface="Malgun Gothic" panose="020B0503020000020004" pitchFamily="34" charset="-127"/>
              <a:cs typeface="Arial" panose="020B0604020202020204" pitchFamily="34" charset="0"/>
            </a:endParaRPr>
          </a:p>
          <a:p>
            <a:pPr lvl="2">
              <a:lnSpc>
                <a:spcPct val="150000"/>
              </a:lnSpc>
            </a:pPr>
            <a:endParaRPr lang="en-US" sz="1000" dirty="0">
              <a:ea typeface="Malgun Gothic" panose="020B0503020000020004" pitchFamily="34" charset="-127"/>
              <a:cs typeface="Arial" panose="020B0604020202020204" pitchFamily="34" charset="0"/>
            </a:endParaRPr>
          </a:p>
          <a:p>
            <a:pPr lvl="2">
              <a:lnSpc>
                <a:spcPct val="150000"/>
              </a:lnSpc>
            </a:pPr>
            <a:endParaRPr kumimoji="0" lang="en-US" sz="1000" b="0" i="0" u="none" strike="noStrike" cap="none" normalizeH="0" baseline="0" dirty="0" smtClean="0">
              <a:ln>
                <a:noFill/>
              </a:ln>
              <a:solidFill>
                <a:schemeClr val="tx1"/>
              </a:solidFill>
              <a:effectLst/>
              <a:ea typeface="Malgun Gothic" panose="020B0503020000020004" pitchFamily="34" charset="-127"/>
              <a:cs typeface="Arial" panose="020B0604020202020204" pitchFamily="34" charset="0"/>
            </a:endParaRPr>
          </a:p>
          <a:p>
            <a:pPr lvl="2">
              <a:lnSpc>
                <a:spcPct val="150000"/>
              </a:lnSpc>
            </a:pPr>
            <a:endParaRPr lang="en-US" sz="1000" dirty="0">
              <a:ea typeface="Malgun Gothic" panose="020B0503020000020004" pitchFamily="34" charset="-127"/>
              <a:cs typeface="Arial" panose="020B0604020202020204" pitchFamily="34" charset="0"/>
            </a:endParaRPr>
          </a:p>
          <a:p>
            <a:pPr lvl="2">
              <a:lnSpc>
                <a:spcPct val="150000"/>
              </a:lnSpc>
            </a:pPr>
            <a:endParaRPr kumimoji="0" lang="en-US" sz="1000" b="0" i="0" u="none" strike="noStrike" cap="none" normalizeH="0" baseline="0" dirty="0" smtClean="0">
              <a:ln>
                <a:noFill/>
              </a:ln>
              <a:solidFill>
                <a:schemeClr val="tx1"/>
              </a:solidFill>
              <a:effectLst/>
            </a:endParaRPr>
          </a:p>
        </p:txBody>
      </p:sp>
      <p:pic>
        <p:nvPicPr>
          <p:cNvPr id="4" name="Picture 3"/>
          <p:cNvPicPr>
            <a:picLocks noChangeAspect="1"/>
          </p:cNvPicPr>
          <p:nvPr/>
        </p:nvPicPr>
        <p:blipFill>
          <a:blip r:embed="rId2"/>
          <a:stretch>
            <a:fillRect/>
          </a:stretch>
        </p:blipFill>
        <p:spPr>
          <a:xfrm>
            <a:off x="605996" y="2252919"/>
            <a:ext cx="7734300" cy="3933825"/>
          </a:xfrm>
          <a:prstGeom prst="rect">
            <a:avLst/>
          </a:prstGeom>
        </p:spPr>
      </p:pic>
    </p:spTree>
    <p:extLst>
      <p:ext uri="{BB962C8B-B14F-4D97-AF65-F5344CB8AC3E}">
        <p14:creationId xmlns:p14="http://schemas.microsoft.com/office/powerpoint/2010/main" val="1174105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16" y="685800"/>
            <a:ext cx="7325249" cy="5493937"/>
          </a:xfrm>
          <a:prstGeom prst="rect">
            <a:avLst/>
          </a:prstGeom>
        </p:spPr>
      </p:pic>
    </p:spTree>
    <p:extLst>
      <p:ext uri="{BB962C8B-B14F-4D97-AF65-F5344CB8AC3E}">
        <p14:creationId xmlns:p14="http://schemas.microsoft.com/office/powerpoint/2010/main" val="482259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latin typeface="Arial" charset="0"/>
                <a:ea typeface="굴림체" pitchFamily="49" charset="-127"/>
                <a:cs typeface="Arial" charset="0"/>
              </a:rPr>
              <a:t>1. Overview QML Profiler</a:t>
            </a:r>
            <a:endParaRPr lang="en-US" dirty="0"/>
          </a:p>
        </p:txBody>
      </p:sp>
      <p:pic>
        <p:nvPicPr>
          <p:cNvPr id="3" name="Picture 2"/>
          <p:cNvPicPr>
            <a:picLocks noChangeAspect="1"/>
          </p:cNvPicPr>
          <p:nvPr/>
        </p:nvPicPr>
        <p:blipFill>
          <a:blip r:embed="rId2"/>
          <a:stretch>
            <a:fillRect/>
          </a:stretch>
        </p:blipFill>
        <p:spPr>
          <a:xfrm>
            <a:off x="2116223" y="1423472"/>
            <a:ext cx="4829175" cy="3895725"/>
          </a:xfrm>
          <a:prstGeom prst="rect">
            <a:avLst/>
          </a:prstGeom>
        </p:spPr>
      </p:pic>
    </p:spTree>
    <p:extLst>
      <p:ext uri="{BB962C8B-B14F-4D97-AF65-F5344CB8AC3E}">
        <p14:creationId xmlns:p14="http://schemas.microsoft.com/office/powerpoint/2010/main" val="645276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latin typeface="Arial" charset="0"/>
                <a:ea typeface="굴림체" pitchFamily="49" charset="-127"/>
                <a:cs typeface="Arial" charset="0"/>
              </a:rPr>
              <a:t>1. Overview QML Profiler</a:t>
            </a:r>
            <a:endParaRPr lang="en-US" dirty="0"/>
          </a:p>
        </p:txBody>
      </p:sp>
      <p:sp>
        <p:nvSpPr>
          <p:cNvPr id="3" name="TextBox 2"/>
          <p:cNvSpPr txBox="1"/>
          <p:nvPr/>
        </p:nvSpPr>
        <p:spPr>
          <a:xfrm>
            <a:off x="321733" y="1342945"/>
            <a:ext cx="7933038" cy="4093428"/>
          </a:xfrm>
          <a:prstGeom prst="rect">
            <a:avLst/>
          </a:prstGeom>
          <a:noFill/>
        </p:spPr>
        <p:txBody>
          <a:bodyPr wrap="square" rtlCol="0">
            <a:spAutoFit/>
          </a:bodyPr>
          <a:lstStyle/>
          <a:p>
            <a:pPr marL="285750" indent="-285750">
              <a:buFont typeface="Arial" panose="020B0604020202020204" pitchFamily="34" charset="0"/>
              <a:buChar char="•"/>
            </a:pPr>
            <a:r>
              <a:rPr lang="en-US" sz="1300" b="1" dirty="0" smtClean="0"/>
              <a:t>Scene Graph</a:t>
            </a:r>
            <a:r>
              <a:rPr lang="en-US" sz="1300" dirty="0" smtClean="0"/>
              <a:t>: </a:t>
            </a:r>
            <a:r>
              <a:rPr lang="en-US" sz="1300" dirty="0"/>
              <a:t>Displays the time when scene graph frames are rendered and some additional timing </a:t>
            </a:r>
            <a:r>
              <a:rPr lang="en-US" sz="1300" dirty="0" smtClean="0"/>
              <a:t>information</a:t>
            </a:r>
          </a:p>
          <a:p>
            <a:pPr marL="285750" indent="-285750">
              <a:buFont typeface="Arial" panose="020B0604020202020204" pitchFamily="34" charset="0"/>
              <a:buChar char="•"/>
            </a:pPr>
            <a:r>
              <a:rPr lang="en-US" sz="1300" b="1" dirty="0" smtClean="0"/>
              <a:t>Memory Usage</a:t>
            </a:r>
            <a:r>
              <a:rPr lang="en-US" sz="1300" dirty="0" smtClean="0"/>
              <a:t>: </a:t>
            </a:r>
            <a:r>
              <a:rPr lang="en-US" sz="1300" dirty="0"/>
              <a:t>Displays block allocations of the JavaScript memory manager</a:t>
            </a:r>
            <a:r>
              <a:rPr lang="en-US" sz="1300" dirty="0" smtClean="0"/>
              <a:t>.</a:t>
            </a:r>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r>
              <a:rPr lang="en-US" sz="1300" b="1" dirty="0" smtClean="0"/>
              <a:t>Input events</a:t>
            </a:r>
            <a:r>
              <a:rPr lang="en-US" sz="1300" dirty="0" smtClean="0"/>
              <a:t>: Display mouse and keyboard events</a:t>
            </a:r>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r>
              <a:rPr lang="en-US" sz="1300" b="1" dirty="0" smtClean="0"/>
              <a:t>Painting</a:t>
            </a:r>
            <a:r>
              <a:rPr lang="en-US" sz="1300" dirty="0" smtClean="0"/>
              <a:t>: </a:t>
            </a:r>
            <a:r>
              <a:rPr lang="en-US" sz="1300" dirty="0"/>
              <a:t>Displays the time spent painting the scene for each </a:t>
            </a:r>
            <a:r>
              <a:rPr lang="en-US" sz="1300" dirty="0" smtClean="0"/>
              <a:t>frame</a:t>
            </a:r>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r>
              <a:rPr lang="en-US" sz="1300" b="1" dirty="0" smtClean="0"/>
              <a:t>Animations: </a:t>
            </a:r>
            <a:r>
              <a:rPr lang="en-US" sz="1300" dirty="0"/>
              <a:t>Displays the amount of animations that are active and the frame rate that they are </a:t>
            </a:r>
            <a:r>
              <a:rPr lang="en-US" sz="1300" dirty="0" smtClean="0"/>
              <a:t>running.</a:t>
            </a:r>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r>
              <a:rPr lang="en-US" sz="1300" b="1" dirty="0" smtClean="0"/>
              <a:t>Compiling: </a:t>
            </a:r>
            <a:r>
              <a:rPr lang="en-US" sz="1300" dirty="0"/>
              <a:t>Displays the time spent compiling the QML files</a:t>
            </a:r>
            <a:r>
              <a:rPr lang="en-US" sz="1300" dirty="0" smtClean="0"/>
              <a:t>.</a:t>
            </a:r>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r>
              <a:rPr lang="en-US" sz="1300" b="1" dirty="0" smtClean="0"/>
              <a:t>Creating: </a:t>
            </a:r>
            <a:r>
              <a:rPr lang="en-US" sz="1300" dirty="0"/>
              <a:t>Displays the time spent creating the elements in the </a:t>
            </a:r>
            <a:r>
              <a:rPr lang="en-US" sz="1300" dirty="0" smtClean="0"/>
              <a:t>scene</a:t>
            </a:r>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r>
              <a:rPr lang="en-US" sz="1300" b="1" dirty="0" smtClean="0"/>
              <a:t>Binding </a:t>
            </a:r>
            <a:r>
              <a:rPr lang="en-US" sz="1300" dirty="0" smtClean="0"/>
              <a:t>: Displays </a:t>
            </a:r>
            <a:r>
              <a:rPr lang="en-US" sz="1300" dirty="0"/>
              <a:t>the time when a binding is evaluated and how long the evaluation </a:t>
            </a:r>
            <a:r>
              <a:rPr lang="en-US" sz="1300" dirty="0" smtClean="0"/>
              <a:t>takes</a:t>
            </a:r>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r>
              <a:rPr lang="en-US" sz="1300" b="1" dirty="0"/>
              <a:t>Handling </a:t>
            </a:r>
            <a:r>
              <a:rPr lang="en-US" sz="1300" b="1" dirty="0" smtClean="0"/>
              <a:t>Signal: </a:t>
            </a:r>
            <a:r>
              <a:rPr lang="en-US" sz="1300" dirty="0"/>
              <a:t>Displays the time when a signal is handled and how long the handling takes</a:t>
            </a:r>
            <a:r>
              <a:rPr lang="en-US" sz="1300" dirty="0" smtClean="0"/>
              <a:t>.</a:t>
            </a:r>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r>
              <a:rPr lang="en-US" sz="1300" b="1" dirty="0" smtClean="0"/>
              <a:t>JavaScript: </a:t>
            </a:r>
            <a:r>
              <a:rPr lang="en-US" sz="1300" dirty="0"/>
              <a:t>Displays the time spent executing the actual JavaScript behind bindings and signal handlers</a:t>
            </a:r>
            <a:endParaRPr lang="en-US" sz="1300" dirty="0" smtClean="0"/>
          </a:p>
          <a:p>
            <a:pPr marL="285750" indent="-285750">
              <a:buFont typeface="Arial" panose="020B0604020202020204" pitchFamily="34" charset="0"/>
              <a:buChar char="•"/>
            </a:pPr>
            <a:endParaRPr lang="en-US" sz="1300" dirty="0"/>
          </a:p>
        </p:txBody>
      </p:sp>
    </p:spTree>
    <p:extLst>
      <p:ext uri="{BB962C8B-B14F-4D97-AF65-F5344CB8AC3E}">
        <p14:creationId xmlns:p14="http://schemas.microsoft.com/office/powerpoint/2010/main" val="1106218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latin typeface="Arial" charset="0"/>
                <a:ea typeface="굴림체" pitchFamily="49" charset="-127"/>
                <a:cs typeface="Arial" charset="0"/>
              </a:rPr>
              <a:t>1. Overview QML Profiler</a:t>
            </a:r>
            <a:endParaRPr lang="en-US" dirty="0"/>
          </a:p>
        </p:txBody>
      </p:sp>
      <p:sp>
        <p:nvSpPr>
          <p:cNvPr id="5" name="TextBox 4"/>
          <p:cNvSpPr txBox="1"/>
          <p:nvPr/>
        </p:nvSpPr>
        <p:spPr>
          <a:xfrm>
            <a:off x="897925" y="930875"/>
            <a:ext cx="5774724" cy="5632311"/>
          </a:xfrm>
          <a:prstGeom prst="rect">
            <a:avLst/>
          </a:prstGeom>
          <a:noFill/>
        </p:spPr>
        <p:txBody>
          <a:bodyPr wrap="square" rtlCol="0">
            <a:spAutoFit/>
          </a:bodyPr>
          <a:lstStyle/>
          <a:p>
            <a:r>
              <a:rPr lang="en-US" dirty="0"/>
              <a:t>Window </a:t>
            </a:r>
            <a:r>
              <a:rPr lang="en-US" dirty="0" smtClean="0"/>
              <a:t>{</a:t>
            </a:r>
          </a:p>
          <a:p>
            <a:r>
              <a:rPr lang="en-US" dirty="0" smtClean="0"/>
              <a:t>	</a:t>
            </a:r>
            <a:r>
              <a:rPr lang="en-US" dirty="0"/>
              <a:t>visible: </a:t>
            </a:r>
            <a:r>
              <a:rPr lang="en-US" dirty="0" smtClean="0"/>
              <a:t>true</a:t>
            </a:r>
          </a:p>
          <a:p>
            <a:r>
              <a:rPr lang="en-US" dirty="0"/>
              <a:t>	width: </a:t>
            </a:r>
            <a:r>
              <a:rPr lang="en-US" dirty="0" smtClean="0"/>
              <a:t>640</a:t>
            </a:r>
          </a:p>
          <a:p>
            <a:r>
              <a:rPr lang="en-US" dirty="0"/>
              <a:t>	height: </a:t>
            </a:r>
            <a:r>
              <a:rPr lang="en-US" dirty="0" smtClean="0"/>
              <a:t>480</a:t>
            </a:r>
          </a:p>
          <a:p>
            <a:r>
              <a:rPr lang="en-US" dirty="0" smtClean="0"/>
              <a:t>	</a:t>
            </a:r>
            <a:r>
              <a:rPr lang="en-US" dirty="0"/>
              <a:t>title: </a:t>
            </a:r>
            <a:r>
              <a:rPr lang="en-US" i="1" dirty="0" err="1"/>
              <a:t>qsTr</a:t>
            </a:r>
            <a:r>
              <a:rPr lang="en-US" dirty="0"/>
              <a:t>("Hello World</a:t>
            </a:r>
            <a:r>
              <a:rPr lang="en-US" dirty="0" smtClean="0"/>
              <a:t>")</a:t>
            </a:r>
          </a:p>
          <a:p>
            <a:r>
              <a:rPr lang="en-US" dirty="0"/>
              <a:t>	property </a:t>
            </a:r>
            <a:r>
              <a:rPr lang="en-US" dirty="0" err="1"/>
              <a:t>int</a:t>
            </a:r>
            <a:r>
              <a:rPr lang="en-US" dirty="0"/>
              <a:t> count: </a:t>
            </a:r>
            <a:r>
              <a:rPr lang="en-US" dirty="0" smtClean="0"/>
              <a:t>100</a:t>
            </a:r>
          </a:p>
          <a:p>
            <a:r>
              <a:rPr lang="en-US" dirty="0"/>
              <a:t>	</a:t>
            </a:r>
            <a:r>
              <a:rPr lang="en-US" dirty="0" err="1"/>
              <a:t>MouseArea</a:t>
            </a:r>
            <a:r>
              <a:rPr lang="en-US" dirty="0"/>
              <a:t> </a:t>
            </a:r>
            <a:r>
              <a:rPr lang="en-US" dirty="0" smtClean="0"/>
              <a:t>{</a:t>
            </a:r>
          </a:p>
          <a:p>
            <a:r>
              <a:rPr lang="en-US" dirty="0"/>
              <a:t>	</a:t>
            </a:r>
            <a:r>
              <a:rPr lang="en-US" dirty="0" smtClean="0"/>
              <a:t>	</a:t>
            </a:r>
            <a:r>
              <a:rPr lang="en-US" dirty="0" err="1"/>
              <a:t>anchors.fill</a:t>
            </a:r>
            <a:r>
              <a:rPr lang="en-US" dirty="0"/>
              <a:t>: </a:t>
            </a:r>
            <a:r>
              <a:rPr lang="en-US" i="1" dirty="0" smtClean="0"/>
              <a:t>parent</a:t>
            </a:r>
          </a:p>
          <a:p>
            <a:r>
              <a:rPr lang="en-US" i="1" dirty="0"/>
              <a:t>	</a:t>
            </a:r>
            <a:r>
              <a:rPr lang="en-US" i="1" dirty="0" smtClean="0"/>
              <a:t>	</a:t>
            </a:r>
            <a:r>
              <a:rPr lang="en-US" dirty="0" err="1"/>
              <a:t>onClicked</a:t>
            </a:r>
            <a:r>
              <a:rPr lang="en-US" dirty="0"/>
              <a:t>: </a:t>
            </a:r>
            <a:r>
              <a:rPr lang="en-US" dirty="0" smtClean="0"/>
              <a:t>{</a:t>
            </a:r>
          </a:p>
          <a:p>
            <a:r>
              <a:rPr lang="en-US" dirty="0"/>
              <a:t>	</a:t>
            </a:r>
            <a:r>
              <a:rPr lang="en-US" dirty="0" smtClean="0"/>
              <a:t>		</a:t>
            </a:r>
            <a:r>
              <a:rPr lang="en-US" i="1" dirty="0"/>
              <a:t>txt1</a:t>
            </a:r>
            <a:r>
              <a:rPr lang="en-US" dirty="0"/>
              <a:t>.visible = </a:t>
            </a:r>
            <a:r>
              <a:rPr lang="en-US" dirty="0" smtClean="0"/>
              <a:t>true</a:t>
            </a:r>
          </a:p>
          <a:p>
            <a:r>
              <a:rPr lang="en-US" dirty="0"/>
              <a:t>	</a:t>
            </a:r>
            <a:r>
              <a:rPr lang="en-US" dirty="0" smtClean="0"/>
              <a:t>	}</a:t>
            </a:r>
          </a:p>
          <a:p>
            <a:r>
              <a:rPr lang="en-US" dirty="0"/>
              <a:t>	</a:t>
            </a:r>
            <a:r>
              <a:rPr lang="en-US" dirty="0" smtClean="0"/>
              <a:t>}</a:t>
            </a:r>
          </a:p>
          <a:p>
            <a:r>
              <a:rPr lang="en-US" dirty="0"/>
              <a:t>	Text </a:t>
            </a:r>
            <a:r>
              <a:rPr lang="en-US" dirty="0" smtClean="0"/>
              <a:t>{</a:t>
            </a:r>
          </a:p>
          <a:p>
            <a:r>
              <a:rPr lang="en-US" dirty="0"/>
              <a:t>	</a:t>
            </a:r>
            <a:r>
              <a:rPr lang="en-US" dirty="0" smtClean="0"/>
              <a:t>	</a:t>
            </a:r>
            <a:r>
              <a:rPr lang="en-US" dirty="0"/>
              <a:t>id: </a:t>
            </a:r>
            <a:r>
              <a:rPr lang="en-US" i="1" dirty="0" smtClean="0"/>
              <a:t>txt1</a:t>
            </a:r>
          </a:p>
          <a:p>
            <a:r>
              <a:rPr lang="en-US" i="1" dirty="0"/>
              <a:t>	</a:t>
            </a:r>
            <a:r>
              <a:rPr lang="en-US" i="1" dirty="0" smtClean="0"/>
              <a:t>	</a:t>
            </a:r>
            <a:r>
              <a:rPr lang="en-US" dirty="0"/>
              <a:t>text: (</a:t>
            </a:r>
            <a:r>
              <a:rPr lang="en-US" i="1" dirty="0"/>
              <a:t>count</a:t>
            </a:r>
            <a:r>
              <a:rPr lang="en-US" dirty="0"/>
              <a:t> === 100) ? "100" : "!= </a:t>
            </a:r>
            <a:r>
              <a:rPr lang="en-US" dirty="0" smtClean="0"/>
              <a:t>100“</a:t>
            </a:r>
          </a:p>
          <a:p>
            <a:r>
              <a:rPr lang="en-US" dirty="0"/>
              <a:t>	</a:t>
            </a:r>
            <a:r>
              <a:rPr lang="en-US" dirty="0" smtClean="0"/>
              <a:t>	</a:t>
            </a:r>
            <a:r>
              <a:rPr lang="en-US" dirty="0" err="1"/>
              <a:t>anchors.centerIn</a:t>
            </a:r>
            <a:r>
              <a:rPr lang="en-US" dirty="0"/>
              <a:t>: </a:t>
            </a:r>
            <a:r>
              <a:rPr lang="en-US" i="1" dirty="0" smtClean="0"/>
              <a:t>parent</a:t>
            </a:r>
          </a:p>
          <a:p>
            <a:r>
              <a:rPr lang="en-US" i="1" dirty="0"/>
              <a:t>	</a:t>
            </a:r>
            <a:r>
              <a:rPr lang="en-US" i="1" dirty="0" smtClean="0"/>
              <a:t>	</a:t>
            </a:r>
            <a:r>
              <a:rPr lang="en-US" dirty="0"/>
              <a:t>visible: </a:t>
            </a:r>
            <a:r>
              <a:rPr lang="en-US" dirty="0" smtClean="0"/>
              <a:t>false</a:t>
            </a:r>
          </a:p>
          <a:p>
            <a:r>
              <a:rPr lang="en-US" dirty="0"/>
              <a:t>	</a:t>
            </a:r>
            <a:r>
              <a:rPr lang="en-US" dirty="0" smtClean="0"/>
              <a:t>}</a:t>
            </a:r>
          </a:p>
          <a:p>
            <a:r>
              <a:rPr lang="en-US" dirty="0"/>
              <a:t>}</a:t>
            </a:r>
            <a:endParaRPr lang="en-US" dirty="0" smtClean="0"/>
          </a:p>
          <a:p>
            <a:endParaRPr lang="en-US" dirty="0"/>
          </a:p>
        </p:txBody>
      </p:sp>
    </p:spTree>
    <p:extLst>
      <p:ext uri="{BB962C8B-B14F-4D97-AF65-F5344CB8AC3E}">
        <p14:creationId xmlns:p14="http://schemas.microsoft.com/office/powerpoint/2010/main" val="570201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latin typeface="Arial" charset="0"/>
                <a:ea typeface="굴림체" pitchFamily="49" charset="-127"/>
                <a:cs typeface="Arial" charset="0"/>
              </a:rPr>
              <a:t>1. Overview QML Profiler</a:t>
            </a:r>
            <a:endParaRPr lang="en-US" dirty="0"/>
          </a:p>
        </p:txBody>
      </p:sp>
      <p:pic>
        <p:nvPicPr>
          <p:cNvPr id="3" name="Picture 2"/>
          <p:cNvPicPr>
            <a:picLocks noChangeAspect="1"/>
          </p:cNvPicPr>
          <p:nvPr/>
        </p:nvPicPr>
        <p:blipFill>
          <a:blip r:embed="rId2"/>
          <a:stretch>
            <a:fillRect/>
          </a:stretch>
        </p:blipFill>
        <p:spPr>
          <a:xfrm>
            <a:off x="1244527" y="806793"/>
            <a:ext cx="6455534" cy="5075023"/>
          </a:xfrm>
          <a:prstGeom prst="rect">
            <a:avLst/>
          </a:prstGeom>
        </p:spPr>
      </p:pic>
    </p:spTree>
    <p:extLst>
      <p:ext uri="{BB962C8B-B14F-4D97-AF65-F5344CB8AC3E}">
        <p14:creationId xmlns:p14="http://schemas.microsoft.com/office/powerpoint/2010/main" val="3582175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latin typeface="Arial" charset="0"/>
                <a:ea typeface="굴림체" pitchFamily="49" charset="-127"/>
                <a:cs typeface="Arial" charset="0"/>
              </a:rPr>
              <a:t>2</a:t>
            </a:r>
            <a:r>
              <a:rPr lang="en-US" altLang="ko-KR" dirty="0" smtClean="0">
                <a:latin typeface="Arial" charset="0"/>
                <a:ea typeface="굴림체" pitchFamily="49" charset="-127"/>
                <a:cs typeface="Arial" charset="0"/>
              </a:rPr>
              <a:t>. JavaScript And Use Anchors.</a:t>
            </a:r>
            <a:endParaRPr lang="en-US" dirty="0"/>
          </a:p>
        </p:txBody>
      </p:sp>
      <p:sp>
        <p:nvSpPr>
          <p:cNvPr id="4" name="Content Placeholder 2"/>
          <p:cNvSpPr>
            <a:spLocks noGrp="1"/>
          </p:cNvSpPr>
          <p:nvPr>
            <p:ph idx="1"/>
          </p:nvPr>
        </p:nvSpPr>
        <p:spPr>
          <a:xfrm>
            <a:off x="321733" y="858296"/>
            <a:ext cx="8229600" cy="5791200"/>
          </a:xfrm>
        </p:spPr>
        <p:txBody>
          <a:bodyPr>
            <a:noAutofit/>
          </a:bodyPr>
          <a:lstStyle/>
          <a:p>
            <a:r>
              <a:rPr lang="en-US" sz="1300" b="1" dirty="0"/>
              <a:t>Do not use JavaScript, but rather implement the UI with QML and </a:t>
            </a:r>
            <a:r>
              <a:rPr lang="en-US" sz="1300" b="1" dirty="0" smtClean="0"/>
              <a:t>the</a:t>
            </a:r>
            <a:r>
              <a:rPr lang="en-US" sz="1300" dirty="0"/>
              <a:t> </a:t>
            </a:r>
            <a:r>
              <a:rPr lang="en-US" sz="1300" b="1" dirty="0" smtClean="0"/>
              <a:t>engine </a:t>
            </a:r>
            <a:r>
              <a:rPr lang="en-US" sz="1300" b="1" dirty="0"/>
              <a:t>with C</a:t>
            </a:r>
            <a:r>
              <a:rPr lang="en-US" sz="1300" b="1" dirty="0" smtClean="0"/>
              <a:t>++</a:t>
            </a:r>
          </a:p>
          <a:p>
            <a:pPr marL="0" indent="0">
              <a:buNone/>
            </a:pPr>
            <a:r>
              <a:rPr lang="en-US" sz="1300" dirty="0" smtClean="0"/>
              <a:t>	</a:t>
            </a:r>
            <a:r>
              <a:rPr lang="en-US" sz="1300" b="1" dirty="0" smtClean="0"/>
              <a:t>JavaScript </a:t>
            </a:r>
            <a:r>
              <a:rPr lang="en-US" sz="1300" b="1" dirty="0"/>
              <a:t>should be avoided as much as possible. Do not use it at all</a:t>
            </a:r>
            <a:r>
              <a:rPr lang="en-US" sz="1300" dirty="0" smtClean="0"/>
              <a:t>.</a:t>
            </a:r>
          </a:p>
          <a:p>
            <a:pPr lvl="2">
              <a:buFont typeface="Wingdings" pitchFamily="2" charset="2"/>
              <a:buChar char="ü"/>
            </a:pPr>
            <a:r>
              <a:rPr lang="en-US" sz="1300" dirty="0"/>
              <a:t>JavaScript code should be kept to a minimum. C++ should be used to </a:t>
            </a:r>
            <a:r>
              <a:rPr lang="en-US" sz="1300" dirty="0" smtClean="0"/>
              <a:t>implement application's </a:t>
            </a:r>
            <a:r>
              <a:rPr lang="en-US" sz="1300" dirty="0"/>
              <a:t>the business </a:t>
            </a:r>
            <a:r>
              <a:rPr lang="en-US" sz="1300" dirty="0" smtClean="0"/>
              <a:t>logic.</a:t>
            </a:r>
          </a:p>
          <a:p>
            <a:pPr lvl="2">
              <a:buFont typeface="Wingdings" pitchFamily="2" charset="2"/>
              <a:buChar char="ü"/>
            </a:pPr>
            <a:r>
              <a:rPr lang="en-US" sz="1300" dirty="0"/>
              <a:t>JavaScript is especially bad for performance when it is run during animation, e.g. in </a:t>
            </a:r>
            <a:r>
              <a:rPr lang="en-US" sz="1300" dirty="0" smtClean="0"/>
              <a:t>lists.</a:t>
            </a:r>
          </a:p>
          <a:p>
            <a:pPr lvl="2">
              <a:buFont typeface="Wingdings" pitchFamily="2" charset="2"/>
              <a:buChar char="ü"/>
            </a:pPr>
            <a:r>
              <a:rPr lang="en-US" sz="1300" dirty="0"/>
              <a:t>If you must use JavaScript anyway, simplify your JavaScript expressions as much </a:t>
            </a:r>
            <a:r>
              <a:rPr lang="en-US" sz="1300" dirty="0" smtClean="0"/>
              <a:t>as possible.</a:t>
            </a:r>
          </a:p>
          <a:p>
            <a:pPr lvl="2">
              <a:buFont typeface="Wingdings" pitchFamily="2" charset="2"/>
              <a:buChar char="ü"/>
            </a:pPr>
            <a:r>
              <a:rPr lang="en-US" sz="1300" dirty="0"/>
              <a:t>It is also recommended to set values for properties using QML property </a:t>
            </a:r>
            <a:r>
              <a:rPr lang="en-US" sz="1300" dirty="0" smtClean="0"/>
              <a:t>binding than </a:t>
            </a:r>
            <a:r>
              <a:rPr lang="en-US" sz="1300" dirty="0"/>
              <a:t>JavaScript value </a:t>
            </a:r>
            <a:r>
              <a:rPr lang="en-US" sz="1300" dirty="0" smtClean="0"/>
              <a:t>assignment.</a:t>
            </a:r>
            <a:endParaRPr lang="en-US" sz="1300" dirty="0"/>
          </a:p>
          <a:p>
            <a:pPr lvl="2">
              <a:buFont typeface="Wingdings" pitchFamily="2" charset="2"/>
              <a:buChar char="ü"/>
            </a:pPr>
            <a:r>
              <a:rPr lang="en-US" sz="1300" dirty="0" smtClean="0"/>
              <a:t>Example: </a:t>
            </a:r>
            <a:r>
              <a:rPr lang="en-US" sz="1300" dirty="0" smtClean="0">
                <a:solidFill>
                  <a:srgbClr val="FF0000"/>
                </a:solidFill>
              </a:rPr>
              <a:t>Wrong:</a:t>
            </a:r>
            <a:endParaRPr lang="en-US" sz="1300" dirty="0">
              <a:solidFill>
                <a:srgbClr val="FF0000"/>
              </a:solidFill>
            </a:endParaRPr>
          </a:p>
          <a:p>
            <a:pPr marL="1371600" lvl="3" indent="0">
              <a:buNone/>
            </a:pPr>
            <a:r>
              <a:rPr lang="en-US" sz="1300" dirty="0"/>
              <a:t>Text { </a:t>
            </a:r>
            <a:endParaRPr lang="en-US" sz="1300" dirty="0" smtClean="0"/>
          </a:p>
          <a:p>
            <a:pPr marL="1371600" lvl="3" indent="0">
              <a:buNone/>
            </a:pPr>
            <a:r>
              <a:rPr lang="en-US" sz="1300" dirty="0"/>
              <a:t>	</a:t>
            </a:r>
            <a:r>
              <a:rPr lang="en-US" sz="1300" dirty="0" smtClean="0"/>
              <a:t>text</a:t>
            </a:r>
            <a:r>
              <a:rPr lang="en-US" sz="1300" dirty="0"/>
              <a:t>: </a:t>
            </a:r>
            <a:r>
              <a:rPr lang="en-US" sz="1300" dirty="0" smtClean="0"/>
              <a:t>{</a:t>
            </a:r>
          </a:p>
          <a:p>
            <a:pPr marL="1371600" lvl="3" indent="0">
              <a:buNone/>
            </a:pPr>
            <a:r>
              <a:rPr lang="en-US" sz="1300" dirty="0"/>
              <a:t>	 </a:t>
            </a:r>
            <a:r>
              <a:rPr lang="en-US" sz="1300" dirty="0" smtClean="0"/>
              <a:t>              if </a:t>
            </a:r>
            <a:r>
              <a:rPr lang="en-US" sz="1300" dirty="0"/>
              <a:t>(</a:t>
            </a:r>
            <a:r>
              <a:rPr lang="en-US" sz="1300" i="1" dirty="0"/>
              <a:t>titleItem</a:t>
            </a:r>
            <a:r>
              <a:rPr lang="en-US" sz="1300" dirty="0"/>
              <a:t> === </a:t>
            </a:r>
            <a:r>
              <a:rPr lang="en-US" sz="1300" i="1" dirty="0"/>
              <a:t>titleItem1</a:t>
            </a:r>
            <a:r>
              <a:rPr lang="en-US" sz="1300" dirty="0"/>
              <a:t>) { </a:t>
            </a:r>
            <a:endParaRPr lang="en-US" sz="1300" dirty="0" smtClean="0"/>
          </a:p>
          <a:p>
            <a:pPr marL="1371600" lvl="3" indent="0">
              <a:buNone/>
            </a:pPr>
            <a:r>
              <a:rPr lang="en-US" sz="1300" dirty="0"/>
              <a:t>	</a:t>
            </a:r>
            <a:r>
              <a:rPr lang="en-US" sz="1300" dirty="0" smtClean="0"/>
              <a:t>	return </a:t>
            </a:r>
            <a:r>
              <a:rPr lang="en-US" sz="1300" dirty="0"/>
              <a:t>"This is hunght"; </a:t>
            </a:r>
            <a:endParaRPr lang="en-US" sz="1300" dirty="0" smtClean="0"/>
          </a:p>
          <a:p>
            <a:pPr marL="1371600" lvl="3" indent="0">
              <a:buNone/>
            </a:pPr>
            <a:r>
              <a:rPr lang="en-US" sz="1300" dirty="0" smtClean="0"/>
              <a:t>      	               } </a:t>
            </a:r>
          </a:p>
          <a:p>
            <a:pPr marL="1371600" lvl="3" indent="0">
              <a:buNone/>
            </a:pPr>
            <a:r>
              <a:rPr lang="en-US" sz="1300" dirty="0"/>
              <a:t>	</a:t>
            </a:r>
            <a:r>
              <a:rPr lang="en-US" sz="1300" dirty="0" smtClean="0"/>
              <a:t>               return </a:t>
            </a:r>
            <a:r>
              <a:rPr lang="en-US" sz="1300" dirty="0"/>
              <a:t>"hunghoang" </a:t>
            </a:r>
            <a:endParaRPr lang="en-US" sz="1300" dirty="0" smtClean="0"/>
          </a:p>
          <a:p>
            <a:pPr marL="1371600" lvl="3" indent="0">
              <a:buNone/>
            </a:pPr>
            <a:r>
              <a:rPr lang="en-US" sz="1300" dirty="0"/>
              <a:t> </a:t>
            </a:r>
            <a:r>
              <a:rPr lang="en-US" sz="1300" dirty="0" smtClean="0"/>
              <a:t>	          } </a:t>
            </a:r>
            <a:r>
              <a:rPr lang="en-US" sz="1300" dirty="0"/>
              <a:t/>
            </a:r>
            <a:br>
              <a:rPr lang="en-US" sz="1300" dirty="0"/>
            </a:br>
            <a:r>
              <a:rPr lang="en-US" sz="1300" dirty="0" smtClean="0"/>
              <a:t>	anchors.centerIn</a:t>
            </a:r>
            <a:r>
              <a:rPr lang="en-US" sz="1300" dirty="0"/>
              <a:t>: </a:t>
            </a:r>
            <a:r>
              <a:rPr lang="en-US" sz="1300" i="1" dirty="0" smtClean="0"/>
              <a:t>parent</a:t>
            </a:r>
          </a:p>
          <a:p>
            <a:pPr marL="1371600" lvl="3" indent="0">
              <a:buNone/>
            </a:pPr>
            <a:r>
              <a:rPr lang="en-US" sz="1300" dirty="0" smtClean="0"/>
              <a:t> }</a:t>
            </a:r>
          </a:p>
          <a:p>
            <a:pPr marL="1371600" lvl="3" indent="0">
              <a:buNone/>
            </a:pPr>
            <a:r>
              <a:rPr lang="en-US" sz="1300" dirty="0" smtClean="0">
                <a:solidFill>
                  <a:srgbClr val="00B050"/>
                </a:solidFill>
              </a:rPr>
              <a:t>	Right:</a:t>
            </a:r>
            <a:endParaRPr lang="en-US" sz="1300" dirty="0">
              <a:solidFill>
                <a:srgbClr val="00B050"/>
              </a:solidFill>
            </a:endParaRPr>
          </a:p>
          <a:p>
            <a:pPr marL="1371600" lvl="3" indent="0">
              <a:buNone/>
            </a:pPr>
            <a:r>
              <a:rPr lang="en-US" sz="1300" dirty="0"/>
              <a:t>text: (</a:t>
            </a:r>
            <a:r>
              <a:rPr lang="en-US" sz="1300" i="1" dirty="0"/>
              <a:t>titleItem</a:t>
            </a:r>
            <a:r>
              <a:rPr lang="en-US" sz="1300" dirty="0"/>
              <a:t> === </a:t>
            </a:r>
            <a:r>
              <a:rPr lang="en-US" sz="1300" i="1" dirty="0"/>
              <a:t>titleItem1</a:t>
            </a:r>
            <a:r>
              <a:rPr lang="en-US" sz="1300" dirty="0"/>
              <a:t>) ? "This is hunght" : "hunghoang"</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r>
              <a:rPr lang="en-US" sz="1300" dirty="0"/>
              <a:t/>
            </a:r>
            <a:br>
              <a:rPr lang="en-US" sz="1300" dirty="0"/>
            </a:br>
            <a:endParaRPr lang="en-US" sz="1300" dirty="0"/>
          </a:p>
        </p:txBody>
      </p:sp>
    </p:spTree>
    <p:extLst>
      <p:ext uri="{BB962C8B-B14F-4D97-AF65-F5344CB8AC3E}">
        <p14:creationId xmlns:p14="http://schemas.microsoft.com/office/powerpoint/2010/main" val="3598418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latin typeface="Arial" charset="0"/>
                <a:ea typeface="굴림체" pitchFamily="49" charset="-127"/>
                <a:cs typeface="Arial" charset="0"/>
              </a:rPr>
              <a:t>2</a:t>
            </a:r>
            <a:r>
              <a:rPr lang="en-US" altLang="ko-KR" dirty="0" smtClean="0">
                <a:latin typeface="Arial" charset="0"/>
                <a:ea typeface="굴림체" pitchFamily="49" charset="-127"/>
                <a:cs typeface="Arial" charset="0"/>
              </a:rPr>
              <a:t>. JavaScript </a:t>
            </a:r>
            <a:r>
              <a:rPr lang="en-US" altLang="ko-KR" dirty="0">
                <a:latin typeface="Arial" charset="0"/>
                <a:ea typeface="굴림체" pitchFamily="49" charset="-127"/>
                <a:cs typeface="Arial" charset="0"/>
              </a:rPr>
              <a:t>And Use Anchors.</a:t>
            </a:r>
            <a:endParaRPr lang="en-US" dirty="0"/>
          </a:p>
        </p:txBody>
      </p:sp>
      <p:sp>
        <p:nvSpPr>
          <p:cNvPr id="5" name="TextBox 4"/>
          <p:cNvSpPr txBox="1"/>
          <p:nvPr/>
        </p:nvSpPr>
        <p:spPr>
          <a:xfrm>
            <a:off x="321733" y="745068"/>
            <a:ext cx="5334000" cy="369332"/>
          </a:xfrm>
          <a:prstGeom prst="rect">
            <a:avLst/>
          </a:prstGeom>
          <a:noFill/>
        </p:spPr>
        <p:txBody>
          <a:bodyPr wrap="square" rtlCol="0">
            <a:spAutoFit/>
          </a:bodyPr>
          <a:lstStyle/>
          <a:p>
            <a:r>
              <a:rPr lang="en-US" dirty="0" smtClean="0"/>
              <a:t>Compare result</a:t>
            </a:r>
            <a:endParaRPr lang="en-US" dirty="0"/>
          </a:p>
        </p:txBody>
      </p:sp>
      <p:pic>
        <p:nvPicPr>
          <p:cNvPr id="3" name="Picture 2"/>
          <p:cNvPicPr>
            <a:picLocks noChangeAspect="1"/>
          </p:cNvPicPr>
          <p:nvPr/>
        </p:nvPicPr>
        <p:blipFill>
          <a:blip r:embed="rId2"/>
          <a:stretch>
            <a:fillRect/>
          </a:stretch>
        </p:blipFill>
        <p:spPr>
          <a:xfrm>
            <a:off x="321733" y="1114400"/>
            <a:ext cx="8700125" cy="5062144"/>
          </a:xfrm>
          <a:prstGeom prst="rect">
            <a:avLst/>
          </a:prstGeom>
        </p:spPr>
      </p:pic>
    </p:spTree>
    <p:extLst>
      <p:ext uri="{BB962C8B-B14F-4D97-AF65-F5344CB8AC3E}">
        <p14:creationId xmlns:p14="http://schemas.microsoft.com/office/powerpoint/2010/main" val="3886119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latin typeface="Arial" charset="0"/>
                <a:ea typeface="굴림체" pitchFamily="49" charset="-127"/>
                <a:cs typeface="Arial" charset="0"/>
              </a:rPr>
              <a:t>2</a:t>
            </a:r>
            <a:r>
              <a:rPr lang="en-US" altLang="ko-KR" dirty="0" smtClean="0">
                <a:latin typeface="Arial" charset="0"/>
                <a:ea typeface="굴림체" pitchFamily="49" charset="-127"/>
                <a:cs typeface="Arial" charset="0"/>
              </a:rPr>
              <a:t>. JavaScript </a:t>
            </a:r>
            <a:r>
              <a:rPr lang="en-US" altLang="ko-KR" dirty="0">
                <a:latin typeface="Arial" charset="0"/>
                <a:ea typeface="굴림체" pitchFamily="49" charset="-127"/>
                <a:cs typeface="Arial" charset="0"/>
              </a:rPr>
              <a:t>And Use Anchors.</a:t>
            </a:r>
            <a:endParaRPr lang="en-US" dirty="0"/>
          </a:p>
        </p:txBody>
      </p:sp>
      <p:sp>
        <p:nvSpPr>
          <p:cNvPr id="5" name="Content Placeholder 2"/>
          <p:cNvSpPr>
            <a:spLocks noGrp="1"/>
          </p:cNvSpPr>
          <p:nvPr>
            <p:ph idx="1"/>
          </p:nvPr>
        </p:nvSpPr>
        <p:spPr>
          <a:xfrm>
            <a:off x="321733" y="1026606"/>
            <a:ext cx="8229600" cy="5022502"/>
          </a:xfrm>
        </p:spPr>
        <p:txBody>
          <a:bodyPr>
            <a:normAutofit/>
          </a:bodyPr>
          <a:lstStyle/>
          <a:p>
            <a:r>
              <a:rPr lang="en-US" sz="1800" b="1" dirty="0" smtClean="0"/>
              <a:t>Use </a:t>
            </a:r>
            <a:r>
              <a:rPr lang="en-US" sz="1800" b="1" dirty="0"/>
              <a:t>anchors rather than bindings to position items relative to each </a:t>
            </a:r>
            <a:r>
              <a:rPr lang="en-US" sz="1800" b="1" dirty="0" smtClean="0"/>
              <a:t>other</a:t>
            </a:r>
          </a:p>
          <a:p>
            <a:pPr marL="0" indent="0">
              <a:buNone/>
            </a:pPr>
            <a:r>
              <a:rPr lang="en-US" sz="1300" b="1" dirty="0" smtClean="0"/>
              <a:t>      -   </a:t>
            </a:r>
            <a:r>
              <a:rPr lang="en-US" sz="1400" b="1" dirty="0"/>
              <a:t>It is more efficient to use anchors rather than bindings to position items relative to each </a:t>
            </a:r>
            <a:r>
              <a:rPr lang="en-US" sz="1400" b="1" dirty="0" smtClean="0"/>
              <a:t>other</a:t>
            </a:r>
            <a:r>
              <a:rPr lang="en-US" sz="1300" dirty="0" smtClean="0"/>
              <a:t>  </a:t>
            </a:r>
          </a:p>
          <a:p>
            <a:pPr marL="0" indent="0">
              <a:buNone/>
            </a:pPr>
            <a:r>
              <a:rPr lang="en-US" sz="1300" dirty="0" smtClean="0"/>
              <a:t>     - </a:t>
            </a:r>
            <a:r>
              <a:rPr lang="en-US" sz="1400" b="1" dirty="0"/>
              <a:t>Positioning </a:t>
            </a:r>
            <a:r>
              <a:rPr lang="en-US" sz="1400" b="1" dirty="0" smtClean="0"/>
              <a:t>with anchors </a:t>
            </a:r>
            <a:r>
              <a:rPr lang="en-US" sz="1400" b="1" dirty="0"/>
              <a:t>is relatively slow, although it allows maximum flexibility.</a:t>
            </a:r>
            <a:endParaRPr lang="en-US" sz="1300" b="1" dirty="0" smtClean="0"/>
          </a:p>
          <a:p>
            <a:pPr marL="0" indent="0">
              <a:buNone/>
            </a:pPr>
            <a:r>
              <a:rPr lang="en-US" sz="1700" b="1" dirty="0" smtClean="0"/>
              <a:t>2 way to fix position rectangle</a:t>
            </a:r>
            <a:r>
              <a:rPr lang="en-US" sz="1700" dirty="0" smtClean="0"/>
              <a:t>:</a:t>
            </a:r>
          </a:p>
          <a:p>
            <a:pPr marL="0" indent="0">
              <a:buNone/>
            </a:pPr>
            <a:r>
              <a:rPr lang="en-US" sz="1700" b="1" dirty="0" smtClean="0"/>
              <a:t>Way 1:</a:t>
            </a:r>
          </a:p>
          <a:p>
            <a:pPr marL="2743200" lvl="6" indent="0">
              <a:buNone/>
            </a:pPr>
            <a:r>
              <a:rPr lang="en-US" sz="1600" dirty="0" smtClean="0"/>
              <a:t>            </a:t>
            </a:r>
            <a:r>
              <a:rPr lang="en-US" sz="1600" dirty="0"/>
              <a:t>Rectangle </a:t>
            </a:r>
            <a:r>
              <a:rPr lang="en-US" sz="1600" dirty="0" smtClean="0"/>
              <a:t>{</a:t>
            </a:r>
          </a:p>
          <a:p>
            <a:pPr marL="2743200" lvl="6" indent="0">
              <a:buNone/>
            </a:pPr>
            <a:r>
              <a:rPr lang="en-US" sz="1600" dirty="0"/>
              <a:t>	width: </a:t>
            </a:r>
            <a:r>
              <a:rPr lang="en-US" sz="1600" dirty="0" smtClean="0"/>
              <a:t>60</a:t>
            </a:r>
          </a:p>
          <a:p>
            <a:pPr marL="2743200" lvl="6" indent="0">
              <a:buNone/>
            </a:pPr>
            <a:r>
              <a:rPr lang="en-US" sz="1600" dirty="0"/>
              <a:t>	height: </a:t>
            </a:r>
            <a:r>
              <a:rPr lang="en-US" sz="1600" dirty="0" smtClean="0"/>
              <a:t>60</a:t>
            </a:r>
          </a:p>
          <a:p>
            <a:pPr marL="2743200" lvl="6" indent="0">
              <a:buNone/>
            </a:pPr>
            <a:r>
              <a:rPr lang="en-US" sz="1600" dirty="0"/>
              <a:t>	Rectangle </a:t>
            </a:r>
            <a:r>
              <a:rPr lang="en-US" sz="1600" dirty="0" smtClean="0"/>
              <a:t>{</a:t>
            </a:r>
          </a:p>
          <a:p>
            <a:pPr marL="2743200" lvl="6" indent="0">
              <a:buNone/>
            </a:pPr>
            <a:r>
              <a:rPr lang="en-US" sz="1600" dirty="0"/>
              <a:t>	</a:t>
            </a:r>
            <a:r>
              <a:rPr lang="en-US" sz="1600" dirty="0" smtClean="0"/>
              <a:t>	</a:t>
            </a:r>
            <a:r>
              <a:rPr lang="en-US" sz="1600" dirty="0"/>
              <a:t>id: </a:t>
            </a:r>
            <a:r>
              <a:rPr lang="en-US" sz="1600" i="1" dirty="0" smtClean="0"/>
              <a:t>rect2</a:t>
            </a:r>
          </a:p>
          <a:p>
            <a:pPr marL="2743200" lvl="6" indent="0">
              <a:buNone/>
            </a:pPr>
            <a:r>
              <a:rPr lang="en-US" sz="1600" i="1" dirty="0"/>
              <a:t>	</a:t>
            </a:r>
            <a:r>
              <a:rPr lang="en-US" sz="1600" i="1" dirty="0" smtClean="0"/>
              <a:t>	</a:t>
            </a:r>
            <a:r>
              <a:rPr lang="en-US" sz="1600" dirty="0"/>
              <a:t>x: </a:t>
            </a:r>
            <a:r>
              <a:rPr lang="en-US" sz="1600" dirty="0" smtClean="0"/>
              <a:t>20</a:t>
            </a:r>
          </a:p>
          <a:p>
            <a:pPr marL="2743200" lvl="6" indent="0">
              <a:buNone/>
            </a:pPr>
            <a:r>
              <a:rPr lang="en-US" sz="1600" dirty="0"/>
              <a:t>	</a:t>
            </a:r>
            <a:r>
              <a:rPr lang="en-US" sz="1600" dirty="0" smtClean="0"/>
              <a:t>	y: 20</a:t>
            </a:r>
          </a:p>
          <a:p>
            <a:pPr marL="2743200" lvl="6" indent="0">
              <a:buNone/>
            </a:pPr>
            <a:r>
              <a:rPr lang="en-US" sz="1600" dirty="0"/>
              <a:t>	</a:t>
            </a:r>
            <a:r>
              <a:rPr lang="en-US" sz="1600" dirty="0" smtClean="0"/>
              <a:t>	width: 20</a:t>
            </a:r>
          </a:p>
          <a:p>
            <a:pPr marL="2743200" lvl="6" indent="0">
              <a:buNone/>
            </a:pPr>
            <a:r>
              <a:rPr lang="en-US" sz="1600" dirty="0"/>
              <a:t>	</a:t>
            </a:r>
            <a:r>
              <a:rPr lang="en-US" sz="1600" dirty="0" smtClean="0"/>
              <a:t>	height: 20</a:t>
            </a:r>
          </a:p>
          <a:p>
            <a:pPr marL="2743200" lvl="6" indent="0">
              <a:buNone/>
            </a:pPr>
            <a:r>
              <a:rPr lang="en-US" sz="1600" dirty="0"/>
              <a:t>	</a:t>
            </a:r>
            <a:r>
              <a:rPr lang="en-US" sz="1600" dirty="0" smtClean="0"/>
              <a:t>}</a:t>
            </a:r>
            <a:endParaRPr lang="en-US" sz="1600" dirty="0"/>
          </a:p>
        </p:txBody>
      </p:sp>
    </p:spTree>
    <p:extLst>
      <p:ext uri="{BB962C8B-B14F-4D97-AF65-F5344CB8AC3E}">
        <p14:creationId xmlns:p14="http://schemas.microsoft.com/office/powerpoint/2010/main" val="10755184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VI_DCV_VW_MIB2-BAP_IDR_161212.pptx" id="{3CF5EF5D-E86E-4B1B-981B-3E186389EE68}" vid="{C47D852D-BBFA-4F50-B56C-D6859B538F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[VT] [PROJECT_NAME] MeetingMinutes v1.00</Template>
  <TotalTime>2041</TotalTime>
  <Words>599</Words>
  <Application>Microsoft Office PowerPoint</Application>
  <PresentationFormat>On-screen Show (4:3)</PresentationFormat>
  <Paragraphs>198</Paragraphs>
  <Slides>20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돋움</vt:lpstr>
      <vt:lpstr>굴림체</vt:lpstr>
      <vt:lpstr>Malgun Gothic</vt:lpstr>
      <vt:lpstr>MS Gothic</vt:lpstr>
      <vt:lpstr>Arial</vt:lpstr>
      <vt:lpstr>Arial Black</vt:lpstr>
      <vt:lpstr>Calibri</vt:lpstr>
      <vt:lpstr>Freestyle Script</vt:lpstr>
      <vt:lpstr>Wingdings</vt:lpstr>
      <vt:lpstr>Office Theme</vt:lpstr>
      <vt:lpstr>Performance tips and trick for QML application</vt:lpstr>
      <vt:lpstr>1. Overview QML Profiler</vt:lpstr>
      <vt:lpstr>1. Overview QML Profiler</vt:lpstr>
      <vt:lpstr>1. Overview QML Profiler</vt:lpstr>
      <vt:lpstr>1. Overview QML Profiler</vt:lpstr>
      <vt:lpstr>1. Overview QML Profiler</vt:lpstr>
      <vt:lpstr>2. JavaScript And Use Anchors.</vt:lpstr>
      <vt:lpstr>2. JavaScript And Use Anchors.</vt:lpstr>
      <vt:lpstr>2. JavaScript And Use Anchors.</vt:lpstr>
      <vt:lpstr>2. JavaScript And Use Anchors.</vt:lpstr>
      <vt:lpstr>2. JavaScript And Use Anchors.</vt:lpstr>
      <vt:lpstr>3. App Start</vt:lpstr>
      <vt:lpstr>3. App Start</vt:lpstr>
      <vt:lpstr>3. App Start</vt:lpstr>
      <vt:lpstr>3. App Start</vt:lpstr>
      <vt:lpstr>4. Image</vt:lpstr>
      <vt:lpstr>4. Image</vt:lpstr>
      <vt:lpstr>4. Image</vt:lpstr>
      <vt:lpstr>5. List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meeting Report</dc:title>
  <dc:creator>HANG NGUYEN/LGEVH VC IVI VALIDATION TEST(diemhang.nguyen@lge.com)</dc:creator>
  <cp:lastModifiedBy>HUNG TRONG HOANG/LGEVH VC SOFTWARE DEVELOPMENT 1(hung.hoang@lge.com)</cp:lastModifiedBy>
  <cp:revision>218</cp:revision>
  <dcterms:created xsi:type="dcterms:W3CDTF">2017-04-27T01:41:20Z</dcterms:created>
  <dcterms:modified xsi:type="dcterms:W3CDTF">2017-07-21T08:49:08Z</dcterms:modified>
</cp:coreProperties>
</file>