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82" r:id="rId4"/>
    <p:sldId id="281" r:id="rId5"/>
    <p:sldId id="273" r:id="rId6"/>
    <p:sldId id="285" r:id="rId7"/>
    <p:sldId id="278" r:id="rId8"/>
    <p:sldId id="280" r:id="rId9"/>
    <p:sldId id="279" r:id="rId10"/>
    <p:sldId id="286" r:id="rId11"/>
    <p:sldId id="284" r:id="rId12"/>
    <p:sldId id="290" r:id="rId13"/>
    <p:sldId id="287" r:id="rId14"/>
    <p:sldId id="275" r:id="rId15"/>
    <p:sldId id="289" r:id="rId16"/>
    <p:sldId id="277" r:id="rId17"/>
    <p:sldId id="288" r:id="rId18"/>
    <p:sldId id="272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59" autoAdjust="0"/>
  </p:normalViewPr>
  <p:slideViewPr>
    <p:cSldViewPr snapToGrid="0">
      <p:cViewPr>
        <p:scale>
          <a:sx n="66" d="100"/>
          <a:sy n="66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510D6EDF-8750-41D1-BB30-57B525A4129C}">
      <dgm:prSet custT="1"/>
      <dgm:spPr/>
      <dgm:t>
        <a:bodyPr/>
        <a:lstStyle/>
        <a:p>
          <a:r>
            <a:rPr lang="en-US" altLang="zh-TW" sz="2400" dirty="0" smtClean="0"/>
            <a:t>Platform Integration</a:t>
          </a:r>
          <a:endParaRPr lang="zh-TW" altLang="en-US" sz="2400" dirty="0"/>
        </a:p>
      </dgm:t>
    </dgm:pt>
    <dgm:pt modelId="{8B3AF8AF-080F-4E64-AB94-7A8BC416246E}" type="par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A1AD7899-45EB-4CCF-8731-642ED7287E15}" type="sib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9DD43083-580F-445C-BC93-532E73AC57AF}">
      <dgm:prSet phldrT="[文字]" custT="1"/>
      <dgm:spPr/>
      <dgm:t>
        <a:bodyPr/>
        <a:lstStyle/>
        <a:p>
          <a:r>
            <a:rPr lang="en-US" altLang="zh-TW" sz="2400" dirty="0" smtClean="0"/>
            <a:t>Solution</a:t>
          </a:r>
          <a:endParaRPr lang="zh-TW" altLang="en-US" sz="2400" dirty="0"/>
        </a:p>
      </dgm:t>
    </dgm:pt>
    <dgm:pt modelId="{B9D12FEF-F691-4FF7-903A-1424C0E58975}" type="par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8EFD6422-C08C-495F-97CE-C6271A39D625}" type="sib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C046DABD-DAFC-4465-919B-1F0F9DF325EE}">
      <dgm:prSet custT="1"/>
      <dgm:spPr/>
      <dgm:t>
        <a:bodyPr/>
        <a:lstStyle/>
        <a:p>
          <a:r>
            <a:rPr lang="en-US" altLang="zh-TW" sz="2400" dirty="0" smtClean="0"/>
            <a:t>Software Optimization</a:t>
          </a:r>
          <a:endParaRPr lang="zh-TW" altLang="en-US" sz="2400" dirty="0"/>
        </a:p>
      </dgm:t>
    </dgm:pt>
    <dgm:pt modelId="{82DC610E-BB31-4570-AA10-84FF8362618F}" type="par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6459A357-0820-4245-87E2-4C28FCD840D2}" type="sib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0C3B089E-89BD-480B-849F-53E1AC164D7F}" type="pres">
      <dgm:prSet presAssocID="{510D6EDF-8750-41D1-BB30-57B525A412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02A82-F1C9-41A4-81AA-D52B2921D147}" type="pres">
      <dgm:prSet presAssocID="{A1AD7899-45EB-4CCF-8731-642ED7287E15}" presName="parTxOnlySpace" presStyleCnt="0"/>
      <dgm:spPr/>
    </dgm:pt>
    <dgm:pt modelId="{1889987B-AB78-448B-947E-0616FE2B823A}" type="pres">
      <dgm:prSet presAssocID="{C046DABD-DAFC-4465-919B-1F0F9DF325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C6FD84-7871-402D-B7BA-64E64F4D574D}" type="pres">
      <dgm:prSet presAssocID="{6459A357-0820-4245-87E2-4C28FCD840D2}" presName="parTxOnlySpace" presStyleCnt="0"/>
      <dgm:spPr/>
    </dgm:pt>
    <dgm:pt modelId="{0590D157-CB77-4546-9EF6-F724344C896C}" type="pres">
      <dgm:prSet presAssocID="{9DD43083-580F-445C-BC93-532E73AC57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D392DD-29CF-4A40-978E-A41013027200}" type="presOf" srcId="{9DD43083-580F-445C-BC93-532E73AC57AF}" destId="{0590D157-CB77-4546-9EF6-F724344C896C}" srcOrd="0" destOrd="0" presId="urn:microsoft.com/office/officeart/2005/8/layout/chevron1"/>
    <dgm:cxn modelId="{9D227338-827E-4C9B-93F2-E1B0A13FD6EB}" srcId="{CF634E3A-B06B-4A05-AE0A-F4240DB5709F}" destId="{510D6EDF-8750-41D1-BB30-57B525A4129C}" srcOrd="0" destOrd="0" parTransId="{8B3AF8AF-080F-4E64-AB94-7A8BC416246E}" sibTransId="{A1AD7899-45EB-4CCF-8731-642ED7287E15}"/>
    <dgm:cxn modelId="{C1C136D5-F1D1-4D01-A099-62782B31DB43}" srcId="{CF634E3A-B06B-4A05-AE0A-F4240DB5709F}" destId="{9DD43083-580F-445C-BC93-532E73AC57AF}" srcOrd="2" destOrd="0" parTransId="{B9D12FEF-F691-4FF7-903A-1424C0E58975}" sibTransId="{8EFD6422-C08C-495F-97CE-C6271A39D625}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C4427817-AF75-494F-8E76-5D4900A30594}" srcId="{CF634E3A-B06B-4A05-AE0A-F4240DB5709F}" destId="{C046DABD-DAFC-4465-919B-1F0F9DF325EE}" srcOrd="1" destOrd="0" parTransId="{82DC610E-BB31-4570-AA10-84FF8362618F}" sibTransId="{6459A357-0820-4245-87E2-4C28FCD840D2}"/>
    <dgm:cxn modelId="{5B3FC98C-1037-4F87-B184-3AB31C55A562}" type="presOf" srcId="{510D6EDF-8750-41D1-BB30-57B525A4129C}" destId="{0C3B089E-89BD-480B-849F-53E1AC164D7F}" srcOrd="0" destOrd="0" presId="urn:microsoft.com/office/officeart/2005/8/layout/chevron1"/>
    <dgm:cxn modelId="{290E2423-DB6A-4650-A831-D0C217D333AA}" type="presOf" srcId="{C046DABD-DAFC-4465-919B-1F0F9DF325EE}" destId="{1889987B-AB78-448B-947E-0616FE2B823A}" srcOrd="0" destOrd="0" presId="urn:microsoft.com/office/officeart/2005/8/layout/chevron1"/>
    <dgm:cxn modelId="{4D4A7B87-37D9-40DD-AF54-FC0298ACD529}" type="presParOf" srcId="{9B1C8634-18BB-4718-A486-245BE9ADB36C}" destId="{0C3B089E-89BD-480B-849F-53E1AC164D7F}" srcOrd="0" destOrd="0" presId="urn:microsoft.com/office/officeart/2005/8/layout/chevron1"/>
    <dgm:cxn modelId="{BA2ECF59-4E19-4AFC-84FA-3BECDC28E2AF}" type="presParOf" srcId="{9B1C8634-18BB-4718-A486-245BE9ADB36C}" destId="{E2102A82-F1C9-41A4-81AA-D52B2921D147}" srcOrd="1" destOrd="0" presId="urn:microsoft.com/office/officeart/2005/8/layout/chevron1"/>
    <dgm:cxn modelId="{A62B9929-0939-4CA1-A174-9093F618A0D1}" type="presParOf" srcId="{9B1C8634-18BB-4718-A486-245BE9ADB36C}" destId="{1889987B-AB78-448B-947E-0616FE2B823A}" srcOrd="2" destOrd="0" presId="urn:microsoft.com/office/officeart/2005/8/layout/chevron1"/>
    <dgm:cxn modelId="{46B62DE4-F7DF-490A-AC22-95C5335DCFA6}" type="presParOf" srcId="{9B1C8634-18BB-4718-A486-245BE9ADB36C}" destId="{93C6FD84-7871-402D-B7BA-64E64F4D574D}" srcOrd="3" destOrd="0" presId="urn:microsoft.com/office/officeart/2005/8/layout/chevron1"/>
    <dgm:cxn modelId="{3DCFF968-A269-4BAE-AECF-A37C4D8981A3}" type="presParOf" srcId="{9B1C8634-18BB-4718-A486-245BE9ADB36C}" destId="{0590D157-CB77-4546-9EF6-F724344C896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88B6A0E3-35E6-40EB-AE90-D42826AC3B02}">
      <dgm:prSet phldrT="[文字]" custT="1"/>
      <dgm:spPr/>
      <dgm:t>
        <a:bodyPr/>
        <a:lstStyle/>
        <a:p>
          <a:r>
            <a:rPr lang="en-US" altLang="zh-TW" sz="2400" dirty="0" smtClean="0"/>
            <a:t>Data Collection</a:t>
          </a:r>
          <a:endParaRPr lang="zh-TW" altLang="en-US" sz="2400" dirty="0"/>
        </a:p>
      </dgm:t>
    </dgm:pt>
    <dgm:pt modelId="{02C7EFF5-FD8C-4B11-8CA2-2554BD4481F0}" type="par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F1880438-E502-4821-AE98-A1C27767F1B9}" type="sib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7B11CB5B-EDC6-4A06-AD53-996B1D5CFFC9}">
      <dgm:prSet phldrT="[文字]" custT="1"/>
      <dgm:spPr/>
      <dgm:t>
        <a:bodyPr/>
        <a:lstStyle/>
        <a:p>
          <a:r>
            <a:rPr lang="en-US" altLang="zh-TW" sz="2400" dirty="0" smtClean="0"/>
            <a:t>Application Development</a:t>
          </a:r>
          <a:endParaRPr lang="zh-TW" altLang="en-US" sz="2400" dirty="0"/>
        </a:p>
      </dgm:t>
    </dgm:pt>
    <dgm:pt modelId="{E744FC6C-5A1A-4785-A867-FB748DC400A2}" type="par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9E1DEA07-604E-4E6D-8D1D-BF46B51A2402}" type="sib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19C42108-F6DC-4760-91B0-A0AEABC7E44A}">
      <dgm:prSet phldrT="[文字]" custT="1"/>
      <dgm:spPr/>
      <dgm:t>
        <a:bodyPr/>
        <a:lstStyle/>
        <a:p>
          <a:r>
            <a:rPr lang="en-US" altLang="zh-TW" sz="2400" dirty="0" smtClean="0"/>
            <a:t>Problem Definition</a:t>
          </a:r>
          <a:endParaRPr lang="zh-TW" altLang="en-US" sz="2400" dirty="0"/>
        </a:p>
      </dgm:t>
    </dgm:pt>
    <dgm:pt modelId="{3792380D-979F-4212-B15E-3817BA882EF6}" type="par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DD86F1A6-1D89-49FA-A117-20AB70EA9363}" type="sib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B22D3C7A-B945-46E2-9F38-F19628FA4C06}" type="pres">
      <dgm:prSet presAssocID="{19C42108-F6DC-4760-91B0-A0AEABC7E4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FCF20E-10DB-44E3-8DD9-BD3FB84CC288}" type="pres">
      <dgm:prSet presAssocID="{DD86F1A6-1D89-49FA-A117-20AB70EA9363}" presName="parTxOnlySpace" presStyleCnt="0"/>
      <dgm:spPr/>
    </dgm:pt>
    <dgm:pt modelId="{47D5FFF6-D409-4E37-8BF2-3A67A8E0EDC2}" type="pres">
      <dgm:prSet presAssocID="{88B6A0E3-35E6-40EB-AE90-D42826AC3B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31A66E-F37B-48FA-B217-19C6F5572965}" type="pres">
      <dgm:prSet presAssocID="{F1880438-E502-4821-AE98-A1C27767F1B9}" presName="parTxOnlySpace" presStyleCnt="0"/>
      <dgm:spPr/>
    </dgm:pt>
    <dgm:pt modelId="{290D8D30-6885-424F-B9D0-7D3A826EFC0B}" type="pres">
      <dgm:prSet presAssocID="{7B11CB5B-EDC6-4A06-AD53-996B1D5CFF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C11B53-34CB-480B-B0FE-D1E480F60D6B}" type="presOf" srcId="{19C42108-F6DC-4760-91B0-A0AEABC7E44A}" destId="{B22D3C7A-B945-46E2-9F38-F19628FA4C06}" srcOrd="0" destOrd="0" presId="urn:microsoft.com/office/officeart/2005/8/layout/chevron1"/>
    <dgm:cxn modelId="{DE79D795-530C-423B-877D-225AAD4E0DB1}" type="presOf" srcId="{7B11CB5B-EDC6-4A06-AD53-996B1D5CFFC9}" destId="{290D8D30-6885-424F-B9D0-7D3A826EFC0B}" srcOrd="0" destOrd="0" presId="urn:microsoft.com/office/officeart/2005/8/layout/chevron1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0A2C574B-72F2-48D6-88B3-9EB6278769A6}" type="presOf" srcId="{88B6A0E3-35E6-40EB-AE90-D42826AC3B02}" destId="{47D5FFF6-D409-4E37-8BF2-3A67A8E0EDC2}" srcOrd="0" destOrd="0" presId="urn:microsoft.com/office/officeart/2005/8/layout/chevron1"/>
    <dgm:cxn modelId="{0DF40111-ECEC-43CE-98D6-55BAD51DACA9}" srcId="{CF634E3A-B06B-4A05-AE0A-F4240DB5709F}" destId="{88B6A0E3-35E6-40EB-AE90-D42826AC3B02}" srcOrd="1" destOrd="0" parTransId="{02C7EFF5-FD8C-4B11-8CA2-2554BD4481F0}" sibTransId="{F1880438-E502-4821-AE98-A1C27767F1B9}"/>
    <dgm:cxn modelId="{02947689-A63C-4A02-A8C1-D1472EAC9973}" srcId="{CF634E3A-B06B-4A05-AE0A-F4240DB5709F}" destId="{19C42108-F6DC-4760-91B0-A0AEABC7E44A}" srcOrd="0" destOrd="0" parTransId="{3792380D-979F-4212-B15E-3817BA882EF6}" sibTransId="{DD86F1A6-1D89-49FA-A117-20AB70EA9363}"/>
    <dgm:cxn modelId="{B9DCB7DF-E098-4E85-BB72-49DEBE180FA6}" srcId="{CF634E3A-B06B-4A05-AE0A-F4240DB5709F}" destId="{7B11CB5B-EDC6-4A06-AD53-996B1D5CFFC9}" srcOrd="2" destOrd="0" parTransId="{E744FC6C-5A1A-4785-A867-FB748DC400A2}" sibTransId="{9E1DEA07-604E-4E6D-8D1D-BF46B51A2402}"/>
    <dgm:cxn modelId="{DE618697-FE58-47AD-9DF7-1E15BF4BAB86}" type="presParOf" srcId="{9B1C8634-18BB-4718-A486-245BE9ADB36C}" destId="{B22D3C7A-B945-46E2-9F38-F19628FA4C06}" srcOrd="0" destOrd="0" presId="urn:microsoft.com/office/officeart/2005/8/layout/chevron1"/>
    <dgm:cxn modelId="{A82FA149-1947-41C1-97D5-792CEDBB6808}" type="presParOf" srcId="{9B1C8634-18BB-4718-A486-245BE9ADB36C}" destId="{C5FCF20E-10DB-44E3-8DD9-BD3FB84CC288}" srcOrd="1" destOrd="0" presId="urn:microsoft.com/office/officeart/2005/8/layout/chevron1"/>
    <dgm:cxn modelId="{67B1FC22-5DFF-4270-A449-F86EBA36A886}" type="presParOf" srcId="{9B1C8634-18BB-4718-A486-245BE9ADB36C}" destId="{47D5FFF6-D409-4E37-8BF2-3A67A8E0EDC2}" srcOrd="2" destOrd="0" presId="urn:microsoft.com/office/officeart/2005/8/layout/chevron1"/>
    <dgm:cxn modelId="{DD3E9C9A-AC15-42B3-82BF-11B6A46666A2}" type="presParOf" srcId="{9B1C8634-18BB-4718-A486-245BE9ADB36C}" destId="{1D31A66E-F37B-48FA-B217-19C6F5572965}" srcOrd="3" destOrd="0" presId="urn:microsoft.com/office/officeart/2005/8/layout/chevron1"/>
    <dgm:cxn modelId="{05F87C75-01CC-421D-9C3C-5773080A23E8}" type="presParOf" srcId="{9B1C8634-18BB-4718-A486-245BE9ADB36C}" destId="{290D8D30-6885-424F-B9D0-7D3A826EFC0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089E-89BD-480B-849F-53E1AC164D7F}">
      <dsp:nvSpPr>
        <dsp:cNvPr id="0" name=""/>
        <dsp:cNvSpPr/>
      </dsp:nvSpPr>
      <dsp:spPr>
        <a:xfrm>
          <a:off x="2505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Platform Integration</a:t>
          </a:r>
          <a:endParaRPr lang="zh-TW" altLang="en-US" sz="2400" kern="1200" dirty="0"/>
        </a:p>
      </dsp:txBody>
      <dsp:txXfrm>
        <a:off x="613087" y="280106"/>
        <a:ext cx="1831746" cy="1221163"/>
      </dsp:txXfrm>
    </dsp:sp>
    <dsp:sp modelId="{1889987B-AB78-448B-947E-0616FE2B823A}">
      <dsp:nvSpPr>
        <dsp:cNvPr id="0" name=""/>
        <dsp:cNvSpPr/>
      </dsp:nvSpPr>
      <dsp:spPr>
        <a:xfrm>
          <a:off x="2750124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Software Optimization</a:t>
          </a:r>
          <a:endParaRPr lang="zh-TW" altLang="en-US" sz="2400" kern="1200" dirty="0"/>
        </a:p>
      </dsp:txBody>
      <dsp:txXfrm>
        <a:off x="3360706" y="280106"/>
        <a:ext cx="1831746" cy="1221163"/>
      </dsp:txXfrm>
    </dsp:sp>
    <dsp:sp modelId="{0590D157-CB77-4546-9EF6-F724344C896C}">
      <dsp:nvSpPr>
        <dsp:cNvPr id="0" name=""/>
        <dsp:cNvSpPr/>
      </dsp:nvSpPr>
      <dsp:spPr>
        <a:xfrm>
          <a:off x="5497742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Solution</a:t>
          </a:r>
          <a:endParaRPr lang="zh-TW" altLang="en-US" sz="2400" kern="1200" dirty="0"/>
        </a:p>
      </dsp:txBody>
      <dsp:txXfrm>
        <a:off x="6108324" y="280106"/>
        <a:ext cx="1831746" cy="122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3C7A-B945-46E2-9F38-F19628FA4C06}">
      <dsp:nvSpPr>
        <dsp:cNvPr id="0" name=""/>
        <dsp:cNvSpPr/>
      </dsp:nvSpPr>
      <dsp:spPr>
        <a:xfrm>
          <a:off x="2505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Definition</a:t>
          </a:r>
          <a:endParaRPr lang="zh-TW" altLang="en-US" sz="2400" kern="1200" dirty="0"/>
        </a:p>
      </dsp:txBody>
      <dsp:txXfrm>
        <a:off x="613087" y="451731"/>
        <a:ext cx="1831746" cy="1221163"/>
      </dsp:txXfrm>
    </dsp:sp>
    <dsp:sp modelId="{47D5FFF6-D409-4E37-8BF2-3A67A8E0EDC2}">
      <dsp:nvSpPr>
        <dsp:cNvPr id="0" name=""/>
        <dsp:cNvSpPr/>
      </dsp:nvSpPr>
      <dsp:spPr>
        <a:xfrm>
          <a:off x="2750124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Data Collection</a:t>
          </a:r>
          <a:endParaRPr lang="zh-TW" altLang="en-US" sz="2400" kern="1200" dirty="0"/>
        </a:p>
      </dsp:txBody>
      <dsp:txXfrm>
        <a:off x="3360706" y="451731"/>
        <a:ext cx="1831746" cy="1221163"/>
      </dsp:txXfrm>
    </dsp:sp>
    <dsp:sp modelId="{290D8D30-6885-424F-B9D0-7D3A826EFC0B}">
      <dsp:nvSpPr>
        <dsp:cNvPr id="0" name=""/>
        <dsp:cNvSpPr/>
      </dsp:nvSpPr>
      <dsp:spPr>
        <a:xfrm>
          <a:off x="5497742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Application Development</a:t>
          </a:r>
          <a:endParaRPr lang="zh-TW" altLang="en-US" sz="2400" kern="1200" dirty="0"/>
        </a:p>
      </dsp:txBody>
      <dsp:txXfrm>
        <a:off x="6108324" y="451731"/>
        <a:ext cx="1831746" cy="122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6369-6811-471B-BC0C-74DB3EE083A3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86A7A-222E-414A-B32A-43B3E8601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4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</a:t>
            </a:r>
            <a:r>
              <a:rPr lang="en-US" altLang="zh-TW" dirty="0" smtClean="0"/>
              <a:t>https://www.google.com.tw/</a:t>
            </a:r>
            <a:r>
              <a:rPr lang="en-US" altLang="zh-TW" dirty="0" err="1" smtClean="0"/>
              <a:t>search?safe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off&amp;biw</a:t>
            </a:r>
            <a:r>
              <a:rPr lang="en-US" altLang="zh-TW" dirty="0" smtClean="0"/>
              <a:t>=1366&amp;bih=613&amp;tbm=</a:t>
            </a:r>
            <a:r>
              <a:rPr lang="en-US" altLang="zh-TW" dirty="0" err="1" smtClean="0"/>
              <a:t>isch&amp;sa</a:t>
            </a:r>
            <a:r>
              <a:rPr lang="en-US" altLang="zh-TW" dirty="0" smtClean="0"/>
              <a:t>=1&amp;q=</a:t>
            </a:r>
            <a:r>
              <a:rPr lang="en-US" altLang="zh-TW" dirty="0" err="1" smtClean="0"/>
              <a:t>beach+goers&amp;oq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beach-goer&amp;gs_l</a:t>
            </a:r>
            <a:r>
              <a:rPr lang="en-US" altLang="zh-TW" dirty="0" smtClean="0"/>
              <a:t>=img.3.0.0i30k1l3.8788.14995.0.16400.12.12.0.0.0.0.55.520.12.12.0....0...1c.1.64.img..0.12.518...0j35i39k1j0i19k1j0i30i19k1j0i5i30i19k1j0i8i30i19k1j0i10i19k1j0i7i30i19k1.H1KqncOcDY8#imgrc=xfLtXWrK2huZfM: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3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Icon citation:</a:t>
            </a:r>
          </a:p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dirty="0" smtClean="0"/>
              <a:t>http://</a:t>
            </a:r>
            <a:r>
              <a:rPr lang="en-US" altLang="zh-TW" dirty="0" smtClean="0"/>
              <a:t>www.iconarchive.com/show/kameleon.pics-icons-by-webalys/Beach-icon.html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除了主要目的</a:t>
            </a:r>
            <a:r>
              <a:rPr lang="en-US" altLang="zh-TW" dirty="0" smtClean="0"/>
              <a:t>UV</a:t>
            </a:r>
            <a:r>
              <a:rPr lang="zh-TW" altLang="en-US" dirty="0" smtClean="0"/>
              <a:t>過量警示與有毒藻類警示外，其他像是天氣預報、科學小知識等功能，都有提供給使用者。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0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2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17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7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Un8FIQJh&amp;id=77ED13D667E1A6EF12E048F6F3C12D7EB0BA1366&amp;thid=OIP.Un8FIQJhJsbl82sSAmv5ngEsCo&amp;q=rainy+beach&amp;simid=608006128901423496&amp;selectedIndex=19&amp;ajaxhist=0" TargetMode="External"/><Relationship Id="rId2" Type="http://schemas.openxmlformats.org/officeDocument/2006/relationships/hyperlink" Target="https://www.google.com.tw/search?q=Beach&amp;safe=off&amp;tbm=isch&amp;source=lnt&amp;tbs=isz:l&amp;sa=X&amp;ved=0ahUKEwiYkNXYgsrTAhXJUbwKHaKTDtkQpwUIGw&amp;biw=1366&amp;bih=613&amp;dpr=1#imgrc=EGN2oP1MTxHVn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me.com/3715036/sunscreens-after-dar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epa.gov/sunsafety/uv-index-scale-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20.pn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9" y="4385899"/>
            <a:ext cx="3253068" cy="2148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22361"/>
            <a:ext cx="7772400" cy="263695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TW" sz="8000" dirty="0" smtClean="0">
                <a:latin typeface="+mn-lt"/>
                <a:cs typeface="Times New Roman" panose="02020603050405020304" pitchFamily="18" charset="0"/>
              </a:rPr>
              <a:t>Beach Trip Helper</a:t>
            </a:r>
            <a:r>
              <a:rPr lang="en-US" altLang="zh-TW" sz="73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73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Team NCTU: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400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Hung </a:t>
            </a:r>
            <a:r>
              <a:rPr lang="en-US" altLang="zh-TW" sz="2400" dirty="0" err="1" smtClean="0">
                <a:latin typeface="+mn-lt"/>
                <a:cs typeface="Times New Roman" panose="02020603050405020304" pitchFamily="18" charset="0"/>
              </a:rPr>
              <a:t>Hung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 Wei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Huang Tzu Ming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Lee Chi Ming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2017/04/30</a:t>
            </a:r>
            <a:endParaRPr lang="zh-TW" altLang="en-US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172" name="Picture 4" descr="「Beach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21" y="4385899"/>
            <a:ext cx="3242379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aipei Logo (black background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0" r="9781"/>
          <a:stretch/>
        </p:blipFill>
        <p:spPr bwMode="auto">
          <a:xfrm>
            <a:off x="3162409" y="4385899"/>
            <a:ext cx="2819182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The futur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 r="13164"/>
          <a:stretch/>
        </p:blipFill>
        <p:spPr bwMode="auto">
          <a:xfrm>
            <a:off x="-188686" y="0"/>
            <a:ext cx="93326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2972253"/>
            <a:ext cx="7886700" cy="329791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Beach Trip Helper will prevent more accidents caused by high level of UV radiation and harmful algae bloom.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Games can be added to </a:t>
            </a:r>
            <a:r>
              <a:rPr lang="en-US" altLang="zh-TW" dirty="0" smtClean="0">
                <a:solidFill>
                  <a:schemeClr val="bg1"/>
                </a:solidFill>
              </a:rPr>
              <a:t>make informative science knowledge more accessible.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375432" y="2807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Future</a:t>
            </a:r>
            <a:endParaRPr lang="zh-TW" altLang="en-US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References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677" y="1502068"/>
            <a:ext cx="8581291" cy="5112092"/>
          </a:xfrm>
        </p:spPr>
        <p:txBody>
          <a:bodyPr>
            <a:normAutofit lnSpcReduction="10000"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Challenge: https</a:t>
            </a:r>
            <a:r>
              <a:rPr lang="en-US" altLang="zh-TW" sz="14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www.google.com.tw/search?q=Beach&amp;safe=off&amp;tbm=isch&amp;source=lnt&amp;tbs=isz:l&amp;sa=X&amp;ved=0ahUKEwiYkNXYgsrTAhXJUbwKHaKTDtkQpwUIGw&amp;biw=1366&amp;bih=613&amp;dpr=1#imgrc=EGN2oP1MTxHVnM</a:t>
            </a:r>
            <a:r>
              <a:rPr lang="en-US" altLang="zh-TW" sz="1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altLang="zh-TW" sz="1400" i="1" dirty="0" smtClean="0">
                <a:solidFill>
                  <a:srgbClr val="000000"/>
                </a:solidFill>
                <a:latin typeface="Helvetica Neue"/>
              </a:rPr>
              <a:t>Problem definition </a:t>
            </a:r>
            <a:r>
              <a:rPr lang="en-US" altLang="zh-TW" sz="1400" dirty="0" smtClean="0"/>
              <a:t>https</a:t>
            </a:r>
            <a:r>
              <a:rPr lang="en-US" altLang="zh-TW" sz="1400" dirty="0"/>
              <a:t>://</a:t>
            </a:r>
            <a:r>
              <a:rPr lang="en-US" altLang="zh-TW" sz="1400" dirty="0" smtClean="0"/>
              <a:t>www.google.com.tw/</a:t>
            </a:r>
            <a:r>
              <a:rPr lang="en-US" altLang="zh-TW" sz="1400" dirty="0" err="1" smtClean="0"/>
              <a:t>search?safe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off&amp;biw</a:t>
            </a:r>
            <a:r>
              <a:rPr lang="en-US" altLang="zh-TW" sz="1400" dirty="0" smtClean="0"/>
              <a:t>=1366&amp;bih=613&amp;tbm=</a:t>
            </a:r>
            <a:r>
              <a:rPr lang="en-US" altLang="zh-TW" sz="1400" dirty="0" err="1" smtClean="0"/>
              <a:t>isch&amp;sa</a:t>
            </a:r>
            <a:r>
              <a:rPr lang="en-US" altLang="zh-TW" sz="1400" dirty="0" smtClean="0"/>
              <a:t>=1&amp;q=</a:t>
            </a:r>
            <a:r>
              <a:rPr lang="en-US" altLang="zh-TW" sz="1400" dirty="0" err="1" smtClean="0"/>
              <a:t>beach+goers&amp;oq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beach-goer&amp;gs_l</a:t>
            </a:r>
            <a:r>
              <a:rPr lang="en-US" altLang="zh-TW" sz="1400" dirty="0" smtClean="0"/>
              <a:t>=img.3.0.0i30k1l3.8788.14995.0.16400.12.12.0.0.0.0.55.520.12.12.0</a:t>
            </a:r>
            <a:r>
              <a:rPr lang="en-US" altLang="zh-TW" sz="1400" dirty="0"/>
              <a:t>....0...1c.1.64.img..0.12.518...0j35i39k1j0i19k1j0i30i19k1j0i5i30i19k1j0i8i30i19k1j0i10i19k1j0i7i30i19k1.H1KqncOcDY8#imgrc=xfLtXWrK2huZfM</a:t>
            </a:r>
            <a:r>
              <a:rPr lang="en-US" altLang="zh-TW" sz="1400" dirty="0" smtClean="0"/>
              <a:t>:</a:t>
            </a:r>
            <a:endParaRPr lang="en-US" altLang="zh-TW" sz="1400" dirty="0" smtClean="0">
              <a:hlinkClick r:id="rId3"/>
            </a:endParaRPr>
          </a:p>
          <a:p>
            <a:r>
              <a:rPr lang="en-US" altLang="zh-TW" sz="1400" dirty="0" smtClean="0">
                <a:hlinkClick r:id="rId3"/>
              </a:rPr>
              <a:t>Scenarios: 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www.bing.com/images/search?view=detailV2&amp;ccid=Un8FIQJh&amp;id=77ED13D667E1A6EF12E048F6F3C12D7EB0BA1366&amp;thid=OIP.Un8FIQJhJsbl82sSAmv5ngEsCo&amp;q=rainy+beach&amp;simid=608006128901423496&amp;selectedIndex=19&amp;ajaxhist=0</a:t>
            </a:r>
            <a:endParaRPr lang="en-US" altLang="zh-TW" sz="1400" dirty="0"/>
          </a:p>
          <a:p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://www.bing.com/images/results.aspx?q=red+tide&amp;FORM=DLCBLB&amp;PC=MDDC&amp;MKT=en-us#view=detail&amp;id=0137099425274A2C2FF5EDA2969940AB9C785B35&amp;selectedIndex=35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time.com/3715036/sunscreens-after-dark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TW" sz="1400" i="1" dirty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sz="1400" dirty="0"/>
              <a:t>http://</a:t>
            </a:r>
            <a:r>
              <a:rPr lang="en-US" altLang="zh-TW" sz="1400" dirty="0" smtClean="0"/>
              <a:t>www.iconarchive.com/show/kameleon.pics-icons-by-webalys/Beach-icon.html</a:t>
            </a:r>
            <a:endParaRPr lang="en-US" altLang="zh-TW" sz="1400" dirty="0" smtClean="0"/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https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=img.3..35i39k1j0i19k1.1770.5393.0.5513.15.14.1.0.0.0.54.603.14.14.0....0...1c.1.64.img..0.14.557...0i30k1j0i8i30i19k1.eFLWKDb_3a4#imgrc=T1UG1nk1O6gKHM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=img.3..0l10.1551709.1558977.0.1559158.21.14.4.3.3.0.87.531.13.13.0....0...1c.1j4.64.img..1.13.411.0..35i39k1j0i30k1.0TVZPeg3xzU#imgrc=LlKvdKg06kvCWM: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5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Comic Sans MS" panose="030F0702030302020204" pitchFamily="66" charset="0"/>
              </a:rPr>
              <a:t>Thank You for Listening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mic Sans MS" panose="030F0702030302020204" pitchFamily="66" charset="0"/>
              </a:rPr>
              <a:t>BACK UP</a:t>
            </a:r>
            <a:endParaRPr lang="zh-TW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Outline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Challenge</a:t>
            </a:r>
            <a:r>
              <a:rPr lang="zh-TW" altLang="en-US" dirty="0"/>
              <a:t> </a:t>
            </a:r>
            <a:r>
              <a:rPr lang="zh-TW" altLang="en-US" dirty="0" smtClean="0"/>
              <a:t>挑戰</a:t>
            </a:r>
            <a:endParaRPr lang="en-US" altLang="zh-TW" dirty="0"/>
          </a:p>
          <a:p>
            <a:r>
              <a:rPr lang="en-US" altLang="zh-TW" dirty="0" smtClean="0"/>
              <a:t>Background </a:t>
            </a:r>
            <a:r>
              <a:rPr lang="zh-TW" altLang="en-US" dirty="0" smtClean="0"/>
              <a:t>背景</a:t>
            </a:r>
            <a:endParaRPr lang="en-US" altLang="zh-TW" dirty="0" smtClean="0"/>
          </a:p>
          <a:p>
            <a:r>
              <a:rPr lang="en-US" altLang="zh-TW" dirty="0" smtClean="0"/>
              <a:t>Problem Definition</a:t>
            </a:r>
          </a:p>
          <a:p>
            <a:r>
              <a:rPr lang="en-US" altLang="zh-TW" dirty="0" smtClean="0"/>
              <a:t>An Idea - Solution</a:t>
            </a:r>
            <a:r>
              <a:rPr lang="zh-TW" altLang="en-US" dirty="0" smtClean="0"/>
              <a:t> 作品介紹</a:t>
            </a:r>
            <a:endParaRPr lang="en-US" altLang="zh-TW" dirty="0" smtClean="0"/>
          </a:p>
          <a:p>
            <a:r>
              <a:rPr lang="en-US" altLang="zh-TW" dirty="0" smtClean="0"/>
              <a:t>Demonstration </a:t>
            </a:r>
            <a:r>
              <a:rPr lang="zh-TW" altLang="en-US" dirty="0" smtClean="0"/>
              <a:t>運行方法</a:t>
            </a:r>
            <a:endParaRPr lang="en-US" altLang="zh-TW" dirty="0" smtClean="0"/>
          </a:p>
          <a:p>
            <a:r>
              <a:rPr lang="en-US" altLang="zh-TW" dirty="0" smtClean="0"/>
              <a:t>Requirement </a:t>
            </a:r>
            <a:r>
              <a:rPr lang="zh-TW" altLang="en-US" dirty="0" smtClean="0"/>
              <a:t>執行作品所需要的資源</a:t>
            </a:r>
            <a:endParaRPr lang="en-US" altLang="zh-TW" dirty="0" smtClean="0"/>
          </a:p>
          <a:p>
            <a:r>
              <a:rPr lang="en-US" altLang="zh-TW" dirty="0" smtClean="0"/>
              <a:t>Solution Details </a:t>
            </a:r>
            <a:r>
              <a:rPr lang="zh-TW" altLang="en-US" dirty="0" smtClean="0"/>
              <a:t>執行方法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執行步驟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  <a:r>
              <a:rPr lang="zh-TW" altLang="en-US" dirty="0" smtClean="0"/>
              <a:t> 提供觀眾一個將你的作品應用於現實生活，有能力改變及影響社區</a:t>
            </a:r>
            <a:r>
              <a:rPr lang="en-US" altLang="zh-TW" dirty="0" smtClean="0"/>
              <a:t>/</a:t>
            </a:r>
            <a:r>
              <a:rPr lang="zh-TW" altLang="en-US" dirty="0" smtClean="0"/>
              <a:t>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國家的例子。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25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i="1" dirty="0"/>
              <a:t>Goal 1.5:  By 2030, build the resilience of the poor and those in vulnerable situations and reduce their exposure and vulnerability to climate-related extreme events and other economic, social and environmental shocks and disasters.</a:t>
            </a:r>
            <a:endParaRPr lang="en-US" altLang="zh-TW" dirty="0"/>
          </a:p>
          <a:p>
            <a:r>
              <a:rPr lang="en-US" altLang="zh-TW" i="1" dirty="0"/>
              <a:t>Goal 11.5: By 2030, significantly reduce the number of deaths and the number of people affected and substantially decrease the direct economic losses relative to global gross domestic product caused by disasters, including water-related disasters, with a focus on protecting the poor and people in vulnerable situations.</a:t>
            </a:r>
            <a:endParaRPr lang="en-US" altLang="zh-TW" dirty="0"/>
          </a:p>
          <a:p>
            <a:r>
              <a:rPr lang="en-US" altLang="zh-TW" i="1" dirty="0"/>
              <a:t>Goal 13.1:  Strengthen resilience and adaptive capacity to climate-related hazards and natural disasters in all countries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聯合國大會為建立世界各國和利益關係者之間的合作夥伴關係，採納了永續發展目標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(Sustainable Development Goals, SDG)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決議，期盼藉此在經濟、社會和環境三個面向取得永續發展，增進全球的團結合作，為人類打造一個更美好的未來。此項挑戰呼應了以下的永續發展細項目標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年前，增進貧窮及弱勢族群災後的復原能力，並減少極端氣候事件和其他經濟、社會、環境災難事件對這些族群的影響和衝擊。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年前，大幅降低重大災難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所造成的死亡人數和受災人數，並大幅減少這些災害造成的與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有關的直接經濟損失，將重點放置在保護貧窮與弱勢族群上。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13.1: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強化世界各國對於氣候災難和天然災害的災後復原能力與調適能力。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6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Levels of UV radiation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www.epa.gov/sunsafety/uv-index-scale-1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10852"/>
            <a:ext cx="4267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63125" y="1070510"/>
            <a:ext cx="6664666" cy="5596709"/>
            <a:chOff x="1260769" y="262214"/>
            <a:chExt cx="6664666" cy="5596709"/>
          </a:xfrm>
        </p:grpSpPr>
        <p:sp>
          <p:nvSpPr>
            <p:cNvPr id="5" name="橢圓 4"/>
            <p:cNvSpPr/>
            <p:nvPr/>
          </p:nvSpPr>
          <p:spPr>
            <a:xfrm>
              <a:off x="2110155" y="893028"/>
              <a:ext cx="4965895" cy="496589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60769" y="2745520"/>
              <a:ext cx="666466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 smtClean="0">
                  <a:latin typeface="Kristen ITC" panose="03050502040202030202" pitchFamily="66" charset="0"/>
                </a:rPr>
                <a:t>SPACE</a:t>
              </a:r>
              <a:r>
                <a:rPr lang="zh-TW" altLang="en-US" sz="7200" b="1" dirty="0" smtClean="0">
                  <a:latin typeface="Kristen ITC" panose="03050502040202030202" pitchFamily="66" charset="0"/>
                </a:rPr>
                <a:t> </a:t>
              </a:r>
              <a:r>
                <a:rPr lang="en-US" altLang="zh-TW" sz="7200" b="1" dirty="0" smtClean="0">
                  <a:latin typeface="Kristen ITC" panose="03050502040202030202" pitchFamily="66" charset="0"/>
                </a:rPr>
                <a:t>APPS</a:t>
              </a:r>
              <a:endParaRPr lang="zh-TW" altLang="en-US" sz="7200" b="1" dirty="0">
                <a:latin typeface="Kristen ITC" panose="03050502040202030202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5753686" y="1028633"/>
              <a:ext cx="773723" cy="77372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endCxn id="7" idx="1"/>
            </p:cNvCxnSpPr>
            <p:nvPr/>
          </p:nvCxnSpPr>
          <p:spPr>
            <a:xfrm flipH="1">
              <a:off x="5866995" y="262214"/>
              <a:ext cx="438944" cy="879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endCxn id="7" idx="0"/>
            </p:cNvCxnSpPr>
            <p:nvPr/>
          </p:nvCxnSpPr>
          <p:spPr>
            <a:xfrm flipH="1">
              <a:off x="6140548" y="656110"/>
              <a:ext cx="330782" cy="3725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endCxn id="7" idx="5"/>
            </p:cNvCxnSpPr>
            <p:nvPr/>
          </p:nvCxnSpPr>
          <p:spPr>
            <a:xfrm flipH="1">
              <a:off x="6414100" y="1179591"/>
              <a:ext cx="915168" cy="509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endCxn id="7" idx="6"/>
            </p:cNvCxnSpPr>
            <p:nvPr/>
          </p:nvCxnSpPr>
          <p:spPr>
            <a:xfrm flipH="1">
              <a:off x="6527409" y="1131990"/>
              <a:ext cx="354354" cy="2835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924886" y="2168503"/>
              <a:ext cx="133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NASA</a:t>
              </a:r>
              <a:endParaRPr lang="zh-TW" alt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594630" y="4004308"/>
              <a:ext cx="41099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CHALLENGE</a:t>
              </a:r>
              <a:endParaRPr lang="zh-TW" altLang="en-US" sz="44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認識紫外線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(Ultraviolet ray)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紫外線依波長大致可分為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，各波長對人體的傷害各有不同，都一樣會破壞皮膚內的自由基加速皮膚老化，有效的做好防護是相當重要的步驟。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Beac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30"/>
            <a:ext cx="8943061" cy="5030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40" y="-118041"/>
            <a:ext cx="6290860" cy="42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標題 3"/>
          <p:cNvSpPr>
            <a:spLocks noGrp="1"/>
          </p:cNvSpPr>
          <p:nvPr>
            <p:ph type="title"/>
          </p:nvPr>
        </p:nvSpPr>
        <p:spPr>
          <a:xfrm>
            <a:off x="1880731" y="4789720"/>
            <a:ext cx="706233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Let’s go to the Beach!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2780616" y="4309924"/>
            <a:ext cx="428784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一起去海邊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0492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272"/>
          <a:stretch/>
        </p:blipFill>
        <p:spPr>
          <a:xfrm>
            <a:off x="952209" y="3065896"/>
            <a:ext cx="5143500" cy="309129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176359" y="2888344"/>
            <a:ext cx="1271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26121" y="2888343"/>
            <a:ext cx="6741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48121" y="2714103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5176011" y="2888343"/>
            <a:ext cx="4106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346659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可見光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3831018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728375" y="2719066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582255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27078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5956" y="2703678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X-Ray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321035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21360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73517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右大括弧 28"/>
          <p:cNvSpPr/>
          <p:nvPr/>
        </p:nvSpPr>
        <p:spPr>
          <a:xfrm rot="5400000">
            <a:off x="2731837" y="2537336"/>
            <a:ext cx="233457" cy="2035339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28701" y="4019917"/>
            <a:ext cx="720320" cy="33855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UVC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26509" y="3671735"/>
            <a:ext cx="119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紫外線波長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46134" y="2037239"/>
            <a:ext cx="135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紫外線光譜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28701" y="4419715"/>
            <a:ext cx="720319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UVB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028701" y="4819513"/>
            <a:ext cx="735520" cy="338554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680337" y="4052525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– 280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80337" y="4442798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280 – 320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80337" y="4842597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 – 400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868907" y="4031016"/>
            <a:ext cx="34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臭氧層破讓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有機會到達地球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34357" y="4410031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使皮膚曬傷、變紅、暗沉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834357" y="4789046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使皮膚老化、變黑、皺紋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Fact3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雲層厚度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(Thick cover of clouds)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雲層中的水份能夠散射到達地球的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光，使地球生物免於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光的傷害。雲層越厚，抵達地球表面的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光越少。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6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平流層中的含氧量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(Ozone in the Stratosphere)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平流層中所含的臭氧能夠吸收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光，所以一旦平流層中的氧含量減小，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光進入地球的量便會增加。</a:t>
            </a:r>
          </a:p>
        </p:txBody>
      </p:sp>
    </p:spTree>
    <p:extLst>
      <p:ext uri="{BB962C8B-B14F-4D97-AF65-F5344CB8AC3E}">
        <p14:creationId xmlns:p14="http://schemas.microsoft.com/office/powerpoint/2010/main" val="28558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太陽照射斜角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(Oblique angle of sunlight reaching the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不同季節造成地球與太陽的相對位置不同，再加上地球緯度不同，使得太陽照射角度不同、強度不同。</a:t>
            </a:r>
          </a:p>
        </p:txBody>
      </p:sp>
    </p:spTree>
    <p:extLst>
      <p:ext uri="{BB962C8B-B14F-4D97-AF65-F5344CB8AC3E}">
        <p14:creationId xmlns:p14="http://schemas.microsoft.com/office/powerpoint/2010/main" val="380436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(Aerosols)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存在於對流層中，有無數多的小塵埃粒子，具有散射作用，因此能夠散射並且吸收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光。</a:t>
            </a:r>
          </a:p>
        </p:txBody>
      </p:sp>
    </p:spTree>
    <p:extLst>
      <p:ext uri="{BB962C8B-B14F-4D97-AF65-F5344CB8AC3E}">
        <p14:creationId xmlns:p14="http://schemas.microsoft.com/office/powerpoint/2010/main" val="18493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海水深度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(Water Depth)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在深海中快速的被吸收且散射，一些分解於海洋中的物質也能同時協助吸收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30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高海拔地區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(Elevation)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在高海拔地區接收到的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較低海拔低區的多，因為其穿越了更少的障礙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臭氧層、氣懸膠體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85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地表反射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(Reflectivity of the Earth’s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地表上的冰大大的增加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光的輻射，因為其反射了大部分從外太空來的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光，這些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光再經由氣懸膠體、臭氧等粒子散射回地表。</a:t>
            </a:r>
          </a:p>
        </p:txBody>
      </p:sp>
    </p:spTree>
    <p:extLst>
      <p:ext uri="{BB962C8B-B14F-4D97-AF65-F5344CB8AC3E}">
        <p14:creationId xmlns:p14="http://schemas.microsoft.com/office/powerpoint/2010/main" val="12823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9" y="0"/>
            <a:ext cx="9156129" cy="6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Background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1" y="1803231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According </a:t>
            </a:r>
            <a:r>
              <a:rPr lang="en-US" altLang="zh-TW" dirty="0">
                <a:cs typeface="Times New Roman" panose="02020603050405020304" pitchFamily="18" charset="0"/>
              </a:rPr>
              <a:t>to the World Health </a:t>
            </a:r>
            <a:r>
              <a:rPr lang="en-US" altLang="zh-TW" dirty="0" smtClean="0">
                <a:cs typeface="Times New Roman" panose="02020603050405020304" pitchFamily="18" charset="0"/>
              </a:rPr>
              <a:t>Organization, overexposure </a:t>
            </a:r>
            <a:r>
              <a:rPr lang="en-US" altLang="zh-TW" dirty="0">
                <a:cs typeface="Times New Roman" panose="02020603050405020304" pitchFamily="18" charset="0"/>
              </a:rPr>
              <a:t>to sunlight can cause harm to our skin, our eyes, and our immune </a:t>
            </a:r>
            <a:r>
              <a:rPr lang="en-US" altLang="zh-TW" dirty="0" smtClean="0">
                <a:cs typeface="Times New Roman" panose="02020603050405020304" pitchFamily="18" charset="0"/>
              </a:rPr>
              <a:t>systems due to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UV damage</a:t>
            </a:r>
            <a:r>
              <a:rPr lang="en-US" altLang="zh-TW" dirty="0" smtClean="0">
                <a:cs typeface="Times New Roman" panose="02020603050405020304" pitchFamily="18" charset="0"/>
              </a:rPr>
              <a:t>. 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On the other hand, some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algae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produce toxins </a:t>
            </a:r>
            <a:r>
              <a:rPr lang="en-US" altLang="zh-TW" dirty="0"/>
              <a:t>that cause rashes, breathing problems, and liver </a:t>
            </a:r>
            <a:r>
              <a:rPr lang="en-US" altLang="zh-TW" dirty="0" smtClean="0"/>
              <a:t>damage.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rise in the </a:t>
            </a:r>
            <a:r>
              <a:rPr lang="en-US" altLang="zh-TW" dirty="0" smtClean="0"/>
              <a:t>accident of above </a:t>
            </a:r>
            <a:r>
              <a:rPr lang="en-US" altLang="zh-TW" dirty="0" smtClean="0"/>
              <a:t>two cause</a:t>
            </a:r>
            <a:r>
              <a:rPr lang="en-US" altLang="zh-TW" dirty="0" smtClean="0"/>
              <a:t>s </a:t>
            </a:r>
            <a:r>
              <a:rPr lang="en-US" altLang="zh-TW" dirty="0"/>
              <a:t>over the past decades is strongly </a:t>
            </a:r>
            <a:r>
              <a:rPr lang="en-US" altLang="zh-TW" dirty="0" smtClean="0"/>
              <a:t>related </a:t>
            </a:r>
            <a:r>
              <a:rPr lang="en-US" altLang="zh-TW" dirty="0"/>
              <a:t>to increasingly popular </a:t>
            </a:r>
            <a:r>
              <a:rPr lang="en-US" altLang="zh-TW" dirty="0">
                <a:solidFill>
                  <a:srgbClr val="FF0000"/>
                </a:solidFill>
              </a:rPr>
              <a:t>outdoor activities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recreational exposure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4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「beach goers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9"/>
          <a:stretch/>
        </p:blipFill>
        <p:spPr bwMode="auto">
          <a:xfrm>
            <a:off x="0" y="0"/>
            <a:ext cx="9165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958" y="0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Problem Definition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4653230"/>
            <a:ext cx="9165070" cy="1530593"/>
          </a:xfrm>
          <a:solidFill>
            <a:schemeClr val="bg1">
              <a:alpha val="4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Playing around beaches, beach-goers are at the risk of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HIGH LEVEL of UV RADIATION EXPOSURE and TOXIC ALGAE</a:t>
            </a:r>
            <a:r>
              <a:rPr lang="en-US" altLang="zh-TW" sz="3600" dirty="0" smtClean="0"/>
              <a:t>.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6849" y="438648"/>
            <a:ext cx="3465048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Scenarios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6291" y="1590805"/>
            <a:ext cx="23633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Algae Blooms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02108" y="6111513"/>
            <a:ext cx="24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to rain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82983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6" y="456878"/>
            <a:ext cx="4717060" cy="27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4345786" y="1885"/>
            <a:ext cx="169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Burn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「red tide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2" y="2114025"/>
            <a:ext cx="4880538" cy="32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ainy bea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84" y="3597765"/>
            <a:ext cx="5403857" cy="303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538878" y="5674996"/>
            <a:ext cx="320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Tide about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6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each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1" y="0"/>
            <a:ext cx="8930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Bea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99" y="1690689"/>
            <a:ext cx="3129066" cy="31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570594" y="2922485"/>
            <a:ext cx="3776248" cy="1204202"/>
            <a:chOff x="570594" y="2922485"/>
            <a:chExt cx="3776248" cy="1204202"/>
          </a:xfrm>
        </p:grpSpPr>
        <p:sp>
          <p:nvSpPr>
            <p:cNvPr id="20" name="圓角矩形 19"/>
            <p:cNvSpPr/>
            <p:nvPr/>
          </p:nvSpPr>
          <p:spPr>
            <a:xfrm>
              <a:off x="570594" y="2926358"/>
              <a:ext cx="3615584" cy="1200329"/>
            </a:xfrm>
            <a:prstGeom prst="roundRect">
              <a:avLst/>
            </a:prstGeom>
            <a:solidFill>
              <a:srgbClr val="FF00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4977" y="2922485"/>
              <a:ext cx="36918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/>
                <a:t>High Level of UV Radiation</a:t>
              </a:r>
              <a:r>
                <a:rPr lang="zh-TW" altLang="en-US" sz="2400" b="1" dirty="0" smtClean="0"/>
                <a:t> </a:t>
              </a:r>
              <a:r>
                <a:rPr lang="en-US" altLang="zh-TW" sz="2400" dirty="0" smtClean="0"/>
                <a:t>and </a:t>
              </a:r>
              <a:r>
                <a:rPr lang="en-US" altLang="zh-TW" sz="2400" b="1" dirty="0" smtClean="0"/>
                <a:t>toxic algae </a:t>
              </a:r>
              <a:r>
                <a:rPr lang="en-US" altLang="zh-TW" sz="2400" dirty="0" smtClean="0"/>
                <a:t>can cause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Impacts on Human Health.</a:t>
              </a:r>
              <a:endParaRPr lang="zh-TW" altLang="en-US" sz="24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 Idea – Solution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0333" y="2302336"/>
            <a:ext cx="18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Problem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072405" y="5561792"/>
                <a:ext cx="3371937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𝑰𝑩𝑴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𝑩𝒍𝒖𝒆𝒎𝒊𝒙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endParaRPr lang="en-US" altLang="zh-TW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𝑵𝑨𝑺𝑨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𝑴𝑶𝑫𝑰𝑺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𝑫𝑨𝑻𝑨</m:t>
                    </m:r>
                  </m:oMath>
                </a14:m>
                <a:endParaRPr lang="en-US" altLang="zh-TW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𝑾𝒐𝒓𝒍𝒅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𝑻𝒊𝒅𝒆𝒔</m:t>
                    </m:r>
                  </m:oMath>
                </a14:m>
                <a:endParaRPr lang="en-US" altLang="zh-TW" sz="2400" b="1" dirty="0" smtClean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05" y="5561792"/>
                <a:ext cx="3371937" cy="1206869"/>
              </a:xfrm>
              <a:prstGeom prst="rect">
                <a:avLst/>
              </a:prstGeom>
              <a:blipFill>
                <a:blip r:embed="rId5"/>
                <a:stretch>
                  <a:fillRect l="-2351" t="-2020" b="-8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687618" y="4957755"/>
            <a:ext cx="217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Input Data</a:t>
            </a:r>
            <a:endParaRPr lang="zh-TW" altLang="en-US" sz="3600" dirty="0"/>
          </a:p>
        </p:txBody>
      </p:sp>
      <p:sp>
        <p:nvSpPr>
          <p:cNvPr id="21" name="橢圓 20"/>
          <p:cNvSpPr/>
          <p:nvPr/>
        </p:nvSpPr>
        <p:spPr>
          <a:xfrm>
            <a:off x="5798258" y="1690689"/>
            <a:ext cx="3200799" cy="312906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483822" y="1819444"/>
            <a:ext cx="296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B050"/>
                </a:solidFill>
              </a:rPr>
              <a:t>Solution -</a:t>
            </a:r>
            <a:r>
              <a:rPr lang="en-US" altLang="zh-TW" sz="3600" dirty="0" smtClean="0"/>
              <a:t> </a:t>
            </a:r>
            <a:r>
              <a:rPr lang="en-US" altLang="zh-TW" sz="3600" b="1" dirty="0" smtClean="0">
                <a:solidFill>
                  <a:srgbClr val="00B050"/>
                </a:solidFill>
              </a:rPr>
              <a:t>APP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881156" y="2418604"/>
            <a:ext cx="322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</a:rPr>
              <a:t>Beach Trip Helper</a:t>
            </a:r>
            <a:endParaRPr lang="zh-TW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39682" y="2856754"/>
            <a:ext cx="3002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Decision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Science </a:t>
            </a:r>
            <a:r>
              <a:rPr lang="en-US" altLang="zh-TW" sz="2400" dirty="0" smtClean="0">
                <a:solidFill>
                  <a:srgbClr val="002060"/>
                </a:solidFill>
              </a:rPr>
              <a:t>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Short Reminder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Warning Functions </a:t>
            </a:r>
          </a:p>
        </p:txBody>
      </p:sp>
      <p:sp>
        <p:nvSpPr>
          <p:cNvPr id="8" name="弧形箭號 (上彎) 7"/>
          <p:cNvSpPr/>
          <p:nvPr/>
        </p:nvSpPr>
        <p:spPr>
          <a:xfrm>
            <a:off x="2374728" y="4148451"/>
            <a:ext cx="3786684" cy="787540"/>
          </a:xfrm>
          <a:prstGeom prst="curvedUpArrow">
            <a:avLst>
              <a:gd name="adj1" fmla="val 26790"/>
              <a:gd name="adj2" fmla="val 55573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326684" y="4006811"/>
            <a:ext cx="2423886" cy="347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26684" y="4374432"/>
            <a:ext cx="20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Rain Warnings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Tide Warnings</a:t>
            </a:r>
          </a:p>
        </p:txBody>
      </p:sp>
    </p:spTree>
    <p:extLst>
      <p:ext uri="{BB962C8B-B14F-4D97-AF65-F5344CB8AC3E}">
        <p14:creationId xmlns:p14="http://schemas.microsoft.com/office/powerpoint/2010/main" val="41753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375432" y="1500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User</a:t>
            </a:r>
            <a:r>
              <a:rPr lang="en-US" altLang="zh-TW" sz="5400" dirty="0" smtClean="0">
                <a:latin typeface="Comic Sans MS" panose="030F0702030302020204" pitchFamily="66" charset="0"/>
              </a:rPr>
              <a:t> Interface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77" y="1350831"/>
            <a:ext cx="2746262" cy="48822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3" y="1350830"/>
            <a:ext cx="2746262" cy="48822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9525" y="6298389"/>
            <a:ext cx="255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Location Identification</a:t>
            </a:r>
            <a:endParaRPr lang="en-US" altLang="zh-TW" sz="20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106650" y="6298389"/>
            <a:ext cx="295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Suggestions &amp; Reminders</a:t>
            </a:r>
            <a:endParaRPr lang="en-US" altLang="zh-TW" sz="20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333340" y="6298389"/>
            <a:ext cx="238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Science Knowledge</a:t>
            </a:r>
            <a:endParaRPr lang="en-US" altLang="zh-TW" sz="2000" b="1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34" y="1350830"/>
            <a:ext cx="2746262" cy="48822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06650" y="4397829"/>
            <a:ext cx="1595979" cy="290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hands on phon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96"/>
            <a:ext cx="9138152" cy="60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0" y="646481"/>
            <a:ext cx="4970291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Demonstration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375432" y="1933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latin typeface="Comic Sans MS" panose="030F0702030302020204" pitchFamily="66" charset="0"/>
              </a:rPr>
              <a:t>Solution Details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𝐴𝑛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𝑖𝑛𝑡𝑒𝑔𝑟𝑎𝑡𝑖𝑜𝑛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𝑀𝑖𝑐𝑟𝑜𝑠𝑜𝑓𝑡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𝐴𝑧𝑢𝑟𝑒</m:t>
                    </m:r>
                  </m:oMath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>
                        <a:latin typeface="Cambria Math" panose="02040503050406030204" pitchFamily="18" charset="0"/>
                      </a:rPr>
                      <m:t>𝐼𝐵𝑀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dirty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i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𝑅𝑒𝑠𝑜𝑢𝑟𝑐𝑒𝑠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blipFill>
                <a:blip r:embed="rId3"/>
                <a:stretch>
                  <a:fillRect l="-2350" r="-3916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312299439"/>
              </p:ext>
            </p:extLst>
          </p:nvPr>
        </p:nvGraphicFramePr>
        <p:xfrm>
          <a:off x="590842" y="3534622"/>
          <a:ext cx="8553158" cy="178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852974" y="2781262"/>
                <a:ext cx="23436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𝐼𝐵𝑀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𝑀𝑂𝐷𝐼𝑆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𝐷𝐴𝑇𝐴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𝑇𝑖𝑑𝑒𝑠</m:t>
                    </m:r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4" y="2781262"/>
                <a:ext cx="2343656" cy="1015663"/>
              </a:xfrm>
              <a:prstGeom prst="rect">
                <a:avLst/>
              </a:prstGeom>
              <a:blipFill>
                <a:blip r:embed="rId9"/>
                <a:stretch>
                  <a:fillRect l="-2344" t="-2395" r="-14323" b="-7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01160673"/>
              </p:ext>
            </p:extLst>
          </p:nvPr>
        </p:nvGraphicFramePr>
        <p:xfrm>
          <a:off x="0" y="1010578"/>
          <a:ext cx="8553158" cy="212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703066" y="2781262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𝐴𝑛𝑑𝑟𝑜𝑖𝑑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𝑆𝑡𝑢𝑑𝑖𝑜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𝑃𝑦𝑡h𝑜𝑛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66" y="2781262"/>
                <a:ext cx="2343656" cy="707886"/>
              </a:xfrm>
              <a:prstGeom prst="rect">
                <a:avLst/>
              </a:prstGeom>
              <a:blipFill>
                <a:blip r:embed="rId15"/>
                <a:stretch>
                  <a:fillRect l="-2344" t="-3448" b="-12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882" y="2781262"/>
                <a:ext cx="2343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𝑃𝑢𝑏𝑙𝑖𝑐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𝐴𝑤𝑎𝑟𝑒𝑛𝑒𝑠𝑠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" y="2781262"/>
                <a:ext cx="2343656" cy="400110"/>
              </a:xfrm>
              <a:prstGeom prst="rect">
                <a:avLst/>
              </a:prstGeom>
              <a:blipFill>
                <a:blip r:embed="rId16"/>
                <a:stretch>
                  <a:fillRect l="-2338" t="-6061" r="-6234" b="-2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523821" y="5121522"/>
                <a:ext cx="2343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𝑈𝑠𝑒𝑟</m:t>
                    </m:r>
                  </m:oMath>
                </a14:m>
                <a:r>
                  <a:rPr lang="en-US" altLang="zh-TW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𝑓𝑟𝑖𝑒𝑛𝑑𝑙𝑦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𝑅𝑒𝑎𝑑𝑎𝑏𝑖𝑙𝑖𝑡𝑦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𝑅𝑒𝑎𝑙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𝐼𝑛𝑡𝑒𝑟𝑎𝑐𝑡𝑖𝑣𝑒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21" y="5121522"/>
                <a:ext cx="2343656" cy="1323439"/>
              </a:xfrm>
              <a:prstGeom prst="rect">
                <a:avLst/>
              </a:prstGeom>
              <a:blipFill>
                <a:blip r:embed="rId17"/>
                <a:stretch>
                  <a:fillRect l="-2338" t="-2304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𝑃𝑟𝑜𝑣𝑖𝑑𝑒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𝑆𝑢𝑔𝑔𝑒𝑠𝑡𝑖𝑜𝑛𝑠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𝑈𝑉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𝑟𝑎𝑑𝑖𝑎𝑡𝑖𝑜𝑛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𝐴𝑙𝑔𝑎𝑒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𝑏𝑙𝑜𝑜𝑚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𝑆𝑐𝑖𝑒𝑛𝑐𝑒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𝐾𝑛𝑜𝑤𝑙𝑒𝑑𝑔𝑒</m:t>
                    </m:r>
                  </m:oMath>
                </a14:m>
                <a:endParaRPr lang="en-US" altLang="zh-TW" sz="2000" b="0" dirty="0" smtClean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blipFill>
                <a:blip r:embed="rId18"/>
                <a:stretch>
                  <a:fillRect l="-1818" r="-2222" b="-4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  <p:bldP spid="6" grpId="0"/>
      <p:bldGraphic spid="7" grpId="0">
        <p:bldAsOne/>
      </p:bldGraphic>
      <p:bldP spid="8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1119</Words>
  <Application>Microsoft Office PowerPoint</Application>
  <PresentationFormat>如螢幕大小 (4:3)</PresentationFormat>
  <Paragraphs>163</Paragraphs>
  <Slides>27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Helvetica Neue</vt:lpstr>
      <vt:lpstr>微軟正黑體</vt:lpstr>
      <vt:lpstr>新細明體</vt:lpstr>
      <vt:lpstr>Aharoni</vt:lpstr>
      <vt:lpstr>Arial</vt:lpstr>
      <vt:lpstr>Calibri</vt:lpstr>
      <vt:lpstr>Calibri Light</vt:lpstr>
      <vt:lpstr>Cambria Math</vt:lpstr>
      <vt:lpstr>Comic Sans MS</vt:lpstr>
      <vt:lpstr>Kristen ITC</vt:lpstr>
      <vt:lpstr>Times New Roman</vt:lpstr>
      <vt:lpstr>Office 佈景主題</vt:lpstr>
      <vt:lpstr>Beach Trip Helper  Team NCTU:  Hung Hung Wei, Huang Tzu Ming, Lee Chi Ming 2017/04/30</vt:lpstr>
      <vt:lpstr>Let’s go to the Beach!</vt:lpstr>
      <vt:lpstr>Background</vt:lpstr>
      <vt:lpstr>Problem Definition</vt:lpstr>
      <vt:lpstr>Scenarios</vt:lpstr>
      <vt:lpstr>An Idea – Solution</vt:lpstr>
      <vt:lpstr>User Interface</vt:lpstr>
      <vt:lpstr>Demonstration</vt:lpstr>
      <vt:lpstr>PowerPoint 簡報</vt:lpstr>
      <vt:lpstr>PowerPoint 簡報</vt:lpstr>
      <vt:lpstr>References</vt:lpstr>
      <vt:lpstr>Thank You for Listening</vt:lpstr>
      <vt:lpstr>BACK UP</vt:lpstr>
      <vt:lpstr>Outline</vt:lpstr>
      <vt:lpstr>PowerPoint 簡報</vt:lpstr>
      <vt:lpstr>PowerPoint 簡報</vt:lpstr>
      <vt:lpstr>Levels of UV radiation</vt:lpstr>
      <vt:lpstr>PowerPoint 簡報</vt:lpstr>
      <vt:lpstr>Fact1</vt:lpstr>
      <vt:lpstr>Fact2</vt:lpstr>
      <vt:lpstr>Fact3</vt:lpstr>
      <vt:lpstr>Fact4</vt:lpstr>
      <vt:lpstr>Fact5</vt:lpstr>
      <vt:lpstr>Fact6</vt:lpstr>
      <vt:lpstr>Fact 7</vt:lpstr>
      <vt:lpstr>Fact8</vt:lpstr>
      <vt:lpstr>Fact9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92</cp:revision>
  <dcterms:created xsi:type="dcterms:W3CDTF">2017-04-29T09:13:14Z</dcterms:created>
  <dcterms:modified xsi:type="dcterms:W3CDTF">2017-04-30T03:32:25Z</dcterms:modified>
</cp:coreProperties>
</file>