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660"/>
  </p:normalViewPr>
  <p:slideViewPr>
    <p:cSldViewPr snapToGrid="0">
      <p:cViewPr varScale="1">
        <p:scale>
          <a:sx n="77" d="100"/>
          <a:sy n="77" d="100"/>
        </p:scale>
        <p:origin x="58"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17/05/2019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17/05/2019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17/05/2019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BF9A-F3F5-4E00-B5B2-CB025CBCAFFA}"/>
              </a:ext>
            </a:extLst>
          </p:cNvPr>
          <p:cNvSpPr>
            <a:spLocks noGrp="1"/>
          </p:cNvSpPr>
          <p:nvPr>
            <p:ph type="ctrTitle"/>
          </p:nvPr>
        </p:nvSpPr>
        <p:spPr>
          <a:xfrm>
            <a:off x="1420428" y="115410"/>
            <a:ext cx="10031766" cy="2503503"/>
          </a:xfrm>
        </p:spPr>
        <p:txBody>
          <a:bodyPr/>
          <a:lstStyle/>
          <a:p>
            <a:r>
              <a:rPr lang="en-US" dirty="0">
                <a:latin typeface="Times New Roman" panose="02020603050405020304" pitchFamily="18" charset="0"/>
                <a:cs typeface="Times New Roman" panose="02020603050405020304" pitchFamily="18" charset="0"/>
              </a:rPr>
              <a:t>QUẢN LÝ </a:t>
            </a:r>
            <a:r>
              <a:rPr lang="vi-VN" dirty="0">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TRONG 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VIỆN</a:t>
            </a:r>
          </a:p>
        </p:txBody>
      </p:sp>
      <p:sp>
        <p:nvSpPr>
          <p:cNvPr id="3" name="Subtitle 2">
            <a:extLst>
              <a:ext uri="{FF2B5EF4-FFF2-40B4-BE49-F238E27FC236}">
                <a16:creationId xmlns:a16="http://schemas.microsoft.com/office/drawing/2014/main" id="{E1C84081-F1F3-4746-AA60-03F7C92505C6}"/>
              </a:ext>
            </a:extLst>
          </p:cNvPr>
          <p:cNvSpPr>
            <a:spLocks noGrp="1"/>
          </p:cNvSpPr>
          <p:nvPr>
            <p:ph type="subTitle" idx="1"/>
          </p:nvPr>
        </p:nvSpPr>
        <p:spPr>
          <a:xfrm>
            <a:off x="2124999" y="3342289"/>
            <a:ext cx="9043110" cy="2763251"/>
          </a:xfrm>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2:</a:t>
            </a:r>
          </a:p>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Bùi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nhựt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ng</a:t>
            </a:r>
          </a:p>
          <a:p>
            <a:r>
              <a:rPr lang="en-US" dirty="0" err="1">
                <a:latin typeface="Times New Roman" panose="02020603050405020304" pitchFamily="18" charset="0"/>
                <a:cs typeface="Times New Roman" panose="02020603050405020304" pitchFamily="18" charset="0"/>
              </a:rPr>
              <a:t>Huỳnh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0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0C91-084B-4E2A-B98F-F8A027EFDE21}"/>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F8FA58-7B4F-404C-A5FB-3E88FC345F49}"/>
              </a:ext>
            </a:extLst>
          </p:cNvPr>
          <p:cNvSpPr>
            <a:spLocks noGrp="1"/>
          </p:cNvSpPr>
          <p:nvPr>
            <p:ph idx="1"/>
          </p:nvPr>
        </p:nvSpPr>
        <p:spPr/>
        <p:txBody>
          <a:bodyPr/>
          <a:lstStyle/>
          <a:p>
            <a:pPr marL="0" indent="0">
              <a:buNone/>
            </a:pPr>
            <a:r>
              <a:rPr lang="vi-VN" dirty="0"/>
              <a:t>Trong thời đại tri thức ngày nay, việc nâng cao chất lượng giáo dục là nhiệm vụ quan trọng và hàng đầu của nước ta. Song song với việc đào tạo, việc quản lý cũng không kém phần quan trọng đặc biệt là việc quản lý sách trong các thư viện. Hằng ngày một số lượng lớn sách trong các thư viện được sử dụng. Việc quản lý sách vốn đã rất khó khăn, nhưng do nhu cầu đọc của chúng ta ngày càng tăng nên việc quản lý sách trong các thư viện càng khó khăn hơn.</a:t>
            </a:r>
            <a:endParaRPr lang="en-US" dirty="0"/>
          </a:p>
        </p:txBody>
      </p:sp>
    </p:spTree>
    <p:extLst>
      <p:ext uri="{BB962C8B-B14F-4D97-AF65-F5344CB8AC3E}">
        <p14:creationId xmlns:p14="http://schemas.microsoft.com/office/powerpoint/2010/main" val="490526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FFA8-9F76-45BF-A6F0-BE39C1B2B769}"/>
              </a:ext>
            </a:extLst>
          </p:cNvPr>
          <p:cNvSpPr>
            <a:spLocks noGrp="1"/>
          </p:cNvSpPr>
          <p:nvPr>
            <p:ph type="title"/>
          </p:nvPr>
        </p:nvSpPr>
        <p:spPr/>
        <p:txBody>
          <a:bodyPr/>
          <a:lstStyle/>
          <a:p>
            <a:r>
              <a:rPr lang="en-US" dirty="0"/>
              <a:t>1. login</a:t>
            </a:r>
          </a:p>
        </p:txBody>
      </p:sp>
      <p:sp>
        <p:nvSpPr>
          <p:cNvPr id="3" name="Content Placeholder 2">
            <a:extLst>
              <a:ext uri="{FF2B5EF4-FFF2-40B4-BE49-F238E27FC236}">
                <a16:creationId xmlns:a16="http://schemas.microsoft.com/office/drawing/2014/main" id="{03574784-541D-4A90-B7FE-E56EA1D8495E}"/>
              </a:ext>
            </a:extLst>
          </p:cNvPr>
          <p:cNvSpPr>
            <a:spLocks noGrp="1"/>
          </p:cNvSpPr>
          <p:nvPr>
            <p:ph idx="1"/>
          </p:nvPr>
        </p:nvSpPr>
        <p:spPr>
          <a:xfrm>
            <a:off x="1141412" y="2249487"/>
            <a:ext cx="4954587" cy="3541714"/>
          </a:xfrm>
        </p:spPr>
        <p:txBody>
          <a:bodyPr/>
          <a:lstStyle/>
          <a:p>
            <a:pPr marL="0" indent="0">
              <a:buNone/>
            </a:pP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database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login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a:t>
            </a:r>
          </a:p>
        </p:txBody>
      </p:sp>
      <p:pic>
        <p:nvPicPr>
          <p:cNvPr id="4" name="Picture 2">
            <a:extLst>
              <a:ext uri="{FF2B5EF4-FFF2-40B4-BE49-F238E27FC236}">
                <a16:creationId xmlns:a16="http://schemas.microsoft.com/office/drawing/2014/main" id="{293CC38F-32C7-4F7C-B6F6-7E8FAC0FC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457" y="795337"/>
            <a:ext cx="325755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5903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31EE-59D6-4C3F-A99E-3BFCD835C3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3557D7-E769-49C2-B5F2-6F7E0A5DFF79}"/>
              </a:ext>
            </a:extLst>
          </p:cNvPr>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p>
          <a:p>
            <a:endParaRPr lang="en-US" dirty="0"/>
          </a:p>
        </p:txBody>
      </p:sp>
      <p:pic>
        <p:nvPicPr>
          <p:cNvPr id="4" name="Picture 2">
            <a:extLst>
              <a:ext uri="{FF2B5EF4-FFF2-40B4-BE49-F238E27FC236}">
                <a16:creationId xmlns:a16="http://schemas.microsoft.com/office/drawing/2014/main" id="{BB454D27-3CC8-498A-8D30-AEF22682A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411" y="699600"/>
            <a:ext cx="3568727" cy="509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6187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5A78-1659-404F-9EF0-05131133FA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B1A74-D69A-4B24-81F4-A85BBB3F5727}"/>
              </a:ext>
            </a:extLst>
          </p:cNvPr>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a:t>
            </a:r>
          </a:p>
        </p:txBody>
      </p:sp>
      <p:pic>
        <p:nvPicPr>
          <p:cNvPr id="4" name="Picture 2">
            <a:extLst>
              <a:ext uri="{FF2B5EF4-FFF2-40B4-BE49-F238E27FC236}">
                <a16:creationId xmlns:a16="http://schemas.microsoft.com/office/drawing/2014/main" id="{4826A98E-3C59-44A9-A2F5-F4A62D1EC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586" y="838200"/>
            <a:ext cx="317182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801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088C-88E2-4CB4-B9DA-0B5154FD29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5B2026-546E-427D-816C-6E0CD913A2AE}"/>
              </a:ext>
            </a:extLst>
          </p:cNvPr>
          <p:cNvSpPr>
            <a:spLocks noGrp="1"/>
          </p:cNvSpPr>
          <p:nvPr>
            <p:ph idx="1"/>
          </p:nvPr>
        </p:nvSpPr>
        <p:spPr/>
        <p:txBody>
          <a:bodyPr/>
          <a:lstStyle/>
          <a:p>
            <a:pPr marL="0" indent="0">
              <a:buNone/>
            </a:pPr>
            <a:r>
              <a:rPr lang="en-US" dirty="0" err="1"/>
              <a:t>Sửa</a:t>
            </a:r>
            <a:r>
              <a:rPr lang="en-US" dirty="0"/>
              <a:t> </a:t>
            </a:r>
            <a:r>
              <a:rPr lang="en-US" dirty="0" err="1"/>
              <a:t>sách</a:t>
            </a:r>
            <a:r>
              <a:rPr lang="en-US" dirty="0"/>
              <a:t> </a:t>
            </a:r>
            <a:r>
              <a:rPr lang="en-US" dirty="0" err="1"/>
              <a:t>khi</a:t>
            </a:r>
            <a:r>
              <a:rPr lang="en-US" dirty="0"/>
              <a:t> </a:t>
            </a:r>
            <a:r>
              <a:rPr lang="en-US" dirty="0" err="1"/>
              <a:t>có</a:t>
            </a:r>
            <a:r>
              <a:rPr lang="en-US" dirty="0"/>
              <a:t> </a:t>
            </a:r>
            <a:r>
              <a:rPr lang="en-US" dirty="0" err="1"/>
              <a:t>sự</a:t>
            </a:r>
            <a:r>
              <a:rPr lang="en-US" dirty="0"/>
              <a:t> </a:t>
            </a:r>
            <a:r>
              <a:rPr lang="en-US" dirty="0" err="1"/>
              <a:t>nhầm</a:t>
            </a:r>
            <a:r>
              <a:rPr lang="en-US" dirty="0"/>
              <a:t> </a:t>
            </a:r>
            <a:r>
              <a:rPr lang="en-US" dirty="0" err="1"/>
              <a:t>lẫn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thêm</a:t>
            </a:r>
            <a:r>
              <a:rPr lang="en-US" dirty="0"/>
              <a:t> </a:t>
            </a:r>
            <a:r>
              <a:rPr lang="en-US" dirty="0" err="1"/>
              <a:t>sách</a:t>
            </a:r>
            <a:r>
              <a:rPr lang="en-US" dirty="0"/>
              <a:t>.</a:t>
            </a:r>
          </a:p>
        </p:txBody>
      </p:sp>
      <p:pic>
        <p:nvPicPr>
          <p:cNvPr id="4" name="Picture 2">
            <a:extLst>
              <a:ext uri="{FF2B5EF4-FFF2-40B4-BE49-F238E27FC236}">
                <a16:creationId xmlns:a16="http://schemas.microsoft.com/office/drawing/2014/main" id="{ECF09777-5013-49AC-9D6C-11A8EB0D6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282" y="196335"/>
            <a:ext cx="3467100" cy="618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2503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DB49-7FD4-4E1B-A565-57DEAD89288E}"/>
              </a:ext>
            </a:extLst>
          </p:cNvPr>
          <p:cNvSpPr>
            <a:spLocks noGrp="1"/>
          </p:cNvSpPr>
          <p:nvPr>
            <p:ph type="title"/>
          </p:nvPr>
        </p:nvSpPr>
        <p:spPr>
          <a:xfrm>
            <a:off x="1141413" y="618518"/>
            <a:ext cx="8449848" cy="1478570"/>
          </a:xfrm>
        </p:spPr>
        <p:txBody>
          <a:bodyPr/>
          <a:lstStyle/>
          <a:p>
            <a:r>
              <a:rPr lang="en-US" dirty="0">
                <a:latin typeface="Times New Roman" panose="02020603050405020304" pitchFamily="18" charset="0"/>
                <a:cs typeface="Times New Roman" panose="02020603050405020304" pitchFamily="18" charset="0"/>
              </a:rPr>
              <a:t>5. M</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0A409E-FE7F-4FA9-82D3-33B635C786CC}"/>
              </a:ext>
            </a:extLst>
          </p:cNvPr>
          <p:cNvSpPr>
            <a:spLocks noGrp="1"/>
          </p:cNvSpPr>
          <p:nvPr>
            <p:ph idx="1"/>
          </p:nvPr>
        </p:nvSpPr>
        <p:spPr>
          <a:xfrm>
            <a:off x="1141412" y="1731146"/>
            <a:ext cx="5806039" cy="4060055"/>
          </a:xfrm>
        </p:spPr>
        <p:txBody>
          <a:bodyPr/>
          <a:lstStyle/>
          <a:p>
            <a:pPr marL="0" indent="0">
              <a:buNone/>
            </a:pP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m</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a:t>
            </a:r>
            <a:r>
              <a:rPr lang="en-US" dirty="0">
                <a:latin typeface="Times New Roman" panose="02020603050405020304" pitchFamily="18" charset="0"/>
                <a:cs typeface="Times New Roman" panose="02020603050405020304" pitchFamily="18" charset="0"/>
              </a:rPr>
              <a:t>.</a:t>
            </a:r>
          </a:p>
        </p:txBody>
      </p:sp>
      <p:pic>
        <p:nvPicPr>
          <p:cNvPr id="5" name="Picture 4" descr="A picture containing tree&#10;&#10;Description automatically generated">
            <a:extLst>
              <a:ext uri="{FF2B5EF4-FFF2-40B4-BE49-F238E27FC236}">
                <a16:creationId xmlns:a16="http://schemas.microsoft.com/office/drawing/2014/main" id="{FD779B08-5657-4DF8-B33F-93C1544D3353}"/>
              </a:ext>
            </a:extLst>
          </p:cNvPr>
          <p:cNvPicPr>
            <a:picLocks noChangeAspect="1"/>
          </p:cNvPicPr>
          <p:nvPr/>
        </p:nvPicPr>
        <p:blipFill>
          <a:blip r:embed="rId2"/>
          <a:stretch>
            <a:fillRect/>
          </a:stretch>
        </p:blipFill>
        <p:spPr>
          <a:xfrm>
            <a:off x="7121919" y="157754"/>
            <a:ext cx="4229690" cy="6363588"/>
          </a:xfrm>
          <a:prstGeom prst="rect">
            <a:avLst/>
          </a:prstGeom>
        </p:spPr>
      </p:pic>
    </p:spTree>
    <p:extLst>
      <p:ext uri="{BB962C8B-B14F-4D97-AF65-F5344CB8AC3E}">
        <p14:creationId xmlns:p14="http://schemas.microsoft.com/office/powerpoint/2010/main" val="7685855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4460-3771-4476-837A-EF2CA324768C}"/>
              </a:ext>
            </a:extLst>
          </p:cNvPr>
          <p:cNvSpPr>
            <a:spLocks noGrp="1"/>
          </p:cNvSpPr>
          <p:nvPr>
            <p:ph type="title"/>
          </p:nvPr>
        </p:nvSpPr>
        <p:spPr>
          <a:xfrm>
            <a:off x="1301211" y="2913855"/>
            <a:ext cx="9905998" cy="1030289"/>
          </a:xfrm>
        </p:spPr>
        <p:txBody>
          <a:bodyPr>
            <a:normAutofit fontScale="90000"/>
          </a:bodyPr>
          <a:lstStyle/>
          <a:p>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965355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TotalTime>
  <Words>272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Tw Cen MT</vt:lpstr>
      <vt:lpstr>Circuit</vt:lpstr>
      <vt:lpstr>QUẢN LÝ SÁCH TRONG THƯ VIỆN</vt:lpstr>
      <vt:lpstr>Giới thiệu</vt:lpstr>
      <vt:lpstr>1. login</vt:lpstr>
      <vt:lpstr>2. hiển thị danh sách</vt:lpstr>
      <vt:lpstr>3. Thêm sách</vt:lpstr>
      <vt:lpstr>4. Sửa sách</vt:lpstr>
      <vt:lpstr>5. Mượn sách</vt:lpstr>
      <vt:lpstr>CẢm ơn các thầy và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SÁCH TRONG THƯ VIỆN</dc:title>
  <dc:creator>Đinh Tuấn Kha</dc:creator>
  <cp:lastModifiedBy>Đinh Tuấn Kha</cp:lastModifiedBy>
  <cp:revision>3</cp:revision>
  <dcterms:created xsi:type="dcterms:W3CDTF">2019-05-17T06:08:38Z</dcterms:created>
  <dcterms:modified xsi:type="dcterms:W3CDTF">2019-05-17T06:40:19Z</dcterms:modified>
</cp:coreProperties>
</file>