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67" r:id="rId4"/>
    <p:sldId id="258" r:id="rId5"/>
    <p:sldId id="259" r:id="rId6"/>
    <p:sldId id="268" r:id="rId7"/>
    <p:sldId id="260" r:id="rId8"/>
    <p:sldId id="261" r:id="rId9"/>
    <p:sldId id="262" r:id="rId10"/>
    <p:sldId id="269" r:id="rId11"/>
    <p:sldId id="270" r:id="rId12"/>
    <p:sldId id="263" r:id="rId13"/>
    <p:sldId id="271" r:id="rId14"/>
    <p:sldId id="272" r:id="rId15"/>
    <p:sldId id="273" r:id="rId16"/>
    <p:sldId id="274" r:id="rId17"/>
    <p:sldId id="264" r:id="rId18"/>
    <p:sldId id="265" r:id="rId19"/>
    <p:sldId id="266"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9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nk2CQITm_e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tudent.emeritus.org/courses/4289/modu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3"/>
            <a:ext cx="7772400" cy="2916939"/>
          </a:xfrm>
          <a:prstGeom prst="rect">
            <a:avLst/>
          </a:prstGeom>
          <a:noFill/>
          <a:ln>
            <a:noFill/>
          </a:ln>
        </p:spPr>
        <p:txBody>
          <a:bodyPr spcFirstLastPara="1" wrap="square" lIns="45700" tIns="45700" rIns="45700" bIns="45700" anchor="b" anchorCtr="0">
            <a:normAutofit/>
          </a:bodyPr>
          <a:lstStyle/>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4000"/>
              <a:buFont typeface="Arial"/>
              <a:buNone/>
            </a:pPr>
            <a:r>
              <a:rPr lang="en-US" dirty="0"/>
              <a:t>			</a:t>
            </a:r>
            <a:endParaRPr dirty="0"/>
          </a:p>
          <a:p>
            <a:pPr marL="0" lvl="0" indent="0" algn="ctr" rtl="0">
              <a:lnSpc>
                <a:spcPct val="90000"/>
              </a:lnSpc>
              <a:spcBef>
                <a:spcPts val="0"/>
              </a:spcBef>
              <a:spcAft>
                <a:spcPts val="0"/>
              </a:spcAft>
              <a:buClr>
                <a:srgbClr val="000000"/>
              </a:buClr>
              <a:buSzPts val="2900"/>
              <a:buFont typeface="Arial"/>
              <a:buNone/>
            </a:pPr>
            <a:r>
              <a:rPr lang="en-US" sz="2900" b="0" dirty="0">
                <a:latin typeface="Arial"/>
                <a:ea typeface="Arial"/>
                <a:cs typeface="Arial"/>
                <a:sym typeface="Arial"/>
              </a:rPr>
              <a:t>Housing Price Prediction using Multiple Linear Regression</a:t>
            </a:r>
            <a:endParaRPr dirty="0"/>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Jason Hung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50A8-8BE6-C8F5-4171-107ED5BB8115}"/>
              </a:ext>
            </a:extLst>
          </p:cNvPr>
          <p:cNvSpPr>
            <a:spLocks noGrp="1"/>
          </p:cNvSpPr>
          <p:nvPr>
            <p:ph type="title"/>
          </p:nvPr>
        </p:nvSpPr>
        <p:spPr/>
        <p:txBody>
          <a:bodyPr/>
          <a:lstStyle/>
          <a:p>
            <a:r>
              <a:rPr lang="en-US" dirty="0">
                <a:latin typeface="Arial"/>
                <a:ea typeface="Arial"/>
                <a:cs typeface="Arial"/>
                <a:sym typeface="Arial"/>
              </a:rPr>
              <a:t>Project Description</a:t>
            </a:r>
            <a:endParaRPr lang="en-US" dirty="0"/>
          </a:p>
        </p:txBody>
      </p:sp>
      <p:sp>
        <p:nvSpPr>
          <p:cNvPr id="3" name="Text Placeholder 2">
            <a:extLst>
              <a:ext uri="{FF2B5EF4-FFF2-40B4-BE49-F238E27FC236}">
                <a16:creationId xmlns:a16="http://schemas.microsoft.com/office/drawing/2014/main" id="{F7130ED2-8AE0-08E8-ED2B-EF7B82407805}"/>
              </a:ext>
            </a:extLst>
          </p:cNvPr>
          <p:cNvSpPr>
            <a:spLocks noGrp="1"/>
          </p:cNvSpPr>
          <p:nvPr>
            <p:ph type="body" idx="1"/>
          </p:nvPr>
        </p:nvSpPr>
        <p:spPr>
          <a:xfrm>
            <a:off x="628650" y="1157032"/>
            <a:ext cx="7886700" cy="4351338"/>
          </a:xfrm>
        </p:spPr>
        <p:txBody>
          <a:bodyPr>
            <a:normAutofit/>
          </a:bodyPr>
          <a:lstStyle/>
          <a:p>
            <a:r>
              <a:rPr lang="en-US" sz="1800" dirty="0">
                <a:latin typeface="+mj-lt"/>
              </a:rPr>
              <a:t>Linear Regression</a:t>
            </a:r>
          </a:p>
          <a:p>
            <a:pPr lvl="1"/>
            <a:r>
              <a:rPr lang="en-US" sz="1800" dirty="0">
                <a:latin typeface="+mj-lt"/>
              </a:rPr>
              <a:t>A machine learning algorithm to predict values within a continuous range assuming data has a linear relationship (correlation).</a:t>
            </a:r>
          </a:p>
          <a:p>
            <a:pPr lvl="1"/>
            <a:r>
              <a:rPr lang="en-US" sz="1800" dirty="0">
                <a:latin typeface="+mj-lt"/>
              </a:rPr>
              <a:t>The two forms are simple, where there is a single independent variable  𝑥  used to predict a single dependent variable  𝑦 , and multiple linear regression, where as an extension multiple independent variables  𝑥𝑛 are used to predict a single dependent variable  𝑦 .</a:t>
            </a:r>
          </a:p>
          <a:p>
            <a:pPr lvl="1"/>
            <a:endParaRPr lang="en-US" sz="1800" dirty="0">
              <a:latin typeface="+mj-lt"/>
            </a:endParaRPr>
          </a:p>
          <a:p>
            <a:pPr lvl="1"/>
            <a:endParaRPr lang="en-US" sz="1800" dirty="0">
              <a:latin typeface="+mj-lt"/>
            </a:endParaRPr>
          </a:p>
          <a:p>
            <a:pPr lvl="1"/>
            <a:endParaRPr lang="en-US" sz="1800" dirty="0">
              <a:latin typeface="+mj-lt"/>
            </a:endParaRPr>
          </a:p>
        </p:txBody>
      </p:sp>
      <p:pic>
        <p:nvPicPr>
          <p:cNvPr id="5" name="Picture 4">
            <a:extLst>
              <a:ext uri="{FF2B5EF4-FFF2-40B4-BE49-F238E27FC236}">
                <a16:creationId xmlns:a16="http://schemas.microsoft.com/office/drawing/2014/main" id="{6FC4EC72-3F14-56D3-E189-A337C126A8FE}"/>
              </a:ext>
            </a:extLst>
          </p:cNvPr>
          <p:cNvPicPr>
            <a:picLocks noChangeAspect="1"/>
          </p:cNvPicPr>
          <p:nvPr/>
        </p:nvPicPr>
        <p:blipFill>
          <a:blip r:embed="rId2"/>
          <a:stretch>
            <a:fillRect/>
          </a:stretch>
        </p:blipFill>
        <p:spPr>
          <a:xfrm>
            <a:off x="1452562" y="3932135"/>
            <a:ext cx="6238875" cy="1019175"/>
          </a:xfrm>
          <a:prstGeom prst="rect">
            <a:avLst/>
          </a:prstGeom>
        </p:spPr>
      </p:pic>
      <p:sp>
        <p:nvSpPr>
          <p:cNvPr id="7" name="Google Shape;137;p7">
            <a:extLst>
              <a:ext uri="{FF2B5EF4-FFF2-40B4-BE49-F238E27FC236}">
                <a16:creationId xmlns:a16="http://schemas.microsoft.com/office/drawing/2014/main" id="{1864A06C-46E7-641C-5305-D5326FD65463}"/>
              </a:ext>
            </a:extLst>
          </p:cNvPr>
          <p:cNvSpPr txBox="1">
            <a:spLocks/>
          </p:cNvSpPr>
          <p:nvPr/>
        </p:nvSpPr>
        <p:spPr>
          <a:xfrm>
            <a:off x="4462499" y="6356351"/>
            <a:ext cx="532288" cy="369291"/>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r>
              <a:rPr lang="en-US" dirty="0"/>
              <a:t>10</a:t>
            </a:r>
          </a:p>
        </p:txBody>
      </p:sp>
    </p:spTree>
    <p:extLst>
      <p:ext uri="{BB962C8B-B14F-4D97-AF65-F5344CB8AC3E}">
        <p14:creationId xmlns:p14="http://schemas.microsoft.com/office/powerpoint/2010/main" val="209432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B0FF-CA7C-9C5D-568B-D2064D570EDD}"/>
              </a:ext>
            </a:extLst>
          </p:cNvPr>
          <p:cNvSpPr>
            <a:spLocks noGrp="1"/>
          </p:cNvSpPr>
          <p:nvPr>
            <p:ph type="title"/>
          </p:nvPr>
        </p:nvSpPr>
        <p:spPr/>
        <p:txBody>
          <a:bodyPr/>
          <a:lstStyle/>
          <a:p>
            <a:r>
              <a:rPr lang="en-US" dirty="0">
                <a:latin typeface="Arial"/>
                <a:ea typeface="Arial"/>
                <a:cs typeface="Arial"/>
                <a:sym typeface="Arial"/>
              </a:rPr>
              <a:t>Project Description</a:t>
            </a:r>
            <a:endParaRPr lang="en-US" dirty="0"/>
          </a:p>
        </p:txBody>
      </p:sp>
      <p:sp>
        <p:nvSpPr>
          <p:cNvPr id="4" name="Google Shape;145;p8">
            <a:extLst>
              <a:ext uri="{FF2B5EF4-FFF2-40B4-BE49-F238E27FC236}">
                <a16:creationId xmlns:a16="http://schemas.microsoft.com/office/drawing/2014/main" id="{8A09F808-CB34-F812-F80A-5D2F6D0CDA60}"/>
              </a:ext>
            </a:extLst>
          </p:cNvPr>
          <p:cNvSpPr txBox="1">
            <a:spLocks/>
          </p:cNvSpPr>
          <p:nvPr/>
        </p:nvSpPr>
        <p:spPr>
          <a:xfrm>
            <a:off x="4451785" y="6356351"/>
            <a:ext cx="326692" cy="369291"/>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fld id="{00000000-1234-1234-1234-123412341234}" type="slidenum">
              <a:rPr lang="en-US" smtClean="0"/>
              <a:pPr/>
              <a:t>11</a:t>
            </a:fld>
            <a:endParaRPr lang="en-US" dirty="0"/>
          </a:p>
        </p:txBody>
      </p:sp>
      <p:sp>
        <p:nvSpPr>
          <p:cNvPr id="5" name="Text Placeholder 2">
            <a:extLst>
              <a:ext uri="{FF2B5EF4-FFF2-40B4-BE49-F238E27FC236}">
                <a16:creationId xmlns:a16="http://schemas.microsoft.com/office/drawing/2014/main" id="{7AC5EB9B-D2F8-4E48-C03E-679AD219E290}"/>
              </a:ext>
            </a:extLst>
          </p:cNvPr>
          <p:cNvSpPr>
            <a:spLocks noGrp="1"/>
          </p:cNvSpPr>
          <p:nvPr>
            <p:ph type="body" idx="1"/>
          </p:nvPr>
        </p:nvSpPr>
        <p:spPr>
          <a:xfrm>
            <a:off x="628650" y="1157032"/>
            <a:ext cx="7886700" cy="4351338"/>
          </a:xfrm>
        </p:spPr>
        <p:txBody>
          <a:bodyPr>
            <a:normAutofit/>
          </a:bodyPr>
          <a:lstStyle/>
          <a:p>
            <a:r>
              <a:rPr lang="en-US" sz="1800" dirty="0">
                <a:latin typeface="+mj-lt"/>
              </a:rPr>
              <a:t>Linear Regression</a:t>
            </a:r>
          </a:p>
          <a:p>
            <a:pPr lvl="1"/>
            <a:r>
              <a:rPr lang="en-US" sz="1600" dirty="0">
                <a:latin typeface="+mj-lt"/>
              </a:rPr>
              <a:t>To derive the regression by hand, we use least-squares to fit a line to the data. Least-squares is where a lines known as residuals are drawn vertically from each data point to a fitted line and its distance is squared to get squares that are added up -or summed- to be minimized as the fitted line is rotated to find the best fit. The smaller the sum of squares, the tighter the fit of the line, and the higher the  𝑟</a:t>
            </a:r>
            <a:r>
              <a:rPr lang="en-US" sz="1600" baseline="30000" dirty="0">
                <a:latin typeface="+mj-lt"/>
              </a:rPr>
              <a:t>2</a:t>
            </a:r>
            <a:r>
              <a:rPr lang="en-US" sz="1600" dirty="0">
                <a:latin typeface="+mj-lt"/>
              </a:rPr>
              <a:t> value.</a:t>
            </a:r>
          </a:p>
          <a:p>
            <a:pPr lvl="1"/>
            <a:r>
              <a:rPr lang="en-US" sz="1600" dirty="0">
                <a:latin typeface="+mj-lt"/>
              </a:rPr>
              <a:t>In Python, the </a:t>
            </a:r>
            <a:r>
              <a:rPr lang="en-US" sz="1600" dirty="0" err="1">
                <a:latin typeface="+mj-lt"/>
              </a:rPr>
              <a:t>sklearn</a:t>
            </a:r>
            <a:r>
              <a:rPr lang="en-US" sz="1600" dirty="0">
                <a:latin typeface="+mj-lt"/>
              </a:rPr>
              <a:t> library has a </a:t>
            </a:r>
            <a:r>
              <a:rPr lang="en-US" sz="1600" dirty="0" err="1">
                <a:latin typeface="+mj-lt"/>
              </a:rPr>
              <a:t>linear_model</a:t>
            </a:r>
            <a:r>
              <a:rPr lang="en-US" sz="1600" dirty="0">
                <a:latin typeface="+mj-lt"/>
              </a:rPr>
              <a:t> submodule that will take care of calculations and data points once input data is provided. All that is needed is analysis and selection of the independent variables relative to the dependent variable and with the use of the </a:t>
            </a:r>
            <a:r>
              <a:rPr lang="en-US" sz="1600" dirty="0" err="1">
                <a:latin typeface="+mj-lt"/>
              </a:rPr>
              <a:t>linear_model</a:t>
            </a:r>
            <a:r>
              <a:rPr lang="en-US" sz="1600" dirty="0">
                <a:latin typeface="+mj-lt"/>
              </a:rPr>
              <a:t> submodule, Python will be able to implement a linear model for data input and give out predictions. Graphical plots with the matplotlib library and numerical scores such as the $r^2$ value with the </a:t>
            </a:r>
            <a:r>
              <a:rPr lang="en-US" sz="1600" dirty="0" err="1">
                <a:latin typeface="+mj-lt"/>
              </a:rPr>
              <a:t>sklearn</a:t>
            </a:r>
            <a:r>
              <a:rPr lang="en-US" sz="1600" dirty="0">
                <a:latin typeface="+mj-lt"/>
              </a:rPr>
              <a:t> library are used to validate the effectiveness of the model.</a:t>
            </a:r>
          </a:p>
          <a:p>
            <a:pPr lvl="1"/>
            <a:endParaRPr lang="en-US" sz="1800" dirty="0">
              <a:latin typeface="+mj-lt"/>
            </a:endParaRPr>
          </a:p>
        </p:txBody>
      </p:sp>
    </p:spTree>
    <p:extLst>
      <p:ext uri="{BB962C8B-B14F-4D97-AF65-F5344CB8AC3E}">
        <p14:creationId xmlns:p14="http://schemas.microsoft.com/office/powerpoint/2010/main" val="243140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Analysis and Results</a:t>
            </a:r>
            <a:endParaRPr dirty="0"/>
          </a:p>
        </p:txBody>
      </p:sp>
      <p:sp>
        <p:nvSpPr>
          <p:cNvPr id="145" name="Google Shape;145;p8"/>
          <p:cNvSpPr txBox="1">
            <a:spLocks noGrp="1"/>
          </p:cNvSpPr>
          <p:nvPr>
            <p:ph type="sldNum" idx="4294967295"/>
          </p:nvPr>
        </p:nvSpPr>
        <p:spPr>
          <a:xfrm>
            <a:off x="4451785" y="6356351"/>
            <a:ext cx="326692"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dirty="0"/>
          </a:p>
        </p:txBody>
      </p:sp>
      <p:sp>
        <p:nvSpPr>
          <p:cNvPr id="146" name="Google Shape;146;p8"/>
          <p:cNvSpPr txBox="1">
            <a:spLocks noGrp="1"/>
          </p:cNvSpPr>
          <p:nvPr>
            <p:ph type="body" idx="1"/>
          </p:nvPr>
        </p:nvSpPr>
        <p:spPr>
          <a:xfrm>
            <a:off x="606342" y="1379811"/>
            <a:ext cx="7931316" cy="4148198"/>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1800" dirty="0">
                <a:latin typeface="Arial"/>
                <a:ea typeface="Arial"/>
                <a:cs typeface="Arial"/>
                <a:sym typeface="Arial"/>
              </a:rPr>
              <a:t>3 models chosen, all based on the highest correlation values</a:t>
            </a:r>
          </a:p>
          <a:p>
            <a:pPr marL="742950" lvl="1" indent="-285750">
              <a:lnSpc>
                <a:spcPct val="110000"/>
              </a:lnSpc>
              <a:spcBef>
                <a:spcPts val="0"/>
              </a:spcBef>
            </a:pPr>
            <a:r>
              <a:rPr lang="en-US" sz="1800" dirty="0">
                <a:latin typeface="Arial"/>
                <a:ea typeface="Arial"/>
                <a:cs typeface="Arial"/>
                <a:sym typeface="Arial"/>
              </a:rPr>
              <a:t>Model 1 was top 23 variables based on correlation</a:t>
            </a:r>
          </a:p>
          <a:p>
            <a:pPr marL="1200150" lvl="2" indent="-285750">
              <a:lnSpc>
                <a:spcPct val="110000"/>
              </a:lnSpc>
              <a:spcBef>
                <a:spcPts val="0"/>
              </a:spcBef>
            </a:pPr>
            <a:r>
              <a:rPr lang="en-US" sz="1800" dirty="0">
                <a:latin typeface="Arial"/>
                <a:ea typeface="Arial"/>
                <a:cs typeface="Arial"/>
                <a:sym typeface="Arial"/>
              </a:rPr>
              <a:t>Chosen based on all positive correlations higher than 0.1</a:t>
            </a:r>
          </a:p>
          <a:p>
            <a:pPr marL="742950" lvl="1" indent="-285750">
              <a:lnSpc>
                <a:spcPct val="110000"/>
              </a:lnSpc>
              <a:spcBef>
                <a:spcPts val="0"/>
              </a:spcBef>
            </a:pPr>
            <a:r>
              <a:rPr lang="en-US" sz="1800" dirty="0">
                <a:latin typeface="Arial"/>
                <a:ea typeface="Arial"/>
                <a:cs typeface="Arial"/>
                <a:sym typeface="Arial"/>
              </a:rPr>
              <a:t>Model 2 was top 3 variables based on correlation</a:t>
            </a:r>
          </a:p>
          <a:p>
            <a:pPr marL="1200150" lvl="2" indent="-285750">
              <a:lnSpc>
                <a:spcPct val="110000"/>
              </a:lnSpc>
              <a:spcBef>
                <a:spcPts val="0"/>
              </a:spcBef>
            </a:pPr>
            <a:r>
              <a:rPr lang="en-US" sz="1800" dirty="0">
                <a:latin typeface="Arial"/>
                <a:ea typeface="Arial"/>
                <a:cs typeface="Arial"/>
                <a:sym typeface="Arial"/>
              </a:rPr>
              <a:t>Chosen to test whether more variable truly equates to a better quality prediction model</a:t>
            </a:r>
          </a:p>
          <a:p>
            <a:pPr marL="742950" lvl="1" indent="-285750">
              <a:lnSpc>
                <a:spcPct val="110000"/>
              </a:lnSpc>
              <a:spcBef>
                <a:spcPts val="0"/>
              </a:spcBef>
            </a:pPr>
            <a:r>
              <a:rPr lang="en-US" sz="1800" dirty="0">
                <a:latin typeface="Arial"/>
                <a:ea typeface="Arial"/>
                <a:cs typeface="Arial"/>
                <a:sym typeface="Arial"/>
              </a:rPr>
              <a:t>Model 3 was top 5 variables based on correlation</a:t>
            </a:r>
          </a:p>
          <a:p>
            <a:pPr marL="1200150" lvl="2" indent="-285750">
              <a:lnSpc>
                <a:spcPct val="110000"/>
              </a:lnSpc>
              <a:spcBef>
                <a:spcPts val="0"/>
              </a:spcBef>
            </a:pPr>
            <a:r>
              <a:rPr lang="en-US" sz="1800" dirty="0">
                <a:latin typeface="Arial"/>
                <a:ea typeface="Arial"/>
                <a:cs typeface="Arial"/>
                <a:sym typeface="Arial"/>
              </a:rPr>
              <a:t>Chosen based on the initial example to compare other with other models</a:t>
            </a:r>
          </a:p>
          <a:p>
            <a:pPr marL="742950" lvl="1" indent="-285750">
              <a:lnSpc>
                <a:spcPct val="110000"/>
              </a:lnSpc>
              <a:spcBef>
                <a:spcPts val="0"/>
              </a:spcBef>
            </a:pPr>
            <a:r>
              <a:rPr lang="en-US" sz="1800" dirty="0">
                <a:latin typeface="Arial"/>
                <a:ea typeface="Arial"/>
                <a:cs typeface="Arial"/>
                <a:sym typeface="Arial"/>
              </a:rPr>
              <a:t>All models performed fairly well with Model 1 having the highest r</a:t>
            </a:r>
            <a:r>
              <a:rPr lang="en-US" sz="1800" baseline="30000" dirty="0">
                <a:latin typeface="Arial"/>
                <a:ea typeface="Arial"/>
                <a:cs typeface="Arial"/>
                <a:sym typeface="Arial"/>
              </a:rPr>
              <a:t>2</a:t>
            </a:r>
            <a:r>
              <a:rPr lang="en-US" sz="1800" dirty="0">
                <a:latin typeface="Arial"/>
                <a:ea typeface="Arial"/>
                <a:cs typeface="Arial"/>
                <a:sym typeface="Arial"/>
              </a:rPr>
              <a:t> value of 0.91</a:t>
            </a:r>
          </a:p>
          <a:p>
            <a:pPr marL="742950" lvl="1" indent="-285750">
              <a:lnSpc>
                <a:spcPct val="110000"/>
              </a:lnSpc>
              <a:spcBef>
                <a:spcPts val="0"/>
              </a:spcBef>
            </a:pPr>
            <a:r>
              <a:rPr lang="en-US" sz="1800" dirty="0">
                <a:latin typeface="Arial"/>
                <a:ea typeface="Arial"/>
                <a:cs typeface="Arial"/>
                <a:sym typeface="Arial"/>
              </a:rPr>
              <a:t>All models had error plots centered around 0 to show good fit for the regression models</a:t>
            </a:r>
          </a:p>
          <a:p>
            <a:pPr marL="742950" lvl="1" indent="-285750">
              <a:lnSpc>
                <a:spcPct val="110000"/>
              </a:lnSpc>
              <a:spcBef>
                <a:spcPts val="0"/>
              </a:spcBef>
            </a:pPr>
            <a:endParaRPr dirty="0"/>
          </a:p>
        </p:txBody>
      </p:sp>
      <p:sp>
        <p:nvSpPr>
          <p:cNvPr id="147" name="Google Shape;147;p8"/>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D37B-4179-CD75-831A-E0C04C5BFA7A}"/>
              </a:ext>
            </a:extLst>
          </p:cNvPr>
          <p:cNvSpPr>
            <a:spLocks noGrp="1"/>
          </p:cNvSpPr>
          <p:nvPr>
            <p:ph type="title"/>
          </p:nvPr>
        </p:nvSpPr>
        <p:spPr/>
        <p:txBody>
          <a:bodyPr/>
          <a:lstStyle/>
          <a:p>
            <a:r>
              <a:rPr lang="en-US" dirty="0">
                <a:latin typeface="Arial"/>
                <a:ea typeface="Arial"/>
                <a:cs typeface="Arial"/>
                <a:sym typeface="Arial"/>
              </a:rPr>
              <a:t>Analysis and Results</a:t>
            </a:r>
            <a:endParaRPr lang="en-US" dirty="0"/>
          </a:p>
        </p:txBody>
      </p:sp>
      <p:sp>
        <p:nvSpPr>
          <p:cNvPr id="3" name="Text Placeholder 2">
            <a:extLst>
              <a:ext uri="{FF2B5EF4-FFF2-40B4-BE49-F238E27FC236}">
                <a16:creationId xmlns:a16="http://schemas.microsoft.com/office/drawing/2014/main" id="{FA16FABF-8A9B-2979-0269-2BA87A569317}"/>
              </a:ext>
            </a:extLst>
          </p:cNvPr>
          <p:cNvSpPr>
            <a:spLocks noGrp="1"/>
          </p:cNvSpPr>
          <p:nvPr>
            <p:ph type="body" idx="1"/>
          </p:nvPr>
        </p:nvSpPr>
        <p:spPr>
          <a:xfrm>
            <a:off x="628650" y="1068541"/>
            <a:ext cx="7886700" cy="4351338"/>
          </a:xfrm>
        </p:spPr>
        <p:txBody>
          <a:bodyPr/>
          <a:lstStyle/>
          <a:p>
            <a:r>
              <a:rPr lang="en-US" dirty="0"/>
              <a:t>Model 1</a:t>
            </a:r>
          </a:p>
          <a:p>
            <a:pPr lvl="1"/>
            <a:r>
              <a:rPr lang="en-US" dirty="0"/>
              <a:t>R</a:t>
            </a:r>
            <a:r>
              <a:rPr lang="en-US" baseline="30000" dirty="0"/>
              <a:t>2</a:t>
            </a:r>
            <a:r>
              <a:rPr lang="en-US" dirty="0"/>
              <a:t> value of 0.91</a:t>
            </a:r>
          </a:p>
          <a:p>
            <a:pPr lvl="1"/>
            <a:r>
              <a:rPr lang="en-US" dirty="0"/>
              <a:t>Error model centered around 0</a:t>
            </a:r>
          </a:p>
          <a:p>
            <a:pPr lvl="1"/>
            <a:endParaRPr lang="en-US" dirty="0"/>
          </a:p>
        </p:txBody>
      </p:sp>
      <p:pic>
        <p:nvPicPr>
          <p:cNvPr id="5" name="Picture 4">
            <a:extLst>
              <a:ext uri="{FF2B5EF4-FFF2-40B4-BE49-F238E27FC236}">
                <a16:creationId xmlns:a16="http://schemas.microsoft.com/office/drawing/2014/main" id="{8C294548-FBCF-8D5B-265B-F0A328F7754C}"/>
              </a:ext>
            </a:extLst>
          </p:cNvPr>
          <p:cNvPicPr>
            <a:picLocks noChangeAspect="1"/>
          </p:cNvPicPr>
          <p:nvPr/>
        </p:nvPicPr>
        <p:blipFill>
          <a:blip r:embed="rId2"/>
          <a:stretch>
            <a:fillRect/>
          </a:stretch>
        </p:blipFill>
        <p:spPr>
          <a:xfrm>
            <a:off x="487387" y="2757487"/>
            <a:ext cx="3981450" cy="2562225"/>
          </a:xfrm>
          <a:prstGeom prst="rect">
            <a:avLst/>
          </a:prstGeom>
        </p:spPr>
      </p:pic>
    </p:spTree>
    <p:extLst>
      <p:ext uri="{BB962C8B-B14F-4D97-AF65-F5344CB8AC3E}">
        <p14:creationId xmlns:p14="http://schemas.microsoft.com/office/powerpoint/2010/main" val="344305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402C-E641-C437-5B60-6D79B2044ECA}"/>
              </a:ext>
            </a:extLst>
          </p:cNvPr>
          <p:cNvSpPr>
            <a:spLocks noGrp="1"/>
          </p:cNvSpPr>
          <p:nvPr>
            <p:ph type="title"/>
          </p:nvPr>
        </p:nvSpPr>
        <p:spPr/>
        <p:txBody>
          <a:bodyPr/>
          <a:lstStyle/>
          <a:p>
            <a:r>
              <a:rPr lang="en-US" dirty="0">
                <a:latin typeface="Arial"/>
                <a:ea typeface="Arial"/>
                <a:cs typeface="Arial"/>
                <a:sym typeface="Arial"/>
              </a:rPr>
              <a:t>Analysis and Results</a:t>
            </a:r>
            <a:endParaRPr lang="en-US" dirty="0"/>
          </a:p>
        </p:txBody>
      </p:sp>
      <p:sp>
        <p:nvSpPr>
          <p:cNvPr id="3" name="Text Placeholder 2">
            <a:extLst>
              <a:ext uri="{FF2B5EF4-FFF2-40B4-BE49-F238E27FC236}">
                <a16:creationId xmlns:a16="http://schemas.microsoft.com/office/drawing/2014/main" id="{3DDB22EB-2949-AB00-D849-BAC2E60F049A}"/>
              </a:ext>
            </a:extLst>
          </p:cNvPr>
          <p:cNvSpPr>
            <a:spLocks noGrp="1"/>
          </p:cNvSpPr>
          <p:nvPr>
            <p:ph type="body" idx="1"/>
          </p:nvPr>
        </p:nvSpPr>
        <p:spPr>
          <a:xfrm>
            <a:off x="628650" y="1253331"/>
            <a:ext cx="7886700" cy="4351338"/>
          </a:xfrm>
        </p:spPr>
        <p:txBody>
          <a:bodyPr/>
          <a:lstStyle/>
          <a:p>
            <a:r>
              <a:rPr lang="en-US" dirty="0"/>
              <a:t>Model 2</a:t>
            </a:r>
          </a:p>
          <a:p>
            <a:pPr lvl="1"/>
            <a:r>
              <a:rPr lang="en-US" dirty="0"/>
              <a:t>R</a:t>
            </a:r>
            <a:r>
              <a:rPr lang="en-US" baseline="30000" dirty="0"/>
              <a:t>2</a:t>
            </a:r>
            <a:r>
              <a:rPr lang="en-US" dirty="0"/>
              <a:t> value of 0.79</a:t>
            </a:r>
          </a:p>
          <a:p>
            <a:pPr lvl="1"/>
            <a:r>
              <a:rPr lang="en-US" dirty="0"/>
              <a:t>Error model also centered around 0</a:t>
            </a:r>
          </a:p>
        </p:txBody>
      </p:sp>
      <p:pic>
        <p:nvPicPr>
          <p:cNvPr id="5" name="Picture 4">
            <a:extLst>
              <a:ext uri="{FF2B5EF4-FFF2-40B4-BE49-F238E27FC236}">
                <a16:creationId xmlns:a16="http://schemas.microsoft.com/office/drawing/2014/main" id="{8E04E8AF-67B1-D984-30AD-DEC276060D8C}"/>
              </a:ext>
            </a:extLst>
          </p:cNvPr>
          <p:cNvPicPr>
            <a:picLocks noChangeAspect="1"/>
          </p:cNvPicPr>
          <p:nvPr/>
        </p:nvPicPr>
        <p:blipFill>
          <a:blip r:embed="rId2"/>
          <a:stretch>
            <a:fillRect/>
          </a:stretch>
        </p:blipFill>
        <p:spPr>
          <a:xfrm>
            <a:off x="628650" y="3068253"/>
            <a:ext cx="3790950" cy="2447925"/>
          </a:xfrm>
          <a:prstGeom prst="rect">
            <a:avLst/>
          </a:prstGeom>
        </p:spPr>
      </p:pic>
    </p:spTree>
    <p:extLst>
      <p:ext uri="{BB962C8B-B14F-4D97-AF65-F5344CB8AC3E}">
        <p14:creationId xmlns:p14="http://schemas.microsoft.com/office/powerpoint/2010/main" val="43606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6520-3BDC-2565-4E58-023DA746D3C4}"/>
              </a:ext>
            </a:extLst>
          </p:cNvPr>
          <p:cNvSpPr>
            <a:spLocks noGrp="1"/>
          </p:cNvSpPr>
          <p:nvPr>
            <p:ph type="title"/>
          </p:nvPr>
        </p:nvSpPr>
        <p:spPr/>
        <p:txBody>
          <a:bodyPr/>
          <a:lstStyle/>
          <a:p>
            <a:r>
              <a:rPr lang="en-US" dirty="0">
                <a:latin typeface="Arial"/>
                <a:ea typeface="Arial"/>
                <a:cs typeface="Arial"/>
                <a:sym typeface="Arial"/>
              </a:rPr>
              <a:t>Analysis and Results</a:t>
            </a:r>
            <a:endParaRPr lang="en-US" dirty="0"/>
          </a:p>
        </p:txBody>
      </p:sp>
      <p:sp>
        <p:nvSpPr>
          <p:cNvPr id="3" name="Text Placeholder 2">
            <a:extLst>
              <a:ext uri="{FF2B5EF4-FFF2-40B4-BE49-F238E27FC236}">
                <a16:creationId xmlns:a16="http://schemas.microsoft.com/office/drawing/2014/main" id="{A63FDE99-9B6B-DDEA-A473-DFF98E2A4769}"/>
              </a:ext>
            </a:extLst>
          </p:cNvPr>
          <p:cNvSpPr>
            <a:spLocks noGrp="1"/>
          </p:cNvSpPr>
          <p:nvPr>
            <p:ph type="body" idx="1"/>
          </p:nvPr>
        </p:nvSpPr>
        <p:spPr>
          <a:xfrm>
            <a:off x="628650" y="1176696"/>
            <a:ext cx="7886700" cy="4351338"/>
          </a:xfrm>
        </p:spPr>
        <p:txBody>
          <a:bodyPr/>
          <a:lstStyle/>
          <a:p>
            <a:r>
              <a:rPr lang="en-US" dirty="0"/>
              <a:t>Model 3</a:t>
            </a:r>
          </a:p>
          <a:p>
            <a:pPr lvl="1"/>
            <a:r>
              <a:rPr lang="en-US" dirty="0"/>
              <a:t>R</a:t>
            </a:r>
            <a:r>
              <a:rPr lang="en-US" baseline="30000" dirty="0"/>
              <a:t>2</a:t>
            </a:r>
            <a:r>
              <a:rPr lang="en-US" dirty="0"/>
              <a:t> value of 0.83</a:t>
            </a:r>
          </a:p>
          <a:p>
            <a:pPr lvl="1"/>
            <a:r>
              <a:rPr lang="en-US" dirty="0"/>
              <a:t>Error model centered around 0, although slightly skewed</a:t>
            </a:r>
          </a:p>
          <a:p>
            <a:endParaRPr lang="en-US" dirty="0"/>
          </a:p>
        </p:txBody>
      </p:sp>
      <p:pic>
        <p:nvPicPr>
          <p:cNvPr id="5" name="Picture 4">
            <a:extLst>
              <a:ext uri="{FF2B5EF4-FFF2-40B4-BE49-F238E27FC236}">
                <a16:creationId xmlns:a16="http://schemas.microsoft.com/office/drawing/2014/main" id="{493CC4C6-3A40-F74A-EA98-48CD2688E33E}"/>
              </a:ext>
            </a:extLst>
          </p:cNvPr>
          <p:cNvPicPr>
            <a:picLocks noChangeAspect="1"/>
          </p:cNvPicPr>
          <p:nvPr/>
        </p:nvPicPr>
        <p:blipFill>
          <a:blip r:embed="rId2"/>
          <a:stretch>
            <a:fillRect/>
          </a:stretch>
        </p:blipFill>
        <p:spPr>
          <a:xfrm>
            <a:off x="628650" y="3158765"/>
            <a:ext cx="3619500" cy="2447925"/>
          </a:xfrm>
          <a:prstGeom prst="rect">
            <a:avLst/>
          </a:prstGeom>
        </p:spPr>
      </p:pic>
    </p:spTree>
    <p:extLst>
      <p:ext uri="{BB962C8B-B14F-4D97-AF65-F5344CB8AC3E}">
        <p14:creationId xmlns:p14="http://schemas.microsoft.com/office/powerpoint/2010/main" val="406745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81AA-F8D5-7AC1-1045-A0ED0DB27736}"/>
              </a:ext>
            </a:extLst>
          </p:cNvPr>
          <p:cNvSpPr>
            <a:spLocks noGrp="1"/>
          </p:cNvSpPr>
          <p:nvPr>
            <p:ph type="title"/>
          </p:nvPr>
        </p:nvSpPr>
        <p:spPr/>
        <p:txBody>
          <a:bodyPr/>
          <a:lstStyle/>
          <a:p>
            <a:r>
              <a:rPr lang="en-US" dirty="0">
                <a:latin typeface="Arial"/>
                <a:ea typeface="Arial"/>
                <a:cs typeface="Arial"/>
                <a:sym typeface="Arial"/>
              </a:rPr>
              <a:t>Analysis and Results</a:t>
            </a:r>
            <a:endParaRPr lang="en-US" dirty="0"/>
          </a:p>
        </p:txBody>
      </p:sp>
      <p:sp>
        <p:nvSpPr>
          <p:cNvPr id="3" name="Text Placeholder 2">
            <a:extLst>
              <a:ext uri="{FF2B5EF4-FFF2-40B4-BE49-F238E27FC236}">
                <a16:creationId xmlns:a16="http://schemas.microsoft.com/office/drawing/2014/main" id="{B51CBC9E-67BE-2B7C-D67F-2CB23699B0A2}"/>
              </a:ext>
            </a:extLst>
          </p:cNvPr>
          <p:cNvSpPr>
            <a:spLocks noGrp="1"/>
          </p:cNvSpPr>
          <p:nvPr>
            <p:ph type="body" idx="1"/>
          </p:nvPr>
        </p:nvSpPr>
        <p:spPr>
          <a:xfrm>
            <a:off x="628650" y="1127535"/>
            <a:ext cx="7886700" cy="4351338"/>
          </a:xfrm>
        </p:spPr>
        <p:txBody>
          <a:bodyPr>
            <a:normAutofit/>
          </a:bodyPr>
          <a:lstStyle/>
          <a:p>
            <a:r>
              <a:rPr lang="en-US" sz="1800" dirty="0">
                <a:latin typeface="+mj-lt"/>
              </a:rPr>
              <a:t>By comparison, it would seem that model 1 with the 23 columns with the highest correlations to sales price did the best with a centered error plot around 0 and the highest  𝑟</a:t>
            </a:r>
            <a:r>
              <a:rPr lang="en-US" sz="1800" baseline="30000" dirty="0">
                <a:latin typeface="+mj-lt"/>
              </a:rPr>
              <a:t>2</a:t>
            </a:r>
            <a:r>
              <a:rPr lang="en-US" sz="1800" dirty="0">
                <a:latin typeface="+mj-lt"/>
              </a:rPr>
              <a:t>  value of 0.91. This means that model 1 is the best prediction model with the best fit line through the dataset. Another way to think about it is that the  𝑟</a:t>
            </a:r>
            <a:r>
              <a:rPr lang="en-US" sz="1800" baseline="30000" dirty="0">
                <a:latin typeface="+mj-lt"/>
              </a:rPr>
              <a:t>2</a:t>
            </a:r>
            <a:r>
              <a:rPr lang="en-US" sz="1800" dirty="0">
                <a:latin typeface="+mj-lt"/>
              </a:rPr>
              <a:t>  shows that the variables chosen explain 0.91 or 91% of the variation in sale price, at least within the dataset.</a:t>
            </a:r>
          </a:p>
          <a:p>
            <a:r>
              <a:rPr lang="en-US" sz="1800" dirty="0">
                <a:latin typeface="+mj-lt"/>
              </a:rPr>
              <a:t>Prediction model 1 vs. Data</a:t>
            </a:r>
          </a:p>
          <a:p>
            <a:endParaRPr lang="en-US" sz="1800" dirty="0">
              <a:latin typeface="+mj-lt"/>
            </a:endParaRPr>
          </a:p>
        </p:txBody>
      </p:sp>
      <p:pic>
        <p:nvPicPr>
          <p:cNvPr id="5" name="Picture 4">
            <a:extLst>
              <a:ext uri="{FF2B5EF4-FFF2-40B4-BE49-F238E27FC236}">
                <a16:creationId xmlns:a16="http://schemas.microsoft.com/office/drawing/2014/main" id="{C6EA4D7B-149E-C02B-8ADE-002EB4B76CF5}"/>
              </a:ext>
            </a:extLst>
          </p:cNvPr>
          <p:cNvPicPr>
            <a:picLocks noChangeAspect="1"/>
          </p:cNvPicPr>
          <p:nvPr/>
        </p:nvPicPr>
        <p:blipFill>
          <a:blip r:embed="rId2"/>
          <a:stretch>
            <a:fillRect/>
          </a:stretch>
        </p:blipFill>
        <p:spPr>
          <a:xfrm>
            <a:off x="628650" y="3429000"/>
            <a:ext cx="3924300" cy="2457450"/>
          </a:xfrm>
          <a:prstGeom prst="rect">
            <a:avLst/>
          </a:prstGeom>
        </p:spPr>
      </p:pic>
    </p:spTree>
    <p:extLst>
      <p:ext uri="{BB962C8B-B14F-4D97-AF65-F5344CB8AC3E}">
        <p14:creationId xmlns:p14="http://schemas.microsoft.com/office/powerpoint/2010/main" val="278038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362560"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17</a:t>
            </a:fld>
            <a:endParaRPr/>
          </a:p>
        </p:txBody>
      </p:sp>
      <p:sp>
        <p:nvSpPr>
          <p:cNvPr id="154" name="Google Shape;154;p9"/>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1800" dirty="0">
                <a:latin typeface="Arial"/>
                <a:ea typeface="Arial"/>
                <a:cs typeface="Arial"/>
                <a:sym typeface="Arial"/>
              </a:rPr>
              <a:t>Test data</a:t>
            </a:r>
          </a:p>
          <a:p>
            <a:pPr marL="742950" lvl="1" indent="-285750">
              <a:lnSpc>
                <a:spcPct val="110000"/>
              </a:lnSpc>
              <a:spcBef>
                <a:spcPts val="0"/>
              </a:spcBef>
            </a:pPr>
            <a:r>
              <a:rPr lang="en-US" sz="1800" dirty="0">
                <a:latin typeface="+mj-lt"/>
              </a:rPr>
              <a:t>Using the prediction model on the test data yielded a lower  𝑟2  value of 0.71. This is lower than anticipated but not unexpected since new data may not always correlate well to the original parameters.</a:t>
            </a:r>
          </a:p>
          <a:p>
            <a:pPr marL="742950" lvl="1" indent="-285750">
              <a:lnSpc>
                <a:spcPct val="110000"/>
              </a:lnSpc>
              <a:spcBef>
                <a:spcPts val="0"/>
              </a:spcBef>
            </a:pPr>
            <a:r>
              <a:rPr lang="en-US" sz="1800" dirty="0">
                <a:latin typeface="+mj-lt"/>
              </a:rPr>
              <a:t>Error plot shows the error centered around 0 still, so that is a good sign of a fairly decent prediction. </a:t>
            </a:r>
            <a:endParaRPr sz="1800" dirty="0">
              <a:latin typeface="+mj-lt"/>
            </a:endParaRPr>
          </a:p>
        </p:txBody>
      </p:sp>
      <p:sp>
        <p:nvSpPr>
          <p:cNvPr id="155" name="Google Shape;155;p9"/>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3" name="Picture 2">
            <a:extLst>
              <a:ext uri="{FF2B5EF4-FFF2-40B4-BE49-F238E27FC236}">
                <a16:creationId xmlns:a16="http://schemas.microsoft.com/office/drawing/2014/main" id="{A04D96BE-BED9-AD81-0159-1E4D1D637E17}"/>
              </a:ext>
            </a:extLst>
          </p:cNvPr>
          <p:cNvPicPr>
            <a:picLocks noChangeAspect="1"/>
          </p:cNvPicPr>
          <p:nvPr/>
        </p:nvPicPr>
        <p:blipFill>
          <a:blip r:embed="rId3"/>
          <a:stretch>
            <a:fillRect/>
          </a:stretch>
        </p:blipFill>
        <p:spPr>
          <a:xfrm>
            <a:off x="564103" y="3438862"/>
            <a:ext cx="3905250" cy="2466975"/>
          </a:xfrm>
          <a:prstGeom prst="rect">
            <a:avLst/>
          </a:prstGeom>
        </p:spPr>
      </p:pic>
      <p:pic>
        <p:nvPicPr>
          <p:cNvPr id="5" name="Picture 4">
            <a:extLst>
              <a:ext uri="{FF2B5EF4-FFF2-40B4-BE49-F238E27FC236}">
                <a16:creationId xmlns:a16="http://schemas.microsoft.com/office/drawing/2014/main" id="{780E942B-58DC-361F-9252-FA0824AA1C7A}"/>
              </a:ext>
            </a:extLst>
          </p:cNvPr>
          <p:cNvPicPr>
            <a:picLocks noChangeAspect="1"/>
          </p:cNvPicPr>
          <p:nvPr/>
        </p:nvPicPr>
        <p:blipFill>
          <a:blip r:embed="rId4"/>
          <a:stretch>
            <a:fillRect/>
          </a:stretch>
        </p:blipFill>
        <p:spPr>
          <a:xfrm>
            <a:off x="4633189" y="3330574"/>
            <a:ext cx="3971925" cy="2638425"/>
          </a:xfrm>
          <a:prstGeom prst="rect">
            <a:avLst/>
          </a:prstGeom>
        </p:spPr>
      </p:pic>
      <p:sp>
        <p:nvSpPr>
          <p:cNvPr id="6" name="Rectangle 5">
            <a:extLst>
              <a:ext uri="{FF2B5EF4-FFF2-40B4-BE49-F238E27FC236}">
                <a16:creationId xmlns:a16="http://schemas.microsoft.com/office/drawing/2014/main" id="{91B5B3C3-43D5-8C8E-26EA-E45EB6498CCE}"/>
              </a:ext>
            </a:extLst>
          </p:cNvPr>
          <p:cNvSpPr/>
          <p:nvPr/>
        </p:nvSpPr>
        <p:spPr>
          <a:xfrm>
            <a:off x="5419246" y="5747176"/>
            <a:ext cx="2747868"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Scatter plot of predictions vs test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18</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1800" dirty="0">
                <a:latin typeface="+mj-lt"/>
                <a:ea typeface="Arial"/>
                <a:cs typeface="Arial"/>
                <a:sym typeface="Arial"/>
              </a:rPr>
              <a:t>In terms of results based in the original dataset, the model with the most positively correlated variables yielded the best prediction mode. This was shown by an extremely high  𝑟2  value and a good error plot with a mean about 0.</a:t>
            </a:r>
          </a:p>
          <a:p>
            <a:pPr marL="285750" indent="-285750">
              <a:lnSpc>
                <a:spcPct val="110000"/>
              </a:lnSpc>
              <a:spcBef>
                <a:spcPts val="0"/>
              </a:spcBef>
            </a:pPr>
            <a:r>
              <a:rPr lang="en-US" sz="1800" b="0" i="0" dirty="0">
                <a:solidFill>
                  <a:srgbClr val="000000"/>
                </a:solidFill>
                <a:effectLst/>
                <a:latin typeface="+mj-lt"/>
              </a:rPr>
              <a:t>However, the conclusion drawn from this study is that although linear regression is a great tool for finding relationships/correlations between variables, it would seem that fitting well on one set of data does not necessarily translate into fitting well in another set of data.</a:t>
            </a:r>
          </a:p>
          <a:p>
            <a:pPr marL="285750" indent="-285750">
              <a:lnSpc>
                <a:spcPct val="110000"/>
              </a:lnSpc>
              <a:spcBef>
                <a:spcPts val="0"/>
              </a:spcBef>
            </a:pPr>
            <a:r>
              <a:rPr lang="en-US" sz="1800" b="0" i="0" dirty="0">
                <a:solidFill>
                  <a:srgbClr val="000000"/>
                </a:solidFill>
                <a:effectLst/>
                <a:latin typeface="+mj-lt"/>
              </a:rPr>
              <a:t>There is always more to be done and more trials to be done</a:t>
            </a:r>
            <a:endParaRPr sz="1800" dirty="0">
              <a:latin typeface="+mj-lt"/>
            </a:endParaRPr>
          </a:p>
        </p:txBody>
      </p:sp>
      <p:sp>
        <p:nvSpPr>
          <p:cNvPr id="163" name="Google Shape;163;p10"/>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3" y="6356351"/>
            <a:ext cx="415767"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19</a:t>
            </a:fld>
            <a:endParaRPr/>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algn="l"/>
            <a:r>
              <a:rPr lang="en-US" sz="1800" b="1" i="0" dirty="0">
                <a:solidFill>
                  <a:srgbClr val="000000"/>
                </a:solidFill>
                <a:effectLst/>
                <a:latin typeface="Helvetica Neue"/>
              </a:rPr>
              <a:t>References</a:t>
            </a:r>
          </a:p>
          <a:p>
            <a:pPr lvl="1">
              <a:buFont typeface="Arial" panose="020B0604020202020204" pitchFamily="34" charset="0"/>
              <a:buChar char="•"/>
            </a:pPr>
            <a:r>
              <a:rPr lang="en-US" sz="1200" b="0" i="0" dirty="0" err="1">
                <a:solidFill>
                  <a:srgbClr val="000000"/>
                </a:solidFill>
                <a:effectLst/>
                <a:latin typeface="Helvetica Neue"/>
              </a:rPr>
              <a:t>Starmer</a:t>
            </a:r>
            <a:r>
              <a:rPr lang="en-US" sz="1200" b="0" i="0" dirty="0">
                <a:solidFill>
                  <a:srgbClr val="000000"/>
                </a:solidFill>
                <a:effectLst/>
                <a:latin typeface="Helvetica Neue"/>
              </a:rPr>
              <a:t>, Josh. "Linear Regression, Clearly Explained!!!!." </a:t>
            </a:r>
            <a:r>
              <a:rPr lang="en-US" sz="1200" b="0" i="0" dirty="0" err="1">
                <a:solidFill>
                  <a:srgbClr val="000000"/>
                </a:solidFill>
                <a:effectLst/>
                <a:latin typeface="Helvetica Neue"/>
              </a:rPr>
              <a:t>Youtube</a:t>
            </a:r>
            <a:r>
              <a:rPr lang="en-US" sz="1200" b="0" i="0" dirty="0">
                <a:solidFill>
                  <a:srgbClr val="000000"/>
                </a:solidFill>
                <a:effectLst/>
                <a:latin typeface="Helvetica Neue"/>
              </a:rPr>
              <a:t>, 2017. </a:t>
            </a:r>
            <a:r>
              <a:rPr lang="en-US" sz="1200" b="0" i="0" u="sng" dirty="0">
                <a:solidFill>
                  <a:srgbClr val="296EAA"/>
                </a:solidFill>
                <a:effectLst/>
                <a:latin typeface="Helvetica Neue"/>
                <a:hlinkClick r:id="rId3"/>
              </a:rPr>
              <a:t>https://www.youtube.com/watch?v=nk2CQITm_eo</a:t>
            </a:r>
            <a:endParaRPr lang="en-US" sz="1200" b="0" i="0" dirty="0">
              <a:solidFill>
                <a:srgbClr val="000000"/>
              </a:solidFill>
              <a:effectLst/>
              <a:latin typeface="Helvetica Neue"/>
            </a:endParaRPr>
          </a:p>
          <a:p>
            <a:pPr lvl="1">
              <a:buFont typeface="Arial" panose="020B0604020202020204" pitchFamily="34" charset="0"/>
              <a:buChar char="•"/>
            </a:pPr>
            <a:r>
              <a:rPr lang="en-US" sz="1200" b="0" i="0" dirty="0">
                <a:solidFill>
                  <a:srgbClr val="000000"/>
                </a:solidFill>
                <a:effectLst/>
                <a:latin typeface="Helvetica Neue"/>
              </a:rPr>
              <a:t>Williams, John. "Module 7 - A Model to Predict Housing Prices." student.emeritus.org, 2022. </a:t>
            </a:r>
            <a:r>
              <a:rPr lang="en-US" sz="1200" b="0" i="0" u="sng" dirty="0">
                <a:solidFill>
                  <a:srgbClr val="296EAA"/>
                </a:solidFill>
                <a:effectLst/>
                <a:latin typeface="Helvetica Neue"/>
                <a:hlinkClick r:id="rId4"/>
              </a:rPr>
              <a:t>https://student.emeritus.org/courses/4289/modules</a:t>
            </a:r>
            <a:endParaRPr lang="en-US" sz="1200" b="0" i="0" dirty="0">
              <a:solidFill>
                <a:srgbClr val="000000"/>
              </a:solidFill>
              <a:effectLst/>
              <a:latin typeface="Helvetica Neue"/>
            </a:endParaRPr>
          </a:p>
        </p:txBody>
      </p:sp>
      <p:sp>
        <p:nvSpPr>
          <p:cNvPr id="171" name="Google Shape;171;p11"/>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2000" dirty="0">
                <a:latin typeface="Arial"/>
                <a:ea typeface="Arial"/>
                <a:cs typeface="Arial"/>
                <a:sym typeface="Arial"/>
              </a:rPr>
              <a:t>The purpose of this project was to create a prediction model based on different housing features and sales price. </a:t>
            </a:r>
          </a:p>
          <a:p>
            <a:pPr marL="285750" indent="-285750">
              <a:lnSpc>
                <a:spcPct val="110000"/>
              </a:lnSpc>
              <a:spcBef>
                <a:spcPts val="0"/>
              </a:spcBef>
            </a:pPr>
            <a:endParaRPr lang="en-US" sz="2000" dirty="0">
              <a:latin typeface="Arial"/>
              <a:ea typeface="Arial"/>
              <a:cs typeface="Arial"/>
              <a:sym typeface="Arial"/>
            </a:endParaRPr>
          </a:p>
          <a:p>
            <a:pPr marL="742950" lvl="1" indent="-285750">
              <a:lnSpc>
                <a:spcPct val="110000"/>
              </a:lnSpc>
              <a:spcBef>
                <a:spcPts val="0"/>
              </a:spcBef>
            </a:pPr>
            <a:r>
              <a:rPr lang="en-US" sz="2000" dirty="0">
                <a:latin typeface="Arial"/>
                <a:ea typeface="Arial"/>
                <a:cs typeface="Arial"/>
                <a:sym typeface="Arial"/>
              </a:rPr>
              <a:t>The variables were tested by calculating their correlation coefficients against Sales Price and filtered to be selected to use in combination via multiple linear regression to achieve the prediction model. </a:t>
            </a:r>
          </a:p>
          <a:p>
            <a:pPr marL="742950" lvl="1" indent="-285750">
              <a:lnSpc>
                <a:spcPct val="110000"/>
              </a:lnSpc>
              <a:spcBef>
                <a:spcPts val="0"/>
              </a:spcBef>
            </a:pPr>
            <a:r>
              <a:rPr lang="en-US" sz="2000" dirty="0">
                <a:latin typeface="Arial"/>
                <a:ea typeface="Arial"/>
                <a:cs typeface="Arial"/>
                <a:sym typeface="Arial"/>
              </a:rPr>
              <a:t>Only numeric data was analyzed.</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p:txBody>
      </p:sp>
      <p:sp>
        <p:nvSpPr>
          <p:cNvPr id="101" name="Google Shape;101;p2"/>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5D87-1E2E-1065-D607-7965D311696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61BF2962-C8FB-19E1-B650-4FA15AD68BFB}"/>
              </a:ext>
            </a:extLst>
          </p:cNvPr>
          <p:cNvSpPr>
            <a:spLocks noGrp="1"/>
          </p:cNvSpPr>
          <p:nvPr>
            <p:ph type="body" idx="1"/>
          </p:nvPr>
        </p:nvSpPr>
        <p:spPr>
          <a:xfrm>
            <a:off x="628650" y="1404284"/>
            <a:ext cx="7886700" cy="4351338"/>
          </a:xfrm>
        </p:spPr>
        <p:txBody>
          <a:bodyPr>
            <a:normAutofit/>
          </a:bodyPr>
          <a:lstStyle/>
          <a:p>
            <a:r>
              <a:rPr lang="en-US" dirty="0">
                <a:latin typeface="+mj-lt"/>
              </a:rPr>
              <a:t>Work flow/Processes</a:t>
            </a:r>
          </a:p>
          <a:p>
            <a:pPr lvl="1"/>
            <a:r>
              <a:rPr lang="en-US" sz="1600" b="0" i="0" dirty="0">
                <a:solidFill>
                  <a:srgbClr val="000000"/>
                </a:solidFill>
                <a:effectLst/>
                <a:latin typeface="Helvetica Neue"/>
              </a:rPr>
              <a:t>Data imported into a Pandas </a:t>
            </a:r>
            <a:r>
              <a:rPr lang="en-US" sz="1600" b="0" i="0" dirty="0" err="1">
                <a:solidFill>
                  <a:srgbClr val="000000"/>
                </a:solidFill>
                <a:effectLst/>
                <a:latin typeface="Helvetica Neue"/>
              </a:rPr>
              <a:t>dataframe</a:t>
            </a:r>
            <a:r>
              <a:rPr lang="en-US" sz="1600" b="0" i="0" dirty="0">
                <a:solidFill>
                  <a:srgbClr val="000000"/>
                </a:solidFill>
                <a:effectLst/>
                <a:latin typeface="Helvetica Neue"/>
              </a:rPr>
              <a:t> where individual columns are inspected</a:t>
            </a:r>
          </a:p>
          <a:p>
            <a:pPr lvl="1"/>
            <a:r>
              <a:rPr lang="en-US" sz="1600" dirty="0">
                <a:latin typeface="Helvetica Neue"/>
              </a:rPr>
              <a:t>D</a:t>
            </a:r>
            <a:r>
              <a:rPr lang="en-US" sz="1600" b="0" i="0" dirty="0">
                <a:solidFill>
                  <a:srgbClr val="000000"/>
                </a:solidFill>
                <a:effectLst/>
                <a:latin typeface="Helvetica Neue"/>
              </a:rPr>
              <a:t>ata is then filtered to have just numeric data for easier processing</a:t>
            </a:r>
            <a:endParaRPr lang="en-US" sz="1600" dirty="0">
              <a:latin typeface="Helvetica Neue"/>
            </a:endParaRPr>
          </a:p>
          <a:p>
            <a:pPr lvl="1"/>
            <a:r>
              <a:rPr lang="en-US" sz="1600" b="0" i="0" dirty="0" err="1">
                <a:solidFill>
                  <a:srgbClr val="000000"/>
                </a:solidFill>
                <a:effectLst/>
                <a:latin typeface="Helvetica Neue"/>
              </a:rPr>
              <a:t>corr</a:t>
            </a:r>
            <a:r>
              <a:rPr lang="en-US" sz="1600" b="0" i="0" dirty="0">
                <a:solidFill>
                  <a:srgbClr val="000000"/>
                </a:solidFill>
                <a:effectLst/>
                <a:latin typeface="Helvetica Neue"/>
              </a:rPr>
              <a:t>() function to find individual correlations between each of the columns and final sale price</a:t>
            </a:r>
          </a:p>
          <a:p>
            <a:pPr lvl="1"/>
            <a:r>
              <a:rPr lang="en-US" sz="1600" dirty="0">
                <a:latin typeface="Helvetica Neue"/>
              </a:rPr>
              <a:t>Prediction models created based on correlations </a:t>
            </a:r>
          </a:p>
          <a:p>
            <a:pPr lvl="2"/>
            <a:r>
              <a:rPr lang="en-US" sz="1600" dirty="0">
                <a:latin typeface="Helvetica Neue"/>
              </a:rPr>
              <a:t>Metrics for validation include r</a:t>
            </a:r>
            <a:r>
              <a:rPr lang="en-US" sz="1600" baseline="30000" dirty="0">
                <a:latin typeface="Helvetica Neue"/>
              </a:rPr>
              <a:t>2</a:t>
            </a:r>
            <a:r>
              <a:rPr lang="en-US" sz="1600" dirty="0">
                <a:latin typeface="Helvetica Neue"/>
              </a:rPr>
              <a:t> value and a histogram showing the amount of error from the original data</a:t>
            </a:r>
          </a:p>
          <a:p>
            <a:pPr lvl="1"/>
            <a:r>
              <a:rPr lang="en-US" sz="1600" b="0" i="0" dirty="0">
                <a:solidFill>
                  <a:srgbClr val="000000"/>
                </a:solidFill>
                <a:effectLst/>
                <a:latin typeface="Helvetica Neue"/>
              </a:rPr>
              <a:t>As an extra step, new data was introduced at the end to further measure the strength of the prediction model that was chosen</a:t>
            </a:r>
            <a:endParaRPr lang="en-US" sz="2400" dirty="0">
              <a:latin typeface="Helvetica Neue"/>
            </a:endParaRPr>
          </a:p>
          <a:p>
            <a:pPr lvl="1"/>
            <a:endParaRPr lang="en-US" sz="2000" b="0" i="0" dirty="0">
              <a:solidFill>
                <a:srgbClr val="000000"/>
              </a:solidFill>
              <a:effectLst/>
              <a:latin typeface="Helvetica Neue"/>
            </a:endParaRPr>
          </a:p>
          <a:p>
            <a:pPr lvl="1"/>
            <a:endParaRPr lang="en-US" dirty="0"/>
          </a:p>
          <a:p>
            <a:pPr lvl="1"/>
            <a:endParaRPr lang="en-US" dirty="0"/>
          </a:p>
        </p:txBody>
      </p:sp>
      <p:sp>
        <p:nvSpPr>
          <p:cNvPr id="5" name="Google Shape;107;p3">
            <a:extLst>
              <a:ext uri="{FF2B5EF4-FFF2-40B4-BE49-F238E27FC236}">
                <a16:creationId xmlns:a16="http://schemas.microsoft.com/office/drawing/2014/main" id="{C1D60F77-C6F8-8C9D-16E5-9FD1ABF284A8}"/>
              </a:ext>
            </a:extLst>
          </p:cNvPr>
          <p:cNvSpPr txBox="1">
            <a:spLocks/>
          </p:cNvSpPr>
          <p:nvPr/>
        </p:nvSpPr>
        <p:spPr>
          <a:xfrm>
            <a:off x="4456865" y="6356351"/>
            <a:ext cx="230270" cy="358139"/>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66729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dirty="0"/>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1600" b="0" i="0" dirty="0">
                <a:solidFill>
                  <a:srgbClr val="000000"/>
                </a:solidFill>
                <a:effectLst/>
                <a:latin typeface="+mj-lt"/>
              </a:rPr>
              <a:t>The data file included 80 columns of variables relating to homes such as features and sale price all up to 100 rows.</a:t>
            </a:r>
          </a:p>
          <a:p>
            <a:pPr marL="285750" indent="-285750">
              <a:lnSpc>
                <a:spcPct val="110000"/>
              </a:lnSpc>
              <a:spcBef>
                <a:spcPts val="0"/>
              </a:spcBef>
            </a:pPr>
            <a:r>
              <a:rPr lang="en-US" sz="1600" dirty="0">
                <a:latin typeface="+mj-lt"/>
              </a:rPr>
              <a:t>Includes housing features such as: </a:t>
            </a:r>
          </a:p>
          <a:p>
            <a:pPr marL="742950" lvl="1" indent="-285750">
              <a:lnSpc>
                <a:spcPct val="110000"/>
              </a:lnSpc>
              <a:spcBef>
                <a:spcPts val="0"/>
              </a:spcBef>
            </a:pPr>
            <a:r>
              <a:rPr lang="en-US" sz="1600" dirty="0" err="1">
                <a:latin typeface="+mj-lt"/>
              </a:rPr>
              <a:t>MSSubClass</a:t>
            </a:r>
            <a:r>
              <a:rPr lang="en-US" sz="1600" dirty="0">
                <a:latin typeface="+mj-lt"/>
              </a:rPr>
              <a:t>: Identifies the type of dwelling involved in the sale.</a:t>
            </a:r>
          </a:p>
          <a:p>
            <a:pPr marL="742950" lvl="1" indent="-285750">
              <a:lnSpc>
                <a:spcPct val="110000"/>
              </a:lnSpc>
              <a:spcBef>
                <a:spcPts val="0"/>
              </a:spcBef>
            </a:pPr>
            <a:r>
              <a:rPr lang="en-US" sz="1600" dirty="0" err="1">
                <a:latin typeface="+mj-lt"/>
              </a:rPr>
              <a:t>MSZoning</a:t>
            </a:r>
            <a:r>
              <a:rPr lang="en-US" sz="1600" dirty="0">
                <a:latin typeface="+mj-lt"/>
              </a:rPr>
              <a:t>: Identifies the general zoning classification of the sale.</a:t>
            </a:r>
          </a:p>
          <a:p>
            <a:pPr marL="742950" lvl="1" indent="-285750">
              <a:lnSpc>
                <a:spcPct val="110000"/>
              </a:lnSpc>
              <a:spcBef>
                <a:spcPts val="0"/>
              </a:spcBef>
            </a:pPr>
            <a:r>
              <a:rPr lang="en-US" sz="1600" dirty="0" err="1">
                <a:latin typeface="+mj-lt"/>
              </a:rPr>
              <a:t>LotFrontage</a:t>
            </a:r>
            <a:r>
              <a:rPr lang="en-US" sz="1600" dirty="0">
                <a:latin typeface="+mj-lt"/>
              </a:rPr>
              <a:t>: Linear feet of street connected to property</a:t>
            </a:r>
          </a:p>
          <a:p>
            <a:pPr marL="742950" lvl="1" indent="-285750">
              <a:lnSpc>
                <a:spcPct val="110000"/>
              </a:lnSpc>
              <a:spcBef>
                <a:spcPts val="0"/>
              </a:spcBef>
            </a:pPr>
            <a:r>
              <a:rPr lang="en-US" sz="1600" dirty="0" err="1">
                <a:latin typeface="+mj-lt"/>
              </a:rPr>
              <a:t>BldgType</a:t>
            </a:r>
            <a:r>
              <a:rPr lang="en-US" sz="1600" dirty="0">
                <a:latin typeface="+mj-lt"/>
              </a:rPr>
              <a:t>: Type of dwelling</a:t>
            </a:r>
          </a:p>
          <a:p>
            <a:pPr marL="742950" lvl="1" indent="-285750">
              <a:lnSpc>
                <a:spcPct val="110000"/>
              </a:lnSpc>
              <a:spcBef>
                <a:spcPts val="0"/>
              </a:spcBef>
            </a:pPr>
            <a:r>
              <a:rPr lang="en-US" sz="1600" dirty="0" err="1">
                <a:latin typeface="+mj-lt"/>
              </a:rPr>
              <a:t>OverallQual</a:t>
            </a:r>
            <a:r>
              <a:rPr lang="en-US" sz="1600" dirty="0">
                <a:latin typeface="+mj-lt"/>
              </a:rPr>
              <a:t>: Rates the overall material and finish of the house</a:t>
            </a:r>
          </a:p>
          <a:p>
            <a:pPr marL="742950" lvl="1" indent="-285750">
              <a:lnSpc>
                <a:spcPct val="110000"/>
              </a:lnSpc>
              <a:spcBef>
                <a:spcPts val="0"/>
              </a:spcBef>
            </a:pPr>
            <a:r>
              <a:rPr lang="en-US" sz="1600" dirty="0" err="1">
                <a:latin typeface="+mj-lt"/>
              </a:rPr>
              <a:t>Etc</a:t>
            </a:r>
            <a:r>
              <a:rPr lang="en-US" sz="1600" dirty="0">
                <a:latin typeface="+mj-lt"/>
              </a:rPr>
              <a:t>…</a:t>
            </a:r>
          </a:p>
          <a:p>
            <a:pPr marL="285750" indent="-285750">
              <a:lnSpc>
                <a:spcPct val="110000"/>
              </a:lnSpc>
              <a:spcBef>
                <a:spcPts val="0"/>
              </a:spcBef>
            </a:pPr>
            <a:r>
              <a:rPr lang="en-US" sz="1600" dirty="0">
                <a:latin typeface="+mj-lt"/>
              </a:rPr>
              <a:t>Note that features include numeric as well as categorical data. </a:t>
            </a:r>
            <a:endParaRPr sz="1600" dirty="0">
              <a:latin typeface="+mj-lt"/>
            </a:endParaRPr>
          </a:p>
        </p:txBody>
      </p:sp>
      <p:sp>
        <p:nvSpPr>
          <p:cNvPr id="109" name="Google Shape;109;p3"/>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15" name="Google Shape;115;p4"/>
          <p:cNvSpPr txBox="1">
            <a:spLocks noGrp="1"/>
          </p:cNvSpPr>
          <p:nvPr>
            <p:ph type="body" idx="1"/>
          </p:nvPr>
        </p:nvSpPr>
        <p:spPr>
          <a:xfrm>
            <a:off x="628650" y="1321652"/>
            <a:ext cx="7886700" cy="4351341"/>
          </a:xfrm>
          <a:prstGeom prst="rect">
            <a:avLst/>
          </a:prstGeom>
          <a:noFill/>
          <a:ln>
            <a:noFill/>
          </a:ln>
        </p:spPr>
        <p:txBody>
          <a:bodyPr spcFirstLastPara="1" wrap="square" lIns="45700" tIns="45700" rIns="45700" bIns="45700" anchor="t" anchorCtr="0">
            <a:normAutofit/>
          </a:bodyPr>
          <a:lstStyle/>
          <a:p>
            <a:pPr marL="285750" indent="-285750">
              <a:lnSpc>
                <a:spcPct val="150000"/>
              </a:lnSpc>
              <a:spcBef>
                <a:spcPts val="0"/>
              </a:spcBef>
            </a:pPr>
            <a:r>
              <a:rPr lang="en-US" sz="1800" dirty="0" err="1">
                <a:latin typeface="+mj-lt"/>
                <a:ea typeface="Arial"/>
                <a:cs typeface="Arial"/>
                <a:sym typeface="Arial"/>
              </a:rPr>
              <a:t>OverallQual</a:t>
            </a:r>
            <a:r>
              <a:rPr lang="en-US" sz="1800" dirty="0">
                <a:latin typeface="+mj-lt"/>
                <a:ea typeface="Arial"/>
                <a:cs typeface="Arial"/>
                <a:sym typeface="Arial"/>
              </a:rPr>
              <a:t> vs. </a:t>
            </a:r>
            <a:r>
              <a:rPr lang="en-US" sz="1800" dirty="0" err="1">
                <a:latin typeface="+mj-lt"/>
                <a:ea typeface="Arial"/>
                <a:cs typeface="Arial"/>
                <a:sym typeface="Arial"/>
              </a:rPr>
              <a:t>SalePrice</a:t>
            </a:r>
            <a:endParaRPr lang="en-US" sz="1800" dirty="0">
              <a:latin typeface="+mj-lt"/>
              <a:ea typeface="Arial"/>
              <a:cs typeface="Arial"/>
              <a:sym typeface="Arial"/>
            </a:endParaRPr>
          </a:p>
          <a:p>
            <a:pPr marL="742950" lvl="1" indent="-285750">
              <a:lnSpc>
                <a:spcPct val="150000"/>
              </a:lnSpc>
              <a:spcBef>
                <a:spcPts val="0"/>
              </a:spcBef>
            </a:pPr>
            <a:r>
              <a:rPr lang="en-US" sz="1800" dirty="0">
                <a:latin typeface="+mj-lt"/>
                <a:ea typeface="Arial"/>
                <a:cs typeface="Arial"/>
                <a:sym typeface="Arial"/>
              </a:rPr>
              <a:t>A good example of a positive and strongly correlated variable</a:t>
            </a:r>
          </a:p>
          <a:p>
            <a:pPr marL="742950" lvl="1" indent="-285750">
              <a:lnSpc>
                <a:spcPct val="150000"/>
              </a:lnSpc>
              <a:spcBef>
                <a:spcPts val="0"/>
              </a:spcBef>
            </a:pPr>
            <a:r>
              <a:rPr lang="en-US" sz="1800" dirty="0">
                <a:latin typeface="+mj-lt"/>
                <a:ea typeface="Arial"/>
                <a:cs typeface="Arial"/>
                <a:sym typeface="Arial"/>
              </a:rPr>
              <a:t>As </a:t>
            </a:r>
            <a:r>
              <a:rPr lang="en-US" sz="1800" dirty="0" err="1">
                <a:latin typeface="+mj-lt"/>
                <a:ea typeface="Arial"/>
                <a:cs typeface="Arial"/>
                <a:sym typeface="Arial"/>
              </a:rPr>
              <a:t>Overal</a:t>
            </a:r>
            <a:r>
              <a:rPr lang="en-US" sz="1800" dirty="0">
                <a:latin typeface="+mj-lt"/>
                <a:ea typeface="Arial"/>
                <a:cs typeface="Arial"/>
                <a:sym typeface="Arial"/>
              </a:rPr>
              <a:t> Qual goes up, </a:t>
            </a:r>
            <a:r>
              <a:rPr lang="en-US" sz="1800" dirty="0" err="1">
                <a:latin typeface="+mj-lt"/>
                <a:ea typeface="Arial"/>
                <a:cs typeface="Arial"/>
                <a:sym typeface="Arial"/>
              </a:rPr>
              <a:t>SalePrice</a:t>
            </a:r>
            <a:r>
              <a:rPr lang="en-US" sz="1800" dirty="0">
                <a:latin typeface="+mj-lt"/>
                <a:ea typeface="Arial"/>
                <a:cs typeface="Arial"/>
                <a:sym typeface="Arial"/>
              </a:rPr>
              <a:t> also goes up</a:t>
            </a:r>
          </a:p>
          <a:p>
            <a:pPr marL="457200" lvl="1" indent="0">
              <a:spcBef>
                <a:spcPts val="0"/>
              </a:spcBef>
              <a:buNone/>
            </a:pPr>
            <a:endParaRPr lang="en-US" sz="1800" dirty="0">
              <a:latin typeface="+mj-lt"/>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sp>
        <p:nvSpPr>
          <p:cNvPr id="117" name="Google Shape;117;p4"/>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3" name="Picture 2">
            <a:extLst>
              <a:ext uri="{FF2B5EF4-FFF2-40B4-BE49-F238E27FC236}">
                <a16:creationId xmlns:a16="http://schemas.microsoft.com/office/drawing/2014/main" id="{523ED0A9-3227-1CE5-C95A-C283E3A12479}"/>
              </a:ext>
            </a:extLst>
          </p:cNvPr>
          <p:cNvPicPr>
            <a:picLocks noChangeAspect="1"/>
          </p:cNvPicPr>
          <p:nvPr/>
        </p:nvPicPr>
        <p:blipFill>
          <a:blip r:embed="rId3"/>
          <a:stretch>
            <a:fillRect/>
          </a:stretch>
        </p:blipFill>
        <p:spPr>
          <a:xfrm>
            <a:off x="578390" y="2552419"/>
            <a:ext cx="3876675" cy="2524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2912-E145-9585-E8EA-081B743F12D2}"/>
              </a:ext>
            </a:extLst>
          </p:cNvPr>
          <p:cNvSpPr>
            <a:spLocks noGrp="1"/>
          </p:cNvSpPr>
          <p:nvPr>
            <p:ph type="title"/>
          </p:nvPr>
        </p:nvSpPr>
        <p:spPr/>
        <p:txBody>
          <a:bodyPr>
            <a:normAutofit/>
          </a:bodyPr>
          <a:lstStyle/>
          <a:p>
            <a:r>
              <a:rPr lang="en-US" dirty="0">
                <a:latin typeface="+mj-lt"/>
              </a:rPr>
              <a:t>Data Exploration</a:t>
            </a:r>
          </a:p>
        </p:txBody>
      </p:sp>
      <p:sp>
        <p:nvSpPr>
          <p:cNvPr id="3" name="Text Placeholder 2">
            <a:extLst>
              <a:ext uri="{FF2B5EF4-FFF2-40B4-BE49-F238E27FC236}">
                <a16:creationId xmlns:a16="http://schemas.microsoft.com/office/drawing/2014/main" id="{B39FDBBE-4D71-8DA1-773F-8D73FDC74537}"/>
              </a:ext>
            </a:extLst>
          </p:cNvPr>
          <p:cNvSpPr>
            <a:spLocks noGrp="1"/>
          </p:cNvSpPr>
          <p:nvPr>
            <p:ph type="body" idx="1"/>
          </p:nvPr>
        </p:nvSpPr>
        <p:spPr>
          <a:xfrm>
            <a:off x="628650" y="1253331"/>
            <a:ext cx="7886700" cy="4351338"/>
          </a:xfrm>
        </p:spPr>
        <p:txBody>
          <a:bodyPr/>
          <a:lstStyle/>
          <a:p>
            <a:r>
              <a:rPr lang="en-US" sz="1800" dirty="0" err="1">
                <a:latin typeface="+mj-lt"/>
              </a:rPr>
              <a:t>OverallCond</a:t>
            </a:r>
            <a:r>
              <a:rPr lang="en-US" sz="1800" dirty="0">
                <a:latin typeface="+mj-lt"/>
              </a:rPr>
              <a:t> vs. </a:t>
            </a:r>
            <a:r>
              <a:rPr lang="en-US" sz="1800" dirty="0" err="1">
                <a:latin typeface="+mj-lt"/>
              </a:rPr>
              <a:t>SalePrice</a:t>
            </a:r>
            <a:endParaRPr lang="en-US" sz="1800" dirty="0">
              <a:latin typeface="+mj-lt"/>
            </a:endParaRPr>
          </a:p>
          <a:p>
            <a:pPr lvl="1"/>
            <a:r>
              <a:rPr lang="en-US" sz="1800" dirty="0">
                <a:latin typeface="+mj-lt"/>
              </a:rPr>
              <a:t>An example of a but poorly correlated variable</a:t>
            </a:r>
          </a:p>
          <a:p>
            <a:pPr lvl="1"/>
            <a:r>
              <a:rPr lang="en-US" sz="1800" dirty="0">
                <a:latin typeface="+mj-lt"/>
              </a:rPr>
              <a:t>Apparently, </a:t>
            </a:r>
            <a:r>
              <a:rPr lang="en-US" sz="1800" dirty="0" err="1">
                <a:latin typeface="+mj-lt"/>
              </a:rPr>
              <a:t>OverallCond</a:t>
            </a:r>
            <a:r>
              <a:rPr lang="en-US" sz="1800" dirty="0">
                <a:latin typeface="+mj-lt"/>
              </a:rPr>
              <a:t> by itself is not enough to sway </a:t>
            </a:r>
            <a:r>
              <a:rPr lang="en-US" sz="1800" dirty="0" err="1">
                <a:latin typeface="+mj-lt"/>
              </a:rPr>
              <a:t>SalePrice</a:t>
            </a:r>
            <a:r>
              <a:rPr lang="en-US" sz="1800" dirty="0">
                <a:latin typeface="+mj-lt"/>
              </a:rPr>
              <a:t> strongly</a:t>
            </a:r>
          </a:p>
          <a:p>
            <a:pPr lvl="1"/>
            <a:endParaRPr lang="en-US" sz="1800" dirty="0">
              <a:latin typeface="+mj-lt"/>
            </a:endParaRPr>
          </a:p>
          <a:p>
            <a:endParaRPr lang="en-US" dirty="0"/>
          </a:p>
        </p:txBody>
      </p:sp>
      <p:pic>
        <p:nvPicPr>
          <p:cNvPr id="5" name="Picture 4">
            <a:extLst>
              <a:ext uri="{FF2B5EF4-FFF2-40B4-BE49-F238E27FC236}">
                <a16:creationId xmlns:a16="http://schemas.microsoft.com/office/drawing/2014/main" id="{DFD1244A-9BC4-BF04-BDD8-5B31D2FDCFB3}"/>
              </a:ext>
            </a:extLst>
          </p:cNvPr>
          <p:cNvPicPr>
            <a:picLocks noChangeAspect="1"/>
          </p:cNvPicPr>
          <p:nvPr/>
        </p:nvPicPr>
        <p:blipFill>
          <a:blip r:embed="rId2"/>
          <a:stretch>
            <a:fillRect/>
          </a:stretch>
        </p:blipFill>
        <p:spPr>
          <a:xfrm>
            <a:off x="628650" y="2684648"/>
            <a:ext cx="3952875" cy="2600325"/>
          </a:xfrm>
          <a:prstGeom prst="rect">
            <a:avLst/>
          </a:prstGeom>
        </p:spPr>
      </p:pic>
      <p:sp>
        <p:nvSpPr>
          <p:cNvPr id="6" name="Google Shape;116;p4">
            <a:extLst>
              <a:ext uri="{FF2B5EF4-FFF2-40B4-BE49-F238E27FC236}">
                <a16:creationId xmlns:a16="http://schemas.microsoft.com/office/drawing/2014/main" id="{A2CBAEA2-1E17-E002-5E9F-54EA1D9D1FF7}"/>
              </a:ext>
            </a:extLst>
          </p:cNvPr>
          <p:cNvSpPr txBox="1">
            <a:spLocks/>
          </p:cNvSpPr>
          <p:nvPr/>
        </p:nvSpPr>
        <p:spPr>
          <a:xfrm>
            <a:off x="4455358" y="6356351"/>
            <a:ext cx="233284" cy="358139"/>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fld id="{00000000-1234-1234-1234-123412341234}" type="slidenum">
              <a:rPr lang="en-US" smtClean="0"/>
              <a:pPr/>
              <a:t>6</a:t>
            </a:fld>
            <a:endParaRPr lang="en-US"/>
          </a:p>
        </p:txBody>
      </p:sp>
    </p:spTree>
    <p:extLst>
      <p:ext uri="{BB962C8B-B14F-4D97-AF65-F5344CB8AC3E}">
        <p14:creationId xmlns:p14="http://schemas.microsoft.com/office/powerpoint/2010/main" val="85092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171450" indent="-171450">
              <a:lnSpc>
                <a:spcPct val="110000"/>
              </a:lnSpc>
              <a:spcBef>
                <a:spcPts val="0"/>
              </a:spcBef>
            </a:pPr>
            <a:r>
              <a:rPr lang="en-US" sz="1800" b="0" i="0" dirty="0">
                <a:solidFill>
                  <a:srgbClr val="000000"/>
                </a:solidFill>
                <a:effectLst/>
                <a:latin typeface="+mj-lt"/>
              </a:rPr>
              <a:t>Data needed to be cleaned up and reshaped due to direct processing and analysis on categorical columns (non-numeric) not being possible.</a:t>
            </a:r>
          </a:p>
          <a:p>
            <a:pPr marL="628650" lvl="1" indent="-171450">
              <a:lnSpc>
                <a:spcPct val="110000"/>
              </a:lnSpc>
              <a:spcBef>
                <a:spcPts val="0"/>
              </a:spcBef>
            </a:pPr>
            <a:r>
              <a:rPr lang="en-US" sz="1800" dirty="0">
                <a:latin typeface="+mj-lt"/>
              </a:rPr>
              <a:t>Data  was filtered for numeric columns</a:t>
            </a:r>
          </a:p>
          <a:p>
            <a:pPr marL="628650" lvl="1" indent="-171450">
              <a:lnSpc>
                <a:spcPct val="110000"/>
              </a:lnSpc>
              <a:spcBef>
                <a:spcPts val="0"/>
              </a:spcBef>
            </a:pPr>
            <a:r>
              <a:rPr lang="en-US" sz="1800" dirty="0">
                <a:latin typeface="+mj-lt"/>
              </a:rPr>
              <a:t>Each column had its correlation coefficient calculated relative to Sale Price</a:t>
            </a:r>
          </a:p>
          <a:p>
            <a:pPr marL="628650" lvl="1" indent="-171450">
              <a:lnSpc>
                <a:spcPct val="110000"/>
              </a:lnSpc>
              <a:spcBef>
                <a:spcPts val="0"/>
              </a:spcBef>
            </a:pPr>
            <a:r>
              <a:rPr lang="en-US" sz="1800" dirty="0">
                <a:latin typeface="+mj-lt"/>
              </a:rPr>
              <a:t>Data was sorted by correlation coefficient in descending order </a:t>
            </a:r>
          </a:p>
          <a:p>
            <a:pPr marL="628650" lvl="1" indent="-171450">
              <a:lnSpc>
                <a:spcPct val="110000"/>
              </a:lnSpc>
              <a:spcBef>
                <a:spcPts val="0"/>
              </a:spcBef>
            </a:pPr>
            <a:r>
              <a:rPr lang="en-US" sz="1800" dirty="0">
                <a:latin typeface="+mj-lt"/>
              </a:rPr>
              <a:t>Columns that were picked had their null values dropped </a:t>
            </a:r>
          </a:p>
          <a:p>
            <a:pPr marL="1085850" lvl="2" indent="-171450">
              <a:lnSpc>
                <a:spcPct val="110000"/>
              </a:lnSpc>
              <a:spcBef>
                <a:spcPts val="0"/>
              </a:spcBef>
            </a:pPr>
            <a:r>
              <a:rPr lang="en-US" sz="1800" dirty="0">
                <a:latin typeface="+mj-lt"/>
              </a:rPr>
              <a:t>No appropriate values to fill nulls at this point</a:t>
            </a:r>
            <a:endParaRPr sz="1800" dirty="0">
              <a:latin typeface="+mj-lt"/>
            </a:endParaRPr>
          </a:p>
        </p:txBody>
      </p:sp>
      <p:sp>
        <p:nvSpPr>
          <p:cNvPr id="125" name="Google Shape;125;p5"/>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628650" y="1253331"/>
            <a:ext cx="7886700" cy="1074691"/>
          </a:xfrm>
          <a:prstGeom prst="rect">
            <a:avLst/>
          </a:prstGeom>
          <a:noFill/>
          <a:ln>
            <a:noFill/>
          </a:ln>
        </p:spPr>
        <p:txBody>
          <a:bodyPr spcFirstLastPara="1" wrap="square" lIns="45700" tIns="45700" rIns="45700" bIns="45700" anchor="t" anchorCtr="0">
            <a:normAutofit/>
          </a:bodyPr>
          <a:lstStyle/>
          <a:p>
            <a:pPr marL="171450" indent="-171450">
              <a:lnSpc>
                <a:spcPct val="110000"/>
              </a:lnSpc>
              <a:spcBef>
                <a:spcPts val="0"/>
              </a:spcBef>
            </a:pPr>
            <a:r>
              <a:rPr lang="en-US" sz="1200" b="0" i="0" dirty="0">
                <a:solidFill>
                  <a:srgbClr val="000000"/>
                </a:solidFill>
                <a:effectLst/>
                <a:latin typeface="Helvetica Neue"/>
              </a:rPr>
              <a:t>With strong positive or negative correlations, variables are shown to affect and pull the sales price in a certain direction. </a:t>
            </a:r>
          </a:p>
          <a:p>
            <a:pPr marL="171450" indent="-171450">
              <a:lnSpc>
                <a:spcPct val="110000"/>
              </a:lnSpc>
              <a:spcBef>
                <a:spcPts val="0"/>
              </a:spcBef>
            </a:pPr>
            <a:r>
              <a:rPr lang="en-US" sz="1200" b="0" i="0" dirty="0">
                <a:solidFill>
                  <a:srgbClr val="000000"/>
                </a:solidFill>
                <a:effectLst/>
                <a:latin typeface="Helvetica Neue"/>
              </a:rPr>
              <a:t>Using this knowledge, we can find and combine different variables that exhibit mild to strong correlations in order to attempt the prediction of sales prices.</a:t>
            </a:r>
            <a:endParaRPr dirty="0"/>
          </a:p>
        </p:txBody>
      </p:sp>
      <p:pic>
        <p:nvPicPr>
          <p:cNvPr id="3" name="Picture 2">
            <a:extLst>
              <a:ext uri="{FF2B5EF4-FFF2-40B4-BE49-F238E27FC236}">
                <a16:creationId xmlns:a16="http://schemas.microsoft.com/office/drawing/2014/main" id="{6789BA34-F3C8-0E01-D2E3-C5228D78B35F}"/>
              </a:ext>
            </a:extLst>
          </p:cNvPr>
          <p:cNvPicPr>
            <a:picLocks noChangeAspect="1"/>
          </p:cNvPicPr>
          <p:nvPr/>
        </p:nvPicPr>
        <p:blipFill>
          <a:blip r:embed="rId3"/>
          <a:stretch>
            <a:fillRect/>
          </a:stretch>
        </p:blipFill>
        <p:spPr>
          <a:xfrm>
            <a:off x="860892" y="2328022"/>
            <a:ext cx="1971675" cy="4210050"/>
          </a:xfrm>
          <a:prstGeom prst="rect">
            <a:avLst/>
          </a:prstGeom>
        </p:spPr>
      </p:pic>
      <p:sp>
        <p:nvSpPr>
          <p:cNvPr id="6" name="Google Shape;131;p6">
            <a:extLst>
              <a:ext uri="{FF2B5EF4-FFF2-40B4-BE49-F238E27FC236}">
                <a16:creationId xmlns:a16="http://schemas.microsoft.com/office/drawing/2014/main" id="{FE2D9A7D-D4FC-F281-C3C3-5681837EA7AA}"/>
              </a:ext>
            </a:extLst>
          </p:cNvPr>
          <p:cNvSpPr txBox="1">
            <a:spLocks/>
          </p:cNvSpPr>
          <p:nvPr/>
        </p:nvSpPr>
        <p:spPr>
          <a:xfrm>
            <a:off x="2949948" y="2328021"/>
            <a:ext cx="5565402" cy="4135531"/>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1pPr>
            <a:lvl2pPr marL="914400" marR="0" lvl="1"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2pPr>
            <a:lvl3pPr marL="1371600" marR="0" lvl="2"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3pPr>
            <a:lvl4pPr marL="1828800" marR="0" lvl="3"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4pPr>
            <a:lvl5pPr marL="2286000" marR="0" lvl="4"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5pPr>
            <a:lvl6pPr marL="2743200" marR="0" lvl="5"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6pPr>
            <a:lvl7pPr marL="3200400" marR="0" lvl="6"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7pPr>
            <a:lvl8pPr marL="3657600" marR="0" lvl="7"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8pPr>
            <a:lvl9pPr marL="4114800" marR="0" lvl="8"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9pPr>
          </a:lstStyle>
          <a:p>
            <a:pPr marL="171450" indent="-171450">
              <a:lnSpc>
                <a:spcPct val="110000"/>
              </a:lnSpc>
              <a:spcBef>
                <a:spcPts val="0"/>
              </a:spcBef>
            </a:pPr>
            <a:r>
              <a:rPr lang="en-US" sz="1200" dirty="0">
                <a:latin typeface="Helvetica Neue"/>
              </a:rPr>
              <a:t>With positive correlations, as the independent variable goes up, the dependent variable will go up as well. </a:t>
            </a:r>
          </a:p>
          <a:p>
            <a:pPr marL="171450" indent="-171450">
              <a:lnSpc>
                <a:spcPct val="110000"/>
              </a:lnSpc>
              <a:spcBef>
                <a:spcPts val="0"/>
              </a:spcBef>
            </a:pPr>
            <a:r>
              <a:rPr lang="en-US" sz="1200" dirty="0">
                <a:latin typeface="Helvetica Neue"/>
              </a:rPr>
              <a:t>With negative correlations, as the independent variable goes up, the dependent variable goes down. In essence, the variables go in opposite directions.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363793" y="0"/>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Project Description</a:t>
            </a:r>
            <a:endParaRPr dirty="0"/>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1800" dirty="0">
                <a:latin typeface="+mj-lt"/>
              </a:rPr>
              <a:t>With linear regression, the data is assume to be linearly dependent and therefore correlation values are very important when trying to create a linear regression model. </a:t>
            </a:r>
          </a:p>
          <a:p>
            <a:pPr marL="285750" indent="-285750">
              <a:lnSpc>
                <a:spcPct val="110000"/>
              </a:lnSpc>
              <a:spcBef>
                <a:spcPts val="0"/>
              </a:spcBef>
            </a:pPr>
            <a:r>
              <a:rPr lang="en-US" sz="1800" dirty="0">
                <a:latin typeface="+mj-lt"/>
              </a:rPr>
              <a:t>There are certain variables such as overall condition, certain areas, and garage features that are well correlated with sale price of a house and therefore a linear regression model for prediction would be very appropriate for predicting housing sale price</a:t>
            </a:r>
            <a:endParaRPr sz="1800" dirty="0">
              <a:latin typeface="+mj-lt"/>
            </a:endParaRPr>
          </a:p>
        </p:txBody>
      </p:sp>
      <p:sp>
        <p:nvSpPr>
          <p:cNvPr id="139" name="Google Shape;139;p7"/>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1392</Words>
  <Application>Microsoft Office PowerPoint</Application>
  <PresentationFormat>On-screen Show (4:3)</PresentationFormat>
  <Paragraphs>121</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Helvetica Neue</vt:lpstr>
      <vt:lpstr>Arial</vt:lpstr>
      <vt:lpstr>Calibri</vt:lpstr>
      <vt:lpstr>Georgia</vt:lpstr>
      <vt:lpstr>Office Theme</vt:lpstr>
      <vt:lpstr>     Housing Price Prediction using Multiple Linear Regression</vt:lpstr>
      <vt:lpstr>Introduction</vt:lpstr>
      <vt:lpstr>Introduction</vt:lpstr>
      <vt:lpstr>The Data</vt:lpstr>
      <vt:lpstr>Data Exploration</vt:lpstr>
      <vt:lpstr>Data Exploration</vt:lpstr>
      <vt:lpstr>Data Preparation</vt:lpstr>
      <vt:lpstr>Correlation</vt:lpstr>
      <vt:lpstr>Project Description</vt:lpstr>
      <vt:lpstr>Project Description</vt:lpstr>
      <vt:lpstr>Project Description</vt:lpstr>
      <vt:lpstr>Analysis and Results</vt:lpstr>
      <vt:lpstr>Analysis and Results</vt:lpstr>
      <vt:lpstr>Analysis and Results</vt:lpstr>
      <vt:lpstr>Analysis and Results</vt:lpstr>
      <vt:lpstr>Analysis and Results</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&lt;Enter your title here&gt;</dc:title>
  <dc:creator>Britni Epstein</dc:creator>
  <cp:lastModifiedBy>Jason H</cp:lastModifiedBy>
  <cp:revision>20</cp:revision>
  <dcterms:modified xsi:type="dcterms:W3CDTF">2022-07-14T05:19:05Z</dcterms:modified>
</cp:coreProperties>
</file>