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15113000" cy="10693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21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11" autoAdjust="0"/>
    <p:restoredTop sz="96414" autoAdjust="0"/>
  </p:normalViewPr>
  <p:slideViewPr>
    <p:cSldViewPr>
      <p:cViewPr>
        <p:scale>
          <a:sx n="148" d="100"/>
          <a:sy n="148" d="100"/>
        </p:scale>
        <p:origin x="-5296" y="-18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AF0"/>
        </a:solidFill>
        <a:effectLst/>
      </p:bgPr>
    </p:bg>
    <p:spTree>
      <p:nvGrpSpPr>
        <p:cNvPr id="1" name=""/>
        <p:cNvGrpSpPr/>
        <p:nvPr/>
      </p:nvGrpSpPr>
      <p:grpSpPr>
        <a:xfrm>
          <a:off x="0" y="0"/>
          <a:ext cx="0" cy="0"/>
          <a:chOff x="0" y="0"/>
          <a:chExt cx="0" cy="0"/>
        </a:xfrm>
      </p:grpSpPr>
      <p:sp>
        <p:nvSpPr>
          <p:cNvPr id="14" name="TextBox 5">
            <a:extLst>
              <a:ext uri="{FF2B5EF4-FFF2-40B4-BE49-F238E27FC236}">
                <a16:creationId xmlns:a16="http://schemas.microsoft.com/office/drawing/2014/main" id="{03B0FDBC-77EF-1DBA-42AB-512FAA957660}"/>
              </a:ext>
            </a:extLst>
          </p:cNvPr>
          <p:cNvSpPr txBox="1"/>
          <p:nvPr/>
        </p:nvSpPr>
        <p:spPr>
          <a:xfrm>
            <a:off x="-726029" y="1111584"/>
            <a:ext cx="4758625" cy="425116"/>
          </a:xfrm>
          <a:prstGeom prst="rect">
            <a:avLst/>
          </a:prstGeom>
        </p:spPr>
        <p:txBody>
          <a:bodyPr lIns="0" tIns="0" rIns="0" bIns="0" rtlCol="0" anchor="t">
            <a:spAutoFit/>
          </a:bodyPr>
          <a:lstStyle/>
          <a:p>
            <a:pPr algn="ctr">
              <a:lnSpc>
                <a:spcPts val="3661"/>
              </a:lnSpc>
            </a:pPr>
            <a:r>
              <a:rPr lang="en-US" sz="2400" b="1" dirty="0">
                <a:solidFill>
                  <a:srgbClr val="022169"/>
                </a:solidFill>
                <a:latin typeface="Arial" panose="020B0604020202020204" pitchFamily="34" charset="0"/>
                <a:ea typeface="Microsoft JhengHei UI" panose="020B0604030504040204" pitchFamily="34" charset="-120"/>
                <a:cs typeface="Arial" panose="020B0604020202020204" pitchFamily="34" charset="0"/>
                <a:sym typeface="Dosis Ultra-Bold"/>
              </a:rPr>
              <a:t>Introduction</a:t>
            </a:r>
          </a:p>
        </p:txBody>
      </p:sp>
      <p:grpSp>
        <p:nvGrpSpPr>
          <p:cNvPr id="2" name="Group 2"/>
          <p:cNvGrpSpPr/>
          <p:nvPr/>
        </p:nvGrpSpPr>
        <p:grpSpPr>
          <a:xfrm>
            <a:off x="-4528332" y="6181139"/>
            <a:ext cx="8668447" cy="9021722"/>
            <a:chOff x="0" y="0"/>
            <a:chExt cx="11557930" cy="12028962"/>
          </a:xfrm>
        </p:grpSpPr>
        <p:sp>
          <p:nvSpPr>
            <p:cNvPr id="3" name="Freeform 3"/>
            <p:cNvSpPr/>
            <p:nvPr/>
          </p:nvSpPr>
          <p:spPr>
            <a:xfrm rot="-1529880">
              <a:off x="1821058" y="1350079"/>
              <a:ext cx="8253886" cy="8757439"/>
            </a:xfrm>
            <a:custGeom>
              <a:avLst/>
              <a:gdLst/>
              <a:ahLst/>
              <a:cxnLst/>
              <a:rect l="l" t="t" r="r" b="b"/>
              <a:pathLst>
                <a:path w="8253886" h="8757439">
                  <a:moveTo>
                    <a:pt x="0" y="0"/>
                  </a:moveTo>
                  <a:lnTo>
                    <a:pt x="8253886" y="0"/>
                  </a:lnTo>
                  <a:lnTo>
                    <a:pt x="8253886" y="8757438"/>
                  </a:lnTo>
                  <a:lnTo>
                    <a:pt x="0" y="8757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529880">
              <a:off x="1482986" y="1921445"/>
              <a:ext cx="8253886" cy="8757439"/>
            </a:xfrm>
            <a:custGeom>
              <a:avLst/>
              <a:gdLst/>
              <a:ahLst/>
              <a:cxnLst/>
              <a:rect l="l" t="t" r="r" b="b"/>
              <a:pathLst>
                <a:path w="8253886" h="8757439">
                  <a:moveTo>
                    <a:pt x="0" y="0"/>
                  </a:moveTo>
                  <a:lnTo>
                    <a:pt x="8253886" y="0"/>
                  </a:lnTo>
                  <a:lnTo>
                    <a:pt x="8253886" y="8757438"/>
                  </a:lnTo>
                  <a:lnTo>
                    <a:pt x="0" y="87574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pic>
        <p:nvPicPr>
          <p:cNvPr id="1030" name="Picture 6">
            <a:extLst>
              <a:ext uri="{FF2B5EF4-FFF2-40B4-BE49-F238E27FC236}">
                <a16:creationId xmlns:a16="http://schemas.microsoft.com/office/drawing/2014/main" id="{CBF69EA7-40FC-64B3-720B-DBE5E9197C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994" y="6032500"/>
            <a:ext cx="6823703" cy="200840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5">
            <a:extLst>
              <a:ext uri="{FF2B5EF4-FFF2-40B4-BE49-F238E27FC236}">
                <a16:creationId xmlns:a16="http://schemas.microsoft.com/office/drawing/2014/main" id="{278F0F10-B704-80AA-D2C5-1020F8209066}"/>
              </a:ext>
            </a:extLst>
          </p:cNvPr>
          <p:cNvSpPr txBox="1"/>
          <p:nvPr/>
        </p:nvSpPr>
        <p:spPr>
          <a:xfrm>
            <a:off x="-292100" y="3643095"/>
            <a:ext cx="3333589" cy="425116"/>
          </a:xfrm>
          <a:prstGeom prst="rect">
            <a:avLst/>
          </a:prstGeom>
        </p:spPr>
        <p:txBody>
          <a:bodyPr wrap="square" lIns="0" tIns="0" rIns="0" bIns="0" rtlCol="0" anchor="t">
            <a:spAutoFit/>
          </a:bodyPr>
          <a:lstStyle/>
          <a:p>
            <a:pPr algn="ctr">
              <a:lnSpc>
                <a:spcPts val="3661"/>
              </a:lnSpc>
            </a:pPr>
            <a:r>
              <a:rPr lang="en-US" sz="2400" b="1" dirty="0">
                <a:solidFill>
                  <a:srgbClr val="022169"/>
                </a:solidFill>
                <a:latin typeface="Arial" panose="020B0604020202020204" pitchFamily="34" charset="0"/>
                <a:ea typeface="Microsoft JhengHei UI" panose="020B0604030504040204" pitchFamily="34" charset="-120"/>
                <a:cs typeface="Arial" panose="020B0604020202020204" pitchFamily="34" charset="0"/>
                <a:sym typeface="Dosis Ultra-Bold"/>
              </a:rPr>
              <a:t>Analysis</a:t>
            </a:r>
          </a:p>
        </p:txBody>
      </p:sp>
      <p:sp>
        <p:nvSpPr>
          <p:cNvPr id="26" name="TextBox 25">
            <a:extLst>
              <a:ext uri="{FF2B5EF4-FFF2-40B4-BE49-F238E27FC236}">
                <a16:creationId xmlns:a16="http://schemas.microsoft.com/office/drawing/2014/main" id="{705EA686-88DA-09F2-3819-ED32BF782D65}"/>
              </a:ext>
            </a:extLst>
          </p:cNvPr>
          <p:cNvSpPr txBox="1"/>
          <p:nvPr/>
        </p:nvSpPr>
        <p:spPr>
          <a:xfrm>
            <a:off x="1794409" y="8089900"/>
            <a:ext cx="5240526" cy="427618"/>
          </a:xfrm>
          <a:prstGeom prst="rect">
            <a:avLst/>
          </a:prstGeom>
        </p:spPr>
        <p:txBody>
          <a:bodyPr wrap="square" lIns="0" tIns="0" rIns="0" bIns="0" rtlCol="0" anchor="t">
            <a:spAutoFit/>
          </a:bodyPr>
          <a:lstStyle>
            <a:defPPr>
              <a:defRPr lang="en-US"/>
            </a:defPPr>
            <a:lvl1pPr>
              <a:lnSpc>
                <a:spcPts val="3921"/>
              </a:lnSpc>
              <a:defRPr b="1" spc="-106">
                <a:solidFill>
                  <a:srgbClr val="12154C"/>
                </a:solidFill>
                <a:latin typeface="Dosis Ultra-Bold"/>
                <a:ea typeface="Dosis Ultra-Bold"/>
                <a:cs typeface="Dosis Ultra-Bold"/>
              </a:defRPr>
            </a:lvl1pPr>
          </a:lstStyle>
          <a:p>
            <a:pPr algn="ctr"/>
            <a:r>
              <a:rPr lang="en-US" sz="1600" dirty="0">
                <a:latin typeface="Arial" panose="020B0604020202020204" pitchFamily="34" charset="0"/>
                <a:ea typeface="Microsoft JhengHei UI" panose="020B0604030504040204" pitchFamily="34" charset="-120"/>
                <a:cs typeface="Arial" panose="020B0604020202020204" pitchFamily="34" charset="0"/>
              </a:rPr>
              <a:t>Figure 1. Crash Frequency and Timing Across Streets</a:t>
            </a:r>
          </a:p>
        </p:txBody>
      </p:sp>
      <p:pic>
        <p:nvPicPr>
          <p:cNvPr id="1036" name="Picture 12">
            <a:extLst>
              <a:ext uri="{FF2B5EF4-FFF2-40B4-BE49-F238E27FC236}">
                <a16:creationId xmlns:a16="http://schemas.microsoft.com/office/drawing/2014/main" id="{364E0C1D-3C8B-B016-6181-553A5CCA33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7606" y="2984500"/>
            <a:ext cx="5312179" cy="195858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7"/>
          <p:cNvGrpSpPr/>
          <p:nvPr/>
        </p:nvGrpSpPr>
        <p:grpSpPr>
          <a:xfrm rot="10716834">
            <a:off x="10708908" y="-4366955"/>
            <a:ext cx="8391905" cy="8733909"/>
            <a:chOff x="0" y="0"/>
            <a:chExt cx="11189207" cy="11645212"/>
          </a:xfrm>
        </p:grpSpPr>
        <p:sp>
          <p:nvSpPr>
            <p:cNvPr id="8" name="Freeform 8"/>
            <p:cNvSpPr/>
            <p:nvPr/>
          </p:nvSpPr>
          <p:spPr>
            <a:xfrm rot="-1529880">
              <a:off x="1762962" y="1307008"/>
              <a:ext cx="7990569" cy="8478057"/>
            </a:xfrm>
            <a:custGeom>
              <a:avLst/>
              <a:gdLst/>
              <a:ahLst/>
              <a:cxnLst/>
              <a:rect l="l" t="t" r="r" b="b"/>
              <a:pathLst>
                <a:path w="7990569" h="8478057">
                  <a:moveTo>
                    <a:pt x="0" y="0"/>
                  </a:moveTo>
                  <a:lnTo>
                    <a:pt x="7990569" y="0"/>
                  </a:lnTo>
                  <a:lnTo>
                    <a:pt x="7990569" y="8478058"/>
                  </a:lnTo>
                  <a:lnTo>
                    <a:pt x="0" y="84780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rot="-1529880">
              <a:off x="1435676" y="1860147"/>
              <a:ext cx="7990569" cy="8478057"/>
            </a:xfrm>
            <a:custGeom>
              <a:avLst/>
              <a:gdLst/>
              <a:ahLst/>
              <a:cxnLst/>
              <a:rect l="l" t="t" r="r" b="b"/>
              <a:pathLst>
                <a:path w="7990569" h="8478057">
                  <a:moveTo>
                    <a:pt x="0" y="0"/>
                  </a:moveTo>
                  <a:lnTo>
                    <a:pt x="7990569" y="0"/>
                  </a:lnTo>
                  <a:lnTo>
                    <a:pt x="7990569" y="8478057"/>
                  </a:lnTo>
                  <a:lnTo>
                    <a:pt x="0" y="84780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36" name="TextBox 35">
            <a:extLst>
              <a:ext uri="{FF2B5EF4-FFF2-40B4-BE49-F238E27FC236}">
                <a16:creationId xmlns:a16="http://schemas.microsoft.com/office/drawing/2014/main" id="{04BDC42D-F098-08E8-8677-D867A28018EB}"/>
              </a:ext>
            </a:extLst>
          </p:cNvPr>
          <p:cNvSpPr txBox="1"/>
          <p:nvPr/>
        </p:nvSpPr>
        <p:spPr>
          <a:xfrm>
            <a:off x="8710658" y="4919082"/>
            <a:ext cx="5629784" cy="427618"/>
          </a:xfrm>
          <a:prstGeom prst="rect">
            <a:avLst/>
          </a:prstGeom>
        </p:spPr>
        <p:txBody>
          <a:bodyPr wrap="square" lIns="0" tIns="0" rIns="0" bIns="0" rtlCol="0" anchor="t">
            <a:spAutoFit/>
          </a:bodyPr>
          <a:lstStyle>
            <a:defPPr>
              <a:defRPr lang="en-US"/>
            </a:defPPr>
            <a:lvl1pPr algn="ctr">
              <a:lnSpc>
                <a:spcPts val="3921"/>
              </a:lnSpc>
              <a:defRPr b="0" spc="-106">
                <a:solidFill>
                  <a:srgbClr val="12154C"/>
                </a:solidFill>
                <a:ea typeface="Microsoft JhengHei UI" panose="020B0604030504040204" pitchFamily="34" charset="-120"/>
                <a:cs typeface="Dosis Ultra-Bold"/>
              </a:defRPr>
            </a:lvl1pPr>
          </a:lstStyle>
          <a:p>
            <a:r>
              <a:rPr lang="en-US" sz="1600" b="1" dirty="0">
                <a:latin typeface="Arial" panose="020B0604020202020204" pitchFamily="34" charset="0"/>
                <a:cs typeface="Arial" panose="020B0604020202020204" pitchFamily="34" charset="0"/>
              </a:rPr>
              <a:t> Figure 2: Injuries, Fatalities, and Crash Distribution by Day Type</a:t>
            </a:r>
          </a:p>
        </p:txBody>
      </p:sp>
      <p:sp>
        <p:nvSpPr>
          <p:cNvPr id="37" name="TextBox 5">
            <a:extLst>
              <a:ext uri="{FF2B5EF4-FFF2-40B4-BE49-F238E27FC236}">
                <a16:creationId xmlns:a16="http://schemas.microsoft.com/office/drawing/2014/main" id="{1D0545B8-AF63-952C-0C8D-E3580D78422F}"/>
              </a:ext>
            </a:extLst>
          </p:cNvPr>
          <p:cNvSpPr txBox="1"/>
          <p:nvPr/>
        </p:nvSpPr>
        <p:spPr>
          <a:xfrm>
            <a:off x="8121538" y="5404183"/>
            <a:ext cx="6115309" cy="425886"/>
          </a:xfrm>
          <a:prstGeom prst="rect">
            <a:avLst/>
          </a:prstGeom>
        </p:spPr>
        <p:txBody>
          <a:bodyPr wrap="square" lIns="0" tIns="0" rIns="0" bIns="0" rtlCol="0" anchor="t">
            <a:spAutoFit/>
          </a:bodyPr>
          <a:lstStyle/>
          <a:p>
            <a:pPr algn="ctr">
              <a:lnSpc>
                <a:spcPts val="3661"/>
              </a:lnSpc>
            </a:pPr>
            <a:r>
              <a:rPr lang="en-US" sz="2400" b="1" dirty="0">
                <a:solidFill>
                  <a:srgbClr val="022169"/>
                </a:solidFill>
                <a:latin typeface="Arial" panose="020B0604020202020204" pitchFamily="34" charset="0"/>
                <a:ea typeface="Microsoft JhengHei UI" panose="020B0604030504040204" pitchFamily="34" charset="-120"/>
                <a:cs typeface="Arial" panose="020B0604020202020204" pitchFamily="34" charset="0"/>
                <a:sym typeface="Dosis Ultra-Bold"/>
              </a:rPr>
              <a:t>Conclusion and </a:t>
            </a:r>
            <a:r>
              <a:rPr lang="en-US" sz="2400" b="1" dirty="0">
                <a:solidFill>
                  <a:srgbClr val="022169"/>
                </a:solidFill>
                <a:latin typeface="Arial" panose="020B0604020202020204" pitchFamily="34" charset="0"/>
                <a:cs typeface="Arial" panose="020B0604020202020204" pitchFamily="34" charset="0"/>
              </a:rPr>
              <a:t>Recommendations</a:t>
            </a:r>
            <a:endParaRPr lang="en-US" sz="2400" dirty="0">
              <a:solidFill>
                <a:srgbClr val="022169"/>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DB2E1D31-FDDD-2034-775A-64D77C1659FE}"/>
              </a:ext>
            </a:extLst>
          </p:cNvPr>
          <p:cNvSpPr txBox="1"/>
          <p:nvPr/>
        </p:nvSpPr>
        <p:spPr>
          <a:xfrm>
            <a:off x="165100" y="171580"/>
            <a:ext cx="13716000" cy="437620"/>
          </a:xfrm>
          <a:prstGeom prst="rect">
            <a:avLst/>
          </a:prstGeom>
        </p:spPr>
        <p:txBody>
          <a:bodyPr wrap="square" lIns="0" tIns="0" rIns="0" bIns="0" rtlCol="0" anchor="t">
            <a:spAutoFit/>
          </a:bodyPr>
          <a:lstStyle>
            <a:defPPr>
              <a:defRPr lang="en-US"/>
            </a:defPPr>
            <a:lvl1pPr algn="ctr">
              <a:lnSpc>
                <a:spcPts val="3661"/>
              </a:lnSpc>
              <a:defRPr sz="3854" b="1">
                <a:solidFill>
                  <a:srgbClr val="12154C"/>
                </a:solidFill>
                <a:latin typeface="Dosis Ultra-Bold"/>
                <a:ea typeface="Dosis Ultra-Bold"/>
                <a:cs typeface="Dosis Ultra-Bold"/>
              </a:defRPr>
            </a:lvl1pPr>
          </a:lstStyle>
          <a:p>
            <a:r>
              <a:rPr lang="en-US" sz="2800" dirty="0">
                <a:solidFill>
                  <a:srgbClr val="022169"/>
                </a:solidFill>
                <a:latin typeface="Arial" panose="020B0604020202020204" pitchFamily="34" charset="0"/>
                <a:cs typeface="Arial" panose="020B0604020202020204" pitchFamily="34" charset="0"/>
              </a:rPr>
              <a:t>Crash Hotspots Analysis: Identifying Patterns and Preventing Accidents</a:t>
            </a:r>
          </a:p>
        </p:txBody>
      </p:sp>
      <p:sp>
        <p:nvSpPr>
          <p:cNvPr id="42" name="TextBox 41">
            <a:extLst>
              <a:ext uri="{FF2B5EF4-FFF2-40B4-BE49-F238E27FC236}">
                <a16:creationId xmlns:a16="http://schemas.microsoft.com/office/drawing/2014/main" id="{D2522EB0-C81F-A98E-9FAF-3B4700BD18A3}"/>
              </a:ext>
            </a:extLst>
          </p:cNvPr>
          <p:cNvSpPr txBox="1"/>
          <p:nvPr/>
        </p:nvSpPr>
        <p:spPr>
          <a:xfrm>
            <a:off x="8588612" y="5931902"/>
            <a:ext cx="6115309" cy="1472198"/>
          </a:xfrm>
          <a:prstGeom prst="rect">
            <a:avLst/>
          </a:prstGeom>
        </p:spPr>
        <p:txBody>
          <a:bodyPr wrap="square" lIns="0" tIns="0" rIns="0" bIns="0" rtlCol="0" anchor="t">
            <a:spAutoFit/>
          </a:bodyPr>
          <a:lstStyle>
            <a:defPPr>
              <a:defRPr lang="en-US"/>
            </a:defPPr>
            <a:lvl1pPr algn="just">
              <a:lnSpc>
                <a:spcPct val="150000"/>
              </a:lnSpc>
            </a:lvl1pPr>
          </a:lstStyle>
          <a:p>
            <a:pPr>
              <a:lnSpc>
                <a:spcPct val="100000"/>
              </a:lnSpc>
            </a:pPr>
            <a:r>
              <a:rPr lang="en-US" dirty="0">
                <a:latin typeface="Arial" panose="020B0604020202020204" pitchFamily="34" charset="0"/>
                <a:cs typeface="Arial" panose="020B0604020202020204" pitchFamily="34" charset="0"/>
              </a:rPr>
              <a:t>Broadway leads in crash frequency, likely due to its layout and tourism, while Belt Parkway has the most severe crashes with the highest injuries. Crashes peak at 3 PM on weekdays, driven by rush-hour traffic.</a:t>
            </a:r>
          </a:p>
          <a:p>
            <a:endParaRPr lang="en-US" b="1" dirty="0">
              <a:latin typeface="Arial" panose="020B0604020202020204" pitchFamily="34" charset="0"/>
              <a:cs typeface="Arial" panose="020B0604020202020204" pitchFamily="34" charset="0"/>
            </a:endParaRPr>
          </a:p>
        </p:txBody>
      </p:sp>
      <p:sp>
        <p:nvSpPr>
          <p:cNvPr id="43" name="TextBox 6">
            <a:extLst>
              <a:ext uri="{FF2B5EF4-FFF2-40B4-BE49-F238E27FC236}">
                <a16:creationId xmlns:a16="http://schemas.microsoft.com/office/drawing/2014/main" id="{4DCC93EB-6003-D6F7-2123-5DA5F3304FB7}"/>
              </a:ext>
            </a:extLst>
          </p:cNvPr>
          <p:cNvSpPr txBox="1"/>
          <p:nvPr/>
        </p:nvSpPr>
        <p:spPr>
          <a:xfrm>
            <a:off x="746419" y="1655108"/>
            <a:ext cx="6564207" cy="1938992"/>
          </a:xfrm>
          <a:prstGeom prst="rect">
            <a:avLst/>
          </a:prstGeom>
        </p:spPr>
        <p:txBody>
          <a:bodyPr wrap="square" lIns="0" tIns="0" rIns="0" bIns="0" rtlCol="0" anchor="t">
            <a:spAutoFit/>
          </a:bodyPr>
          <a:lstStyle>
            <a:defPPr>
              <a:defRPr lang="en-US"/>
            </a:defPPr>
            <a:lvl1pPr algn="just">
              <a:lnSpc>
                <a:spcPct val="150000"/>
              </a:lnSpc>
            </a:lvl1pPr>
          </a:lstStyle>
          <a:p>
            <a:pPr>
              <a:lnSpc>
                <a:spcPct val="100000"/>
              </a:lnSpc>
            </a:pPr>
            <a:r>
              <a:rPr lang="en-US" dirty="0">
                <a:latin typeface="Arial" panose="020B0604020202020204" pitchFamily="34" charset="0"/>
                <a:cs typeface="Arial" panose="020B0604020202020204" pitchFamily="34" charset="0"/>
              </a:rPr>
              <a:t>To address the growing concern of traffic safety, this is analysis focuses on identifying the streets with the highest crash rates, understanding the underlying factors contributing to these incidents, and exploring targeted prevention strategies. By analyzing crash patterns, severity levels, and time-based trends, the aim is to provide actionable insights to improve road safety and reduce the frequency and severity of accidents.</a:t>
            </a:r>
          </a:p>
        </p:txBody>
      </p:sp>
      <p:sp>
        <p:nvSpPr>
          <p:cNvPr id="44" name="TextBox 6">
            <a:extLst>
              <a:ext uri="{FF2B5EF4-FFF2-40B4-BE49-F238E27FC236}">
                <a16:creationId xmlns:a16="http://schemas.microsoft.com/office/drawing/2014/main" id="{84F87CE3-1329-917B-7D7D-E57BA67FD408}"/>
              </a:ext>
            </a:extLst>
          </p:cNvPr>
          <p:cNvSpPr txBox="1"/>
          <p:nvPr/>
        </p:nvSpPr>
        <p:spPr>
          <a:xfrm>
            <a:off x="740428" y="4220987"/>
            <a:ext cx="6564207" cy="1384995"/>
          </a:xfrm>
          <a:prstGeom prst="rect">
            <a:avLst/>
          </a:prstGeom>
        </p:spPr>
        <p:txBody>
          <a:bodyPr wrap="square" lIns="0" tIns="0" rIns="0" bIns="0" rtlCol="0" anchor="t">
            <a:spAutoFit/>
          </a:bodyPr>
          <a:lstStyle>
            <a:defPPr>
              <a:defRPr lang="en-US"/>
            </a:defPPr>
            <a:lvl1pPr algn="just">
              <a:lnSpc>
                <a:spcPct val="150000"/>
              </a:lnSpc>
            </a:lvl1pPr>
          </a:lstStyle>
          <a:p>
            <a:pPr algn="just">
              <a:lnSpc>
                <a:spcPct val="100000"/>
              </a:lnSpc>
            </a:pPr>
            <a:r>
              <a:rPr lang="en-US" b="0" dirty="0">
                <a:solidFill>
                  <a:sysClr val="windowText" lastClr="000000"/>
                </a:solidFill>
                <a:latin typeface="Arial" panose="020B0604020202020204" pitchFamily="34" charset="0"/>
                <a:ea typeface="Microsoft JhengHei UI" panose="020B0604030504040204" pitchFamily="34" charset="-120"/>
                <a:cs typeface="Arial" panose="020B0604020202020204" pitchFamily="34" charset="0"/>
              </a:rPr>
              <a:t>Accidents predominantly occur on Broadway Street, likely due to its complex layout, mixed traffic, and heavy tourism around areas like Times Square. Crashes for the top 5 streets peak around 3 PM, possibly driven by afternoon traffic congestion, a consistent pattern across these streets.</a:t>
            </a:r>
          </a:p>
        </p:txBody>
      </p:sp>
      <p:sp>
        <p:nvSpPr>
          <p:cNvPr id="45" name="TextBox 6">
            <a:extLst>
              <a:ext uri="{FF2B5EF4-FFF2-40B4-BE49-F238E27FC236}">
                <a16:creationId xmlns:a16="http://schemas.microsoft.com/office/drawing/2014/main" id="{3111C642-8AA3-6A36-888B-BA8EC2D7B584}"/>
              </a:ext>
            </a:extLst>
          </p:cNvPr>
          <p:cNvSpPr txBox="1"/>
          <p:nvPr/>
        </p:nvSpPr>
        <p:spPr>
          <a:xfrm>
            <a:off x="8623117" y="1536700"/>
            <a:ext cx="5629785" cy="1384995"/>
          </a:xfrm>
          <a:prstGeom prst="rect">
            <a:avLst/>
          </a:prstGeom>
        </p:spPr>
        <p:txBody>
          <a:bodyPr wrap="square" lIns="0" tIns="0" rIns="0" bIns="0" rtlCol="0" anchor="t">
            <a:spAutoFit/>
          </a:bodyPr>
          <a:lstStyle>
            <a:defPPr>
              <a:defRPr lang="en-US"/>
            </a:defPPr>
            <a:lvl1pPr algn="just">
              <a:lnSpc>
                <a:spcPct val="150000"/>
              </a:lnSpc>
            </a:lvl1pPr>
          </a:lstStyle>
          <a:p>
            <a:pPr>
              <a:lnSpc>
                <a:spcPct val="100000"/>
              </a:lnSpc>
            </a:pPr>
            <a:r>
              <a:rPr lang="en-US" dirty="0">
                <a:latin typeface="Arial" panose="020B0604020202020204" pitchFamily="34" charset="0"/>
                <a:cs typeface="Arial" panose="020B0604020202020204" pitchFamily="34" charset="0"/>
              </a:rPr>
              <a:t>Broadway has the most crashes, while Belt Parkway records the highest injuries, indicating severe incidents. Crashes peak on weekdays due to heavy commuter traffic. Policies and awareness campaigns can enhance safety on high-risk streets and during peak hours.</a:t>
            </a:r>
          </a:p>
        </p:txBody>
      </p:sp>
      <p:sp>
        <p:nvSpPr>
          <p:cNvPr id="47" name="TextBox 46">
            <a:extLst>
              <a:ext uri="{FF2B5EF4-FFF2-40B4-BE49-F238E27FC236}">
                <a16:creationId xmlns:a16="http://schemas.microsoft.com/office/drawing/2014/main" id="{442C16B6-89C2-C432-D8B7-23DEE5D0C71B}"/>
              </a:ext>
            </a:extLst>
          </p:cNvPr>
          <p:cNvSpPr txBox="1"/>
          <p:nvPr/>
        </p:nvSpPr>
        <p:spPr>
          <a:xfrm>
            <a:off x="8520488" y="7025242"/>
            <a:ext cx="6297654" cy="2031325"/>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Recommendations:</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Redesign traffic flow and enforce speed controls on Broadway and Belt Parkway.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Launch awareness campaigns targeting drivers during weekday rush hours.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Improve pedestrian safety and road signage in tourist-heavy areas like Times Square.</a:t>
            </a:r>
          </a:p>
        </p:txBody>
      </p:sp>
      <p:sp>
        <p:nvSpPr>
          <p:cNvPr id="48" name="TextBox 5">
            <a:extLst>
              <a:ext uri="{FF2B5EF4-FFF2-40B4-BE49-F238E27FC236}">
                <a16:creationId xmlns:a16="http://schemas.microsoft.com/office/drawing/2014/main" id="{A48F2F61-2146-788F-C2B7-C8C2FF3FA344}"/>
              </a:ext>
            </a:extLst>
          </p:cNvPr>
          <p:cNvSpPr txBox="1"/>
          <p:nvPr/>
        </p:nvSpPr>
        <p:spPr>
          <a:xfrm>
            <a:off x="8225133" y="8935039"/>
            <a:ext cx="2687165" cy="408382"/>
          </a:xfrm>
          <a:prstGeom prst="rect">
            <a:avLst/>
          </a:prstGeom>
        </p:spPr>
        <p:txBody>
          <a:bodyPr wrap="square" lIns="0" tIns="0" rIns="0" bIns="0" rtlCol="0" anchor="t">
            <a:spAutoFit/>
          </a:bodyPr>
          <a:lstStyle/>
          <a:p>
            <a:pPr algn="ctr">
              <a:lnSpc>
                <a:spcPts val="3661"/>
              </a:lnSpc>
            </a:pPr>
            <a:r>
              <a:rPr lang="en-US" b="1" dirty="0">
                <a:solidFill>
                  <a:srgbClr val="022169"/>
                </a:solidFill>
                <a:latin typeface="Arial" panose="020B0604020202020204" pitchFamily="34" charset="0"/>
                <a:cs typeface="Arial" panose="020B0604020202020204" pitchFamily="34" charset="0"/>
              </a:rPr>
              <a:t>Acknowledgment</a:t>
            </a:r>
          </a:p>
        </p:txBody>
      </p:sp>
      <p:sp>
        <p:nvSpPr>
          <p:cNvPr id="50" name="TextBox 49">
            <a:extLst>
              <a:ext uri="{FF2B5EF4-FFF2-40B4-BE49-F238E27FC236}">
                <a16:creationId xmlns:a16="http://schemas.microsoft.com/office/drawing/2014/main" id="{4403650E-71EC-7D0E-CA37-981CA93D4C53}"/>
              </a:ext>
            </a:extLst>
          </p:cNvPr>
          <p:cNvSpPr txBox="1"/>
          <p:nvPr/>
        </p:nvSpPr>
        <p:spPr>
          <a:xfrm>
            <a:off x="8520488" y="9352432"/>
            <a:ext cx="6297654" cy="1200329"/>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Special thanks to the </a:t>
            </a:r>
            <a:r>
              <a:rPr lang="en-US" b="1" dirty="0">
                <a:latin typeface="Arial" panose="020B0604020202020204" pitchFamily="34" charset="0"/>
                <a:cs typeface="Arial" panose="020B0604020202020204" pitchFamily="34" charset="0"/>
              </a:rPr>
              <a:t>Northeast Big Data Innovation Hub</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National Student Data Corps</a:t>
            </a:r>
            <a:r>
              <a:rPr lang="en-US" dirty="0">
                <a:latin typeface="Arial" panose="020B0604020202020204" pitchFamily="34" charset="0"/>
                <a:cs typeface="Arial" panose="020B0604020202020204" pitchFamily="34" charset="0"/>
              </a:rPr>
              <a:t>, and the </a:t>
            </a:r>
            <a:r>
              <a:rPr lang="en-US" b="1" dirty="0">
                <a:latin typeface="Arial" panose="020B0604020202020204" pitchFamily="34" charset="0"/>
                <a:cs typeface="Arial" panose="020B0604020202020204" pitchFamily="34" charset="0"/>
              </a:rPr>
              <a:t>U.S. Department of Transportation</a:t>
            </a:r>
            <a:r>
              <a:rPr lang="en-US" dirty="0">
                <a:latin typeface="Arial" panose="020B0604020202020204" pitchFamily="34" charset="0"/>
                <a:cs typeface="Arial" panose="020B0604020202020204" pitchFamily="34" charset="0"/>
              </a:rPr>
              <a:t> for their collaboration and support in making this research possible.</a:t>
            </a:r>
          </a:p>
        </p:txBody>
      </p:sp>
      <p:sp>
        <p:nvSpPr>
          <p:cNvPr id="51" name="TextBox 50">
            <a:extLst>
              <a:ext uri="{FF2B5EF4-FFF2-40B4-BE49-F238E27FC236}">
                <a16:creationId xmlns:a16="http://schemas.microsoft.com/office/drawing/2014/main" id="{70A1F345-482E-AF13-C2A1-153F2868C70E}"/>
              </a:ext>
            </a:extLst>
          </p:cNvPr>
          <p:cNvSpPr txBox="1"/>
          <p:nvPr/>
        </p:nvSpPr>
        <p:spPr>
          <a:xfrm>
            <a:off x="6607928" y="595995"/>
            <a:ext cx="1952779" cy="400110"/>
          </a:xfrm>
          <a:prstGeom prst="rect">
            <a:avLst/>
          </a:prstGeom>
          <a:noFill/>
        </p:spPr>
        <p:txBody>
          <a:bodyPr wrap="none" rtlCol="0">
            <a:spAutoFit/>
          </a:bodyPr>
          <a:lstStyle/>
          <a:p>
            <a:r>
              <a:rPr lang="en-US" sz="2000" b="1" dirty="0">
                <a:solidFill>
                  <a:srgbClr val="022169"/>
                </a:solidFill>
                <a:latin typeface="Arial" panose="020B0604020202020204" pitchFamily="34" charset="0"/>
                <a:cs typeface="Arial" panose="020B0604020202020204" pitchFamily="34" charset="0"/>
              </a:rPr>
              <a:t>Kai-Hsin Hung</a:t>
            </a:r>
          </a:p>
        </p:txBody>
      </p:sp>
      <p:sp>
        <p:nvSpPr>
          <p:cNvPr id="52" name="TextBox 51">
            <a:extLst>
              <a:ext uri="{FF2B5EF4-FFF2-40B4-BE49-F238E27FC236}">
                <a16:creationId xmlns:a16="http://schemas.microsoft.com/office/drawing/2014/main" id="{FB27C737-E16B-B672-2566-9B40E5E4673E}"/>
              </a:ext>
            </a:extLst>
          </p:cNvPr>
          <p:cNvSpPr txBox="1"/>
          <p:nvPr/>
        </p:nvSpPr>
        <p:spPr>
          <a:xfrm>
            <a:off x="4612991" y="919374"/>
            <a:ext cx="5942652" cy="369332"/>
          </a:xfrm>
          <a:prstGeom prst="rect">
            <a:avLst/>
          </a:prstGeom>
          <a:noFill/>
        </p:spPr>
        <p:txBody>
          <a:bodyPr wrap="none" rtlCol="0">
            <a:spAutoFit/>
          </a:bodyPr>
          <a:lstStyle/>
          <a:p>
            <a:r>
              <a:rPr lang="en-US" b="1" dirty="0">
                <a:solidFill>
                  <a:srgbClr val="022169"/>
                </a:solidFill>
                <a:latin typeface="Arial" panose="020B0604020202020204" pitchFamily="34" charset="0"/>
                <a:cs typeface="Arial" panose="020B0604020202020204" pitchFamily="34" charset="0"/>
              </a:rPr>
              <a:t>Department in Engineering | University of the Pacific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325</Words>
  <Application>Microsoft Macintosh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for Project</dc:title>
  <cp:lastModifiedBy>Kai Hsin Hung</cp:lastModifiedBy>
  <cp:revision>3</cp:revision>
  <dcterms:created xsi:type="dcterms:W3CDTF">2006-08-16T00:00:00Z</dcterms:created>
  <dcterms:modified xsi:type="dcterms:W3CDTF">2025-01-27T19:54:07Z</dcterms:modified>
  <dc:identifier>DAGdX3NIjIY</dc:identifier>
</cp:coreProperties>
</file>