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26" r:id="rId10"/>
    <p:sldId id="4106" r:id="rId11"/>
    <p:sldId id="4119" r:id="rId12"/>
    <p:sldId id="4127" r:id="rId13"/>
    <p:sldId id="4121" r:id="rId14"/>
    <p:sldId id="4122" r:id="rId15"/>
    <p:sldId id="4123" r:id="rId16"/>
    <p:sldId id="831" r:id="rId17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2"/>
    </p:embeddedFont>
    <p:embeddedFont>
      <p:font typeface="FS PF BeauSans Pro" panose="02000500000000020004" pitchFamily="2" charset="0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FS Magistral Bold" panose="020B0804030204080304" pitchFamily="34" charset="0"/>
      <p:bold r:id="rId30"/>
    </p:embeddedFont>
    <p:embeddedFont>
      <p:font typeface="FS Magistral Extra Bold" panose="020B0904030204080304" pitchFamily="34" charset="0"/>
      <p:bold r:id="rId31"/>
    </p:embeddedFont>
    <p:embeddedFont>
      <p:font typeface="Calibri Light" panose="020F0302020204030204" charset="0"/>
      <p:regular r:id="rId32"/>
      <p:italic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61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5" userDrawn="1">
          <p15:clr>
            <a:srgbClr val="A4A3A4"/>
          </p15:clr>
        </p15:guide>
        <p15:guide id="11" pos="27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61"/>
        <p:guide orient="horz" pos="3696"/>
        <p:guide pos="360"/>
        <p:guide pos="1176"/>
        <p:guide pos="2611"/>
        <p:guide pos="4152"/>
        <p:guide pos="6005"/>
        <p:guide pos="2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6.fntdata"/><Relationship Id="rId36" Type="http://schemas.openxmlformats.org/officeDocument/2006/relationships/font" Target="fonts/font15.fntdata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4T00:30:51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639.333 2733.000,'10.000'0.000,"1.000"0.000,4.000 0.000,5.000 0.000,-7.000 0.000,2.000 0.000,1.000 0.000,5.000 0.000,-1.000 0.000,1.000 1.000,-5.000 0.000,1.000 0.000,0.000 0.000,1.000 0.000,6.000 1.000,-1.000-1.000,-3.000 0.000,-1.000 0.000,-1.000 0.000,-1.000-1.000,-2.000 1.000,-2.000-1.000,2.000 1.000,-1.000-1.000,2.000 0.000,-2.000 0.000,-1.000 0.000,0.000 0.000,1.000 0.000,-1.000 0.000,0.000 0.000,-1.000 0.000,-1.000 0.000,0.000 0.000,2.000 0.000,0.000 0.000,-2.000 0.000,0.000 0.000,7.000 0.000,-7.000 0.000,0.000-1.000,4.000 1.000,2.000 0.000,-3.000 0.000,-1.000 0.000,-3.000 0.000,1.000 0.000,4.000 0.000,-6.000 1.000,6.000-1.000,-5.000 0.000,1.000 0.000,1.000 0.000,1.000 0.000,-3.000 0.000,0.000 0.000,3.000 0.000,-2.000 0.000,-1.000 0.000,3.000 0.000,-2.000 0.000,1.000 0.000,2.000 0.000,-2.000 0.000,-2.000 0.000,2.000 0.000,3.000 0.000,-2.000 0.000,-1.000 0.000,2.000 0.000,-3.000 0.000,1.000 0.000,3.000 0.000,-3.000 0.000,-2.000 0.000,1.000 0.000,2.000 0.000,-2.000 0.000,-1.000 0.000,1.000 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4T00:30:51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733.333 2426.000,'0.000'-11.000,"10.000"8.000,0.000 4.000,0.000-1.000,2.000 0.000,6.000 0.000,-7.000 0.000,-1.000 0.000,1.000 0.000,4.000 0.000,1.000 1.000,0.000 0.000,-1.000 0.000,2.000 1.000,0.000-1.000,6.000 1.000,1.000-1.000,0.000 0.000,-2.000 0.000,0.000 0.000,-3.000-1.000,0.000 0.000,-4.000 1.000,0.000-1.000,2.000 0.000,-2.000 0.000,-1.000 0.000,-2.000 0.000,3.000 0.000,-3.000 0.000,0.000 1.000,0.000 1.000,-1.000-1.000,0.000 0.000,0.000 1.000,-1.000-1.000,0.000 0.000,4.000 0.000,-2.000 0.000,0.000 0.000,-1.000 0.000,-1.000-1.000,10.000 1.000,-8.000-1.000,2.000 0.000,0.000 0.000,-3.000 0.000,1.000 0.000,4.000 0.000,1.000 0.000,-4.000 0.000,1.000 0.000,2.000 0.000,0.000 0.000,0.000 0.000,0.000 0.000,2.000 0.000,-1.000 1.000,-2.000 0.000,0.000 0.000,-1.000 1.000,0.000-1.000,-2.000 0.000,0.000 0.000,1.000 0.000,0.000 0.000,1.000 0.000,0.000 0.000,-4.000-1.000,0.000 0.000,4.000 1.000,1.000-1.000,-3.000 0.000,0.000 0.000,3.000 0.000,0.000 0.000,-2.000 0.000,0.000 0.000,3.000 0.000,-1.000 0.000,-5.000 0.000,1.000 0.000,4.000 0.000,1.000 0.000,-4.000 0.000,1.000 0.000,3.000 0.000,0.000 0.000,-1.000 0.000,0.000-1.000,0.000 1.000,0.000 0.000,-1.000 0.000,1.000 0.000,-1.000 0.000,0.000 0.000,0.000 0.000,-1.000 0.000,-2.000 0.000,0.000 0.000,2.000 0.000,0.000 0.000,-3.000 0.000,0.000 0.000,4.000 0.000,1.000 0.000,-3.000 0.000,0.000 0.000,4.000 1.000,0.000-1.000,-2.000 0.000,1.000 0.000,-1.000 0.000,0.000 0.000,1.000 0.000,-1.000 0.000,0.000 0.000,0.000 0.000,-1.000 0.000,0.000 0.000,0.000-1.000,-1.000 0.000,0.000 0.000,-1.000 0.000,7.000-1.000,-7.000 0.000,-1.000 1.000,4.000-1.000,-4.000 1.000,7.000 0.000,-5.000 0.000,-1.000 1.000,0.000-1.000,7.000-2.000,-8.000 2.000,1.000-1.000,6.000 0.000,-7.000 1.000,0.000 0.000,1.000 0.000,0.000-1.000,-1.000 1.000,0.000-1.000,1.000 1.000,2.000-1.000,-1.000 1.000,0.000 0.000,2.000-1.000,0.000 0.000,-3.000 0.000,0.000 1.000,4.000-1.000,0.000 0.000,-2.000 0.000,-1.000 1.000,0.000 0.000,-1.000 0.000,3.000 0.000,-1.000 1.000,-2.000-1.000,-1.000 0.000,1.000 0.000,0.000-1.000,0.000 1.000,-1.000-1.000,7.000-1.000,0.000 1.000,-5.000 1.000,-2.000 0.000,3.000 1.000,-3.000 0.000,3.000-1.000,-2.000-1.000,2.000-1.000,2.000 1.000,1.000 0.000,0.000 0.000,-2.000 2.000,3.000-1.000,-1.000 1.000,-2.000 0.000,-2.000 0.000,2.000 0.000,2.000 0.000,-2.000 0.000,2.000 0.000,-6.000 0.000,1.000 0.000,8.000 1.000,-7.000-1.000,1.000 0.000,0.000 0.000,0.000 0.000,3.000 0.000,2.000 0.000,0.000 0.000,1.000 0.000,3.000 0.000,1.000 0.000,0.000 0.000,1.000 0.000,0.000 0.000,-1.000 0.000,2.000 0.000,-1.000 0.000,-3.000 0.000,-1.000 0.000,2.000-1.000,0.000 1.000,1.000 0.000,0.000 0.000,-4.000 0.000,0.000 0.000,-2.000 0.000,0.000 0.000,-1.000 0.000,0.000-1.000,-2.000 0.000,0.000 0.000,-2.000 0.000,1.000-1.000,-3.000 1.000,1.000 0.000,2.000 0.000,0.000 0.000,-2.000 0.000,-1.000 0.000,1.000 1.000,-1.000 0.000,0.000-1.000,0.000 1.000,0.000 0.000,0.000 0.000,0.000 0.000,0.000 0.000,8.000 0.000,-8.000 0.000,0.000 0.000,2.000 0.000,-2.000 0.000,0.000 0.000,0.000 0.000,0.000 0.000,0.000 0.000,5.000 1.000,-3.000-1.000,3.000 0.000,-1.000 0.000,1.000 0.000,1.000 0.000,-2.000 0.000,-3.000 0.000,0.000 0.000,-1.000 0.000,1.000 0.000,0.000 0.000,0.000 0.000,-1.000 0.000,1.000-1.000,1.000 1.000,-1.000 0.000,2.000 0.000,-1.000 0.000,2.000 0.000,1.000 0.000,0.000 0.000,0.000 0.000,2.000 0.000,0.000 0.000,-6.000 0.000,1.000 0.000,10.000 0.000,-1.000 0.000,-1.000 0.000,-4.000 0.000,-1.000 0.000,3.000 0.000,-2.000 0.000,-2.000 0.000,1.000 0.000,-5.000 0.000,6.000 0.000,-6.000 0.000,0.000 0.000,0.000 0.000,0.000 0.000,2.000 0.000,-1.000 0.000,-1.000 0.000,2.000 1.000,1.000 1.000,0.000 1.000,1.000 0.000,0.000-1.000,-3.000-1.000,2.000 1.000,-3.000-2.000,2.000-1.000,0.000 1.000,0.000 2.000,-3.000 3.000,-1.000 0.000,-1.000 2.000,-2.000 2.000,1.000 2.000,-4.000 0.000,-2.000 0.000,-1.000-1.000,-3.000 1.000,-3.000-1.000,1.000-2.000,0.000 1.000,1.000 1.000,-6.000-8.000,-1.000-2.000,-3.000 0.000,2.000-1.000,-6.000 1.000,8.000 0.000,-1.000 0.000,0.000 0.000,-1.000 0.000,0.000 0.000,0.000 0.000,1.000 0.000,1.000 0.000,-4.000 0.000,1.000 0.000,-4.000 0.000,6.000 1.000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6" Type="http://schemas.openxmlformats.org/officeDocument/2006/relationships/notesSlide" Target="../notesSlides/notesSlide8.x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21.png"/><Relationship Id="rId13" Type="http://schemas.openxmlformats.org/officeDocument/2006/relationships/customXml" Target="../ink/ink2.xml"/><Relationship Id="rId12" Type="http://schemas.openxmlformats.org/officeDocument/2006/relationships/image" Target="../media/image20.png"/><Relationship Id="rId11" Type="http://schemas.openxmlformats.org/officeDocument/2006/relationships/customXml" Target="../ink/ink1.xml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13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mem_test.sv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50" y="629920"/>
            <a:ext cx="5344795" cy="56267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2495" y="829310"/>
            <a:ext cx="6102985" cy="48939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Ink 14"/>
              <p14:cNvContentPartPr/>
              <p14:nvPr/>
            </p14:nvContentPartPr>
            <p14:xfrm>
              <a:off x="406400" y="1735455"/>
              <a:ext cx="69850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2"/>
            </p:blipFill>
            <p:spPr>
              <a:xfrm>
                <a:off x="406400" y="1735455"/>
                <a:ext cx="6985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Ink 15"/>
              <p14:cNvContentPartPr/>
              <p14:nvPr/>
            </p14:nvContentPartPr>
            <p14:xfrm>
              <a:off x="466090" y="1497965"/>
              <a:ext cx="2658745" cy="857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4"/>
            </p:blipFill>
            <p:spPr>
              <a:xfrm>
                <a:off x="466090" y="1497965"/>
                <a:ext cx="2658745" cy="857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</a:t>
            </a:r>
            <a:r>
              <a:rPr lang="en-AU" altLang="en-US"/>
              <a:t>mem_if.s</a:t>
            </a:r>
            <a:r>
              <a:rPr lang="en-US" altLang="en-US"/>
              <a:t>v 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635" y="1499235"/>
            <a:ext cx="1932940" cy="4757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95" y="1017270"/>
            <a:ext cx="2087245" cy="5239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7750" y="821055"/>
            <a:ext cx="2212340" cy="5435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8200" y="794385"/>
            <a:ext cx="2291080" cy="5462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m</a:t>
            </a:r>
            <a:r>
              <a:rPr lang="en-US" altLang="en-US"/>
              <a:t>odify your Memory testbench </a:t>
            </a:r>
            <a:r>
              <a:rPr lang="en-AU" altLang="en-US"/>
              <a:t>t</a:t>
            </a:r>
            <a:r>
              <a:rPr lang="en-US" altLang="en-US"/>
              <a:t>o use SystemVerilog class-based randomization with constraints.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AU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3"/>
          <p:cNvSpPr txBox="1"/>
          <p:nvPr/>
        </p:nvSpPr>
        <p:spPr>
          <a:xfrm>
            <a:off x="1507490" y="373541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Memory Interface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Design</a:t>
            </a:r>
            <a:endParaRPr lang="en-AU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Memory Interface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lab1</a:t>
            </a:r>
            <a:r>
              <a:rPr lang="en-AU" altLang="en-US"/>
              <a:t>3</a:t>
            </a:r>
            <a:r>
              <a:rPr lang="en-US" altLang="en-US"/>
              <a:t>-memrnd directory, perform the following.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Memory design, testbench, interface and top-level module from lab10-memrnd into lab13-memclass.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mem_if.sv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990" y="548640"/>
            <a:ext cx="6311900" cy="5513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mem.sv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440" y="1558290"/>
            <a:ext cx="9289415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top.sv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095" y="1066800"/>
            <a:ext cx="8932545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Memory Interface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Modifying the Memory Testbench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Memory testbench to declare a class with two random properties for</a:t>
            </a:r>
            <a:r>
              <a:rPr lang="en-AU" altLang="en-US"/>
              <a:t> </a:t>
            </a:r>
            <a:r>
              <a:rPr lang="en-US" altLang="en-US"/>
              <a:t>address and data. Declare the properties as bit arrays and use a rand or randc</a:t>
            </a:r>
            <a:r>
              <a:rPr lang="en-AU" altLang="en-US"/>
              <a:t> </a:t>
            </a:r>
            <a:r>
              <a:rPr lang="en-US" altLang="en-US"/>
              <a:t>keyword.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an explicit constructor with arguments to initialize the address and data</a:t>
            </a:r>
            <a:r>
              <a:rPr lang="en-AU" altLang="en-US"/>
              <a:t> </a:t>
            </a:r>
            <a:r>
              <a:rPr lang="en-US" altLang="en-US"/>
              <a:t>properties.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the Random Data test to use the class randomize() method to randomize</a:t>
            </a:r>
            <a:r>
              <a:rPr lang="en-AU" altLang="en-US"/>
              <a:t> </a:t>
            </a:r>
            <a:r>
              <a:rPr lang="en-US" altLang="en-US"/>
              <a:t>the address and data properties. Write and read the memory using the properties.</a:t>
            </a:r>
            <a:r>
              <a:rPr lang="en-AU" altLang="en-US"/>
              <a:t> </a:t>
            </a:r>
            <a:r>
              <a:rPr lang="en-US" altLang="en-US"/>
              <a:t>Simulate and debug as 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constraint block to your class to limit data to be a printable ASCII character(8'h20 - 8'h7F). Check your 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constraint to limit data to be A-Z or a-z (8'h41-8'h5a, 8'h61-8'h7a).</a:t>
            </a:r>
            <a:r>
              <a:rPr lang="en-AU" altLang="en-US"/>
              <a:t> </a:t>
            </a:r>
            <a:r>
              <a:rPr lang="en-US" altLang="en-US"/>
              <a:t>Check your 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Apply weights to the constraints so that 80% of the time randomization chooses an</a:t>
            </a:r>
            <a:r>
              <a:rPr lang="en-AU" altLang="en-US"/>
              <a:t> </a:t>
            </a:r>
            <a:r>
              <a:rPr lang="en-US" altLang="en-US"/>
              <a:t>uppercase letter and 20% of the time, it chooses a lowercase letter. Check your</a:t>
            </a:r>
            <a:r>
              <a:rPr lang="en-AU" altLang="en-US"/>
              <a:t> </a:t>
            </a:r>
            <a:r>
              <a:rPr lang="en-US" altLang="en-US"/>
              <a:t>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property to the class to conditionally control the randomization</a:t>
            </a:r>
            <a:r>
              <a:rPr lang="en-AU" altLang="en-US"/>
              <a:t> </a:t>
            </a:r>
            <a:r>
              <a:rPr lang="en-US" altLang="en-US"/>
              <a:t>constraints. A control property like this is known as a policy or control knob. Declare</a:t>
            </a:r>
            <a:r>
              <a:rPr lang="en-AU" altLang="en-US"/>
              <a:t> </a:t>
            </a:r>
            <a:r>
              <a:rPr lang="en-US" altLang="en-US"/>
              <a:t>the property as an enum type with appropriate values. Use conditional constraints to</a:t>
            </a:r>
            <a:r>
              <a:rPr lang="en-AU" altLang="en-US"/>
              <a:t> </a:t>
            </a:r>
            <a:r>
              <a:rPr lang="en-US" altLang="en-US"/>
              <a:t>select one of the following constraints based on the property value:</a:t>
            </a:r>
            <a:endParaRPr lang="en-US" altLang="en-US"/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altLang="en-US"/>
              <a:t>a. A printable ASCII character</a:t>
            </a:r>
            <a:endParaRPr lang="en-US" altLang="en-US"/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altLang="en-US"/>
              <a:t>b. An uppercase character A-Z</a:t>
            </a:r>
            <a:endParaRPr lang="en-US" altLang="en-US"/>
          </a:p>
          <a:p>
            <a:pPr marL="914400" lvl="2" indent="457200">
              <a:buFont typeface="Wingdings" panose="05000000000000000000" charset="0"/>
              <a:buNone/>
            </a:pPr>
            <a:r>
              <a:rPr lang="en-AU" altLang="en-US"/>
              <a:t>c</a:t>
            </a:r>
            <a:r>
              <a:rPr lang="en-US" altLang="en-US"/>
              <a:t>. A lowercase character a-z</a:t>
            </a:r>
            <a:endParaRPr lang="en-US" altLang="en-US"/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altLang="en-US"/>
              <a:t>d. Either an uppercase (80% probability) or lowercase (20% probability) character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and debug as needed.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3061</Words>
  <Application>WPS Presentation</Application>
  <PresentationFormat>Widescreen</PresentationFormat>
  <Paragraphs>228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Memory Interface Design</vt:lpstr>
      <vt:lpstr>2. Creating the Memory Interface Design</vt:lpstr>
      <vt:lpstr>2. Creating the Memory Interface Design</vt:lpstr>
      <vt:lpstr>2. Creating the Memory Interface Design</vt:lpstr>
      <vt:lpstr>PowerPoint 演示文稿</vt:lpstr>
      <vt:lpstr>2. Testing the Memory Interface Design</vt:lpstr>
      <vt:lpstr>2. Testing the Memory Interface Design</vt:lpstr>
      <vt:lpstr>2. Testing the Memory Interface Design</vt:lpstr>
      <vt:lpstr>PowerPoint 演示文稿</vt:lpstr>
      <vt:lpstr>3.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20</cp:revision>
  <dcterms:created xsi:type="dcterms:W3CDTF">2022-03-22T09:25:00Z</dcterms:created>
  <dcterms:modified xsi:type="dcterms:W3CDTF">2025-06-13T17:30:51Z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