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25" r:id="rId9"/>
    <p:sldId id="4126" r:id="rId10"/>
    <p:sldId id="4106" r:id="rId11"/>
    <p:sldId id="4119" r:id="rId12"/>
    <p:sldId id="4127" r:id="rId13"/>
    <p:sldId id="4121" r:id="rId14"/>
    <p:sldId id="4122" r:id="rId15"/>
    <p:sldId id="4123" r:id="rId16"/>
    <p:sldId id="831" r:id="rId17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2"/>
    </p:embeddedFont>
    <p:embeddedFont>
      <p:font typeface="FS PF BeauSans Pro" panose="02000500000000020004" pitchFamily="2" charset="0"/>
      <p:regular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FS Magistral Bold" panose="020B0804030204080304" pitchFamily="34" charset="0"/>
      <p:bold r:id="rId30"/>
    </p:embeddedFont>
    <p:embeddedFont>
      <p:font typeface="FS Magistral Extra Bold" panose="020B0904030204080304" pitchFamily="34" charset="0"/>
      <p:bold r:id="rId31"/>
    </p:embeddedFont>
    <p:embeddedFont>
      <p:font typeface="Calibri Light" panose="020F0302020204030204" charset="0"/>
      <p:regular r:id="rId32"/>
      <p:italic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2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61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5" userDrawn="1">
          <p15:clr>
            <a:srgbClr val="A4A3A4"/>
          </p15:clr>
        </p15:guide>
        <p15:guide id="11" pos="27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2"/>
        <p:guide orient="horz" pos="2698"/>
        <p:guide orient="horz" pos="3161"/>
        <p:guide orient="horz" pos="3696"/>
        <p:guide pos="360"/>
        <p:guide pos="1176"/>
        <p:guide pos="2611"/>
        <p:guide pos="4152"/>
        <p:guide pos="6005"/>
        <p:guide pos="2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16.fntdata"/><Relationship Id="rId36" Type="http://schemas.openxmlformats.org/officeDocument/2006/relationships/font" Target="fonts/font15.fntdata"/><Relationship Id="rId35" Type="http://schemas.openxmlformats.org/officeDocument/2006/relationships/font" Target="fonts/font14.fntdata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2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14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40" y="455930"/>
            <a:ext cx="5346065" cy="2939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2420" y="500380"/>
            <a:ext cx="6799580" cy="282638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5384165" y="787400"/>
            <a:ext cx="575945" cy="3276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8017510" y="2065655"/>
            <a:ext cx="3386455" cy="1659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60655" y="3200400"/>
            <a:ext cx="304800" cy="778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167255" y="1727200"/>
            <a:ext cx="1134110" cy="406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5170" y="3458845"/>
            <a:ext cx="5330190" cy="300672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2700655" y="3691255"/>
            <a:ext cx="3869055" cy="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72510" y="4055110"/>
            <a:ext cx="3403600" cy="67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80765" y="5189855"/>
            <a:ext cx="2955290" cy="211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</a:t>
            </a:r>
            <a:r>
              <a:rPr lang="en-AU" altLang="en-US"/>
              <a:t>mem_if.s</a:t>
            </a:r>
            <a:r>
              <a:rPr lang="en-US" altLang="en-US"/>
              <a:t>v 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mem.sv mem_test.sv top.sv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6295" y="837565"/>
            <a:ext cx="2255520" cy="560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06815" y="835660"/>
            <a:ext cx="2185670" cy="560260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107055" y="1066800"/>
            <a:ext cx="1591310" cy="17183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7941310" y="998855"/>
            <a:ext cx="889000" cy="1210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dirty="0"/>
              <a:t>3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m</a:t>
            </a:r>
            <a:r>
              <a:rPr lang="en-US" altLang="en-US"/>
              <a:t>odify your Memory testbench </a:t>
            </a:r>
            <a:r>
              <a:rPr lang="en-AU" altLang="en-US"/>
              <a:t>t</a:t>
            </a:r>
            <a:r>
              <a:rPr lang="en-US" altLang="en-US"/>
              <a:t>o use SystemVerilog class-based randomization with constraints.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US" altLang="en-US"/>
              <a:t>To use virtual interface class properties and connect these to multiple</a:t>
            </a:r>
            <a:r>
              <a:rPr lang="en-AU" altLang="en-US"/>
              <a:t> </a:t>
            </a:r>
            <a:r>
              <a:rPr lang="en-US" altLang="en-US"/>
              <a:t>instances of memories.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AU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63"/>
          <p:cNvSpPr txBox="1"/>
          <p:nvPr/>
        </p:nvSpPr>
        <p:spPr>
          <a:xfrm>
            <a:off x="1507490" y="373541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Creating the Memory Interface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Design</a:t>
            </a:r>
            <a:endParaRPr lang="en-AU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Memory Interface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lab1</a:t>
            </a:r>
            <a:r>
              <a:rPr lang="en-AU" altLang="en-US"/>
              <a:t>3</a:t>
            </a:r>
            <a:r>
              <a:rPr lang="en-US" altLang="en-US"/>
              <a:t>-memrnd directory, perform the following.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Copy your files from lab13-memclass to lab14-memvif.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another Memory interface port to your testbench. Copy the Random Data Test</a:t>
            </a:r>
            <a:r>
              <a:rPr lang="en-AU" altLang="en-US"/>
              <a:t> </a:t>
            </a:r>
            <a:r>
              <a:rPr lang="en-US" altLang="en-US"/>
              <a:t>and add a call to configure so the second test drives the new memory interface</a:t>
            </a:r>
            <a:r>
              <a:rPr lang="en-AU" altLang="en-US"/>
              <a:t> </a:t>
            </a:r>
            <a:r>
              <a:rPr lang="en-US" altLang="en-US"/>
              <a:t>port.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new Memory and interface instances to the top module and connect to the</a:t>
            </a:r>
            <a:r>
              <a:rPr lang="en-AU" altLang="en-US"/>
              <a:t> </a:t>
            </a:r>
            <a:r>
              <a:rPr lang="en-US" altLang="en-US"/>
              <a:t>testbench.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mem_if.sv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1990" y="548640"/>
            <a:ext cx="6311900" cy="5513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mem.sv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5440" y="1558290"/>
            <a:ext cx="9289415" cy="3878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top.sv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6700" y="784225"/>
            <a:ext cx="8758555" cy="461899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8042910" y="1642110"/>
            <a:ext cx="3200400" cy="18205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897255" y="3293110"/>
            <a:ext cx="1786255" cy="753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485765" y="4603750"/>
            <a:ext cx="2455545" cy="12782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Testing the Memory Interface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Modify your Memory testbench to add a virtual interface of the correct type as a class</a:t>
            </a:r>
            <a:r>
              <a:rPr lang="en-AU" altLang="en-US"/>
              <a:t> </a:t>
            </a:r>
            <a:r>
              <a:rPr lang="en-US" altLang="en-US"/>
              <a:t>property.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Move the read_mem and write_mem tasks into the class declaration. Modify the</a:t>
            </a:r>
            <a:r>
              <a:rPr lang="en-AU" altLang="en-US"/>
              <a:t> </a:t>
            </a:r>
            <a:r>
              <a:rPr lang="en-US" altLang="en-US"/>
              <a:t>tasks to access class properties directly (both should only have a single debug</a:t>
            </a:r>
            <a:r>
              <a:rPr lang="en-AU" altLang="en-US"/>
              <a:t> </a:t>
            </a:r>
            <a:r>
              <a:rPr lang="en-US" altLang="en-US"/>
              <a:t>argument). You will need to declare an additional, non-random class property to hold</a:t>
            </a:r>
            <a:r>
              <a:rPr lang="en-AU" altLang="en-US"/>
              <a:t> </a:t>
            </a:r>
            <a:r>
              <a:rPr lang="en-US" altLang="en-US"/>
              <a:t>the read data value.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write_mem and read_mem class methods to access the interface</a:t>
            </a:r>
            <a:r>
              <a:rPr lang="en-AU" altLang="en-US"/>
              <a:t> </a:t>
            </a:r>
            <a:r>
              <a:rPr lang="en-US" altLang="en-US"/>
              <a:t>signals via the virtual interface.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Define a new class method called configure, which takes an input virtual</a:t>
            </a:r>
            <a:r>
              <a:rPr lang="en-AU" altLang="en-US"/>
              <a:t> </a:t>
            </a:r>
            <a:r>
              <a:rPr lang="en-US" altLang="en-US"/>
              <a:t>interface argument and assigns it to your virtual interface property.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verification code to insert a configure call between the class</a:t>
            </a:r>
            <a:r>
              <a:rPr lang="en-AU" altLang="en-US"/>
              <a:t> </a:t>
            </a:r>
            <a:r>
              <a:rPr lang="en-US" altLang="en-US"/>
              <a:t>construction and randomization. Use configure to set the virtual interface property</a:t>
            </a:r>
            <a:r>
              <a:rPr lang="en-AU" altLang="en-US"/>
              <a:t> </a:t>
            </a:r>
            <a:r>
              <a:rPr lang="en-US" altLang="en-US"/>
              <a:t>to the interface port of the testbench module. Simulate and debug as needed.</a:t>
            </a:r>
            <a:r>
              <a:rPr lang="en-AU" altLang="en-US"/>
              <a:t> </a:t>
            </a:r>
            <a:r>
              <a:rPr lang="en-US" altLang="en-US"/>
              <a:t>Remember the default value of a virtual interface is null, so if you do not assign the</a:t>
            </a:r>
            <a:r>
              <a:rPr lang="en-AU" altLang="en-US"/>
              <a:t> </a:t>
            </a:r>
            <a:r>
              <a:rPr lang="en-US" altLang="en-US"/>
              <a:t>virtual interface before use, you will “null pointer dereference” errors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Remove the “Clearing the memory” and “Data = Address” tests. Modify your</a:t>
            </a:r>
            <a:r>
              <a:rPr lang="en-AU" altLang="en-US"/>
              <a:t> </a:t>
            </a:r>
            <a:r>
              <a:rPr lang="en-US" altLang="en-US"/>
              <a:t>Random Data test to call the simulation tasks from a class instance. Simulate and</a:t>
            </a:r>
            <a:r>
              <a:rPr lang="en-AU" altLang="en-US"/>
              <a:t> </a:t>
            </a:r>
            <a:r>
              <a:rPr lang="en-US" altLang="en-US"/>
              <a:t>debug as needed.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Simulate and debug as needed to check whether your testbench is driving both</a:t>
            </a:r>
            <a:r>
              <a:rPr lang="en-AU" altLang="en-US"/>
              <a:t> </a:t>
            </a:r>
            <a:r>
              <a:rPr lang="en-US" altLang="en-US"/>
              <a:t>memory instances.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3125</Words>
  <Application>WPS Presentation</Application>
  <PresentationFormat>Widescreen</PresentationFormat>
  <Paragraphs>216</Paragraphs>
  <Slides>14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Creating the Memory Interface Design</vt:lpstr>
      <vt:lpstr>2. Creating the Memory Interface Design</vt:lpstr>
      <vt:lpstr>2. Creating the Memory Interface Design</vt:lpstr>
      <vt:lpstr>2. Creating the Memory Interface Design</vt:lpstr>
      <vt:lpstr>PowerPoint 演示文稿</vt:lpstr>
      <vt:lpstr>2. Testing the Memory Interface Design</vt:lpstr>
      <vt:lpstr>2. Testing the Memory Interface Design</vt:lpstr>
      <vt:lpstr>2. Testing the Memory Interface Design</vt:lpstr>
      <vt:lpstr>PowerPoint 演示文稿</vt:lpstr>
      <vt:lpstr>3.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23</cp:revision>
  <dcterms:created xsi:type="dcterms:W3CDTF">2022-03-22T09:25:00Z</dcterms:created>
  <dcterms:modified xsi:type="dcterms:W3CDTF">2025-06-14T03:42:09Z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