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125" r:id="rId7"/>
    <p:sldId id="4094" r:id="rId8"/>
    <p:sldId id="4127" r:id="rId9"/>
    <p:sldId id="4128" r:id="rId10"/>
    <p:sldId id="4129" r:id="rId11"/>
    <p:sldId id="4119" r:id="rId12"/>
    <p:sldId id="4122" r:id="rId13"/>
    <p:sldId id="4123" r:id="rId14"/>
    <p:sldId id="831" r:id="rId15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0"/>
    </p:embeddedFont>
    <p:embeddedFont>
      <p:font typeface="FS PF BeauSans Pro" panose="02000500000000020004" pitchFamily="2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FS Magistral Bold" panose="020B0804030204080304" pitchFamily="34" charset="0"/>
      <p:bold r:id="rId28"/>
    </p:embeddedFont>
    <p:embeddedFont>
      <p:font typeface="FS Magistral Extra Bold" panose="020B0904030204080304" pitchFamily="34" charset="0"/>
      <p:bold r:id="rId29"/>
    </p:embeddedFont>
    <p:embeddedFont>
      <p:font typeface="Calibri Light" panose="020F0302020204030204" charset="0"/>
      <p:regular r:id="rId30"/>
      <p:italic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76" userDrawn="1">
          <p15:clr>
            <a:srgbClr val="A4A3A4"/>
          </p15:clr>
        </p15:guide>
        <p15:guide id="5" orient="horz" pos="3703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2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6" userDrawn="1">
          <p15:clr>
            <a:srgbClr val="A4A3A4"/>
          </p15:clr>
        </p15:guide>
        <p15:guide id="11" pos="27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03"/>
        <p:guide pos="4263"/>
        <p:guide orient="horz" pos="2698"/>
        <p:guide orient="horz" pos="3176"/>
        <p:guide orient="horz" pos="3703"/>
        <p:guide pos="360"/>
        <p:guide pos="1172"/>
        <p:guide pos="2611"/>
        <p:guide pos="4152"/>
        <p:guide pos="6006"/>
        <p:guide pos="27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16.fntdata"/><Relationship Id="rId34" Type="http://schemas.openxmlformats.org/officeDocument/2006/relationships/font" Target="fonts/font15.fntdata"/><Relationship Id="rId33" Type="http://schemas.openxmlformats.org/officeDocument/2006/relationships/font" Target="fonts/font14.fntdata"/><Relationship Id="rId32" Type="http://schemas.openxmlformats.org/officeDocument/2006/relationships/font" Target="fonts/font13.fntdata"/><Relationship Id="rId31" Type="http://schemas.openxmlformats.org/officeDocument/2006/relationships/font" Target="fonts/font12.fntdata"/><Relationship Id="rId30" Type="http://schemas.openxmlformats.org/officeDocument/2006/relationships/font" Target="fonts/font11.fntdata"/><Relationship Id="rId3" Type="http://schemas.openxmlformats.org/officeDocument/2006/relationships/slide" Target="slides/slide1.xml"/><Relationship Id="rId29" Type="http://schemas.openxmlformats.org/officeDocument/2006/relationships/font" Target="fonts/font10.fntdata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0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23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2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</a:t>
            </a:r>
            <a:r>
              <a:rPr lang="en-US" altLang="en-US"/>
              <a:t> </a:t>
            </a:r>
            <a:r>
              <a:rPr lang="en-AU" altLang="en-US"/>
              <a:t>t</a:t>
            </a:r>
            <a:r>
              <a:rPr lang="en-US" altLang="en-US"/>
              <a:t>o use blocking and nonblocking event triggers.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Events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chieved Outcomes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140006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Synchroni</a:t>
            </a:r>
            <a:r>
              <a:rPr lang="en-US" altLang="en-US" sz="2800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z</a:t>
            </a:r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ing </a:t>
            </a:r>
            <a:r>
              <a:rPr lang="en-US" altLang="en-US" sz="2800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P</a:t>
            </a:r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rocesses </a:t>
            </a:r>
            <a:r>
              <a:rPr lang="en-US" altLang="en-US" sz="2800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w</a:t>
            </a:r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ith Events</a:t>
            </a:r>
            <a:r>
              <a:rPr lang="en-AU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 and </a:t>
            </a:r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Simulat</a:t>
            </a:r>
            <a:r>
              <a:rPr lang="en-AU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ing</a:t>
            </a:r>
            <a:r>
              <a:rPr lang="en-US" altLang="en-US" sz="2800" b="1" dirty="0">
                <a:solidFill>
                  <a:schemeClr val="accent1"/>
                </a:solidFill>
                <a:latin typeface="FS PF BeauSans Pro Light" panose="02000500000000020004" pitchFamily="2" charset="0"/>
                <a:sym typeface="+mn-ea"/>
              </a:rPr>
              <a:t> the test</a:t>
            </a:r>
            <a:endParaRPr lang="en-US" altLang="en-US" sz="2800" b="1" dirty="0">
              <a:solidFill>
                <a:schemeClr val="accent1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864360" y="2661920"/>
            <a:ext cx="1329690" cy="821690"/>
          </a:xfrm>
        </p:spPr>
        <p:txBody>
          <a:bodyPr>
            <a:noAutofit/>
          </a:bodyPr>
          <a:lstStyle/>
          <a:p>
            <a:r>
              <a:rPr lang="en-US" dirty="0"/>
              <a:t>01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Events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8255" y="487045"/>
            <a:ext cx="11592560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Resolving an Undefined Process Execution Order (Race) Condition.</a:t>
            </a:r>
            <a:r>
              <a:rPr lang="en-AU" altLang="en-US"/>
              <a:t> </a:t>
            </a:r>
            <a:r>
              <a:rPr lang="en-US" altLang="en-US"/>
              <a:t>Working in the lab23-event directory, perform the</a:t>
            </a:r>
            <a:r>
              <a:rPr lang="en-AU" altLang="en-US"/>
              <a:t> </a:t>
            </a:r>
            <a:r>
              <a:rPr lang="en-US" altLang="en-US"/>
              <a:t>following</a:t>
            </a:r>
            <a:r>
              <a:rPr lang="en-AU" altLang="en-US"/>
              <a:t>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the existing event_m_1.sv source.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Examine the order in which processes trigger events, wait for events and receive</a:t>
            </a:r>
            <a:r>
              <a:rPr lang="en-AU" altLang="en-US"/>
              <a:t> </a:t>
            </a:r>
            <a:r>
              <a:rPr lang="en-US" altLang="en-US"/>
              <a:t>events. 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It is very likely that one process will wait for an event after it has occurred</a:t>
            </a:r>
            <a:r>
              <a:rPr lang="en-AU" altLang="en-US"/>
              <a:t> </a:t>
            </a:r>
            <a:r>
              <a:rPr lang="en-US" altLang="en-US"/>
              <a:t>and thus will not report that it saw the event.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Simulat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the test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379730"/>
            <a:ext cx="12278360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r>
              <a:rPr lang="en-AU" altLang="en-US"/>
              <a:t>                             result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135" y="577215"/>
            <a:ext cx="4251960" cy="570420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72330" y="3197860"/>
            <a:ext cx="275844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3005" y="2051050"/>
            <a:ext cx="448818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Events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8255" y="487045"/>
            <a:ext cx="11592560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Resolving an Undefined Process Execution Order (Race) Condition.</a:t>
            </a:r>
            <a:r>
              <a:rPr lang="en-AU" altLang="en-US"/>
              <a:t> </a:t>
            </a:r>
            <a:r>
              <a:rPr lang="en-US" altLang="en-US"/>
              <a:t>Working in the lab23-event directory, perform the</a:t>
            </a:r>
            <a:r>
              <a:rPr lang="en-AU" altLang="en-US"/>
              <a:t> </a:t>
            </a:r>
            <a:r>
              <a:rPr lang="en-US" altLang="en-US"/>
              <a:t>following</a:t>
            </a:r>
            <a:r>
              <a:rPr lang="en-AU" altLang="en-US"/>
              <a:t>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event_m_1.sv source to use the nonblocking event trigger and again</a:t>
            </a:r>
            <a:r>
              <a:rPr lang="en-AU" altLang="en-US"/>
              <a:t> </a:t>
            </a:r>
            <a:r>
              <a:rPr lang="en-US" altLang="en-US"/>
              <a:t>simulate it.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Examine the order in which processes trigger events, wait for events and receive</a:t>
            </a:r>
            <a:r>
              <a:rPr lang="en-AU" altLang="en-US"/>
              <a:t> </a:t>
            </a:r>
            <a:r>
              <a:rPr lang="en-US" altLang="en-US"/>
              <a:t>events. 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As the events do not actually occur until the NBA region, both processes are</a:t>
            </a:r>
            <a:r>
              <a:rPr lang="en-AU" altLang="en-US"/>
              <a:t> </a:t>
            </a:r>
            <a:r>
              <a:rPr lang="en-US" altLang="en-US"/>
              <a:t>waiting for their events before the events actually occur, so both processes report</a:t>
            </a:r>
            <a:r>
              <a:rPr lang="en-AU" altLang="en-US"/>
              <a:t> s</a:t>
            </a:r>
            <a:r>
              <a:rPr lang="en-US" altLang="en-US"/>
              <a:t>eeing their event.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sym typeface="+mn-ea"/>
              </a:rPr>
              <a:t>Simulat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sym typeface="+mn-ea"/>
              </a:rPr>
              <a:t>ing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sym typeface="+mn-ea"/>
              </a:rPr>
              <a:t> the test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0" y="379730"/>
            <a:ext cx="12278360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r>
              <a:rPr lang="en-AU" altLang="en-US"/>
              <a:t>                             result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72330" y="3197860"/>
            <a:ext cx="275844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470" y="490855"/>
            <a:ext cx="3984625" cy="587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0770" y="1671320"/>
            <a:ext cx="4675505" cy="2786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Synchroni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z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P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rocesses </a:t>
            </a:r>
            <a:r>
              <a:rPr lang="en-US" altLang="en-US" sz="2200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w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ith Events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8255" y="487045"/>
            <a:ext cx="11592560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Resolving an Undefined Process Execution Order (Race) Condition.</a:t>
            </a:r>
            <a:r>
              <a:rPr lang="en-AU" altLang="en-US"/>
              <a:t> </a:t>
            </a:r>
            <a:r>
              <a:rPr lang="en-US" altLang="en-US"/>
              <a:t>Working in the lab23-event directory, perform the</a:t>
            </a:r>
            <a:r>
              <a:rPr lang="en-AU" altLang="en-US"/>
              <a:t> </a:t>
            </a:r>
            <a:r>
              <a:rPr lang="en-US" altLang="en-US"/>
              <a:t>following</a:t>
            </a:r>
            <a:r>
              <a:rPr lang="en-AU" altLang="en-US"/>
              <a:t>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event_m_1.sv source to again use the blocking event trigger, but this</a:t>
            </a:r>
            <a:r>
              <a:rPr lang="en-AU" altLang="en-US"/>
              <a:t> </a:t>
            </a:r>
            <a:r>
              <a:rPr lang="en-US" altLang="en-US"/>
              <a:t>time replace the @ event guard with an asynchronous wait(...) for the</a:t>
            </a:r>
            <a:r>
              <a:rPr lang="en-AU" altLang="en-US"/>
              <a:t> </a:t>
            </a:r>
            <a:r>
              <a:rPr lang="en-US" altLang="en-US"/>
              <a:t>triggered state of the event. Simulate the test again.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Examine the order in which processes trigger events, wait for events and receive</a:t>
            </a:r>
            <a:r>
              <a:rPr lang="en-AU" altLang="en-US"/>
              <a:t> </a:t>
            </a:r>
            <a:r>
              <a:rPr lang="en-US" altLang="en-US"/>
              <a:t>events. 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Events can trigger before a process waits for it, but if the processes instead</a:t>
            </a:r>
            <a:r>
              <a:rPr lang="en-AU" altLang="en-US"/>
              <a:t> </a:t>
            </a:r>
            <a:r>
              <a:rPr lang="en-US" altLang="en-US"/>
              <a:t>wait for the triggered property, they will both report seeing the event because the</a:t>
            </a:r>
            <a:r>
              <a:rPr lang="en-AU" altLang="en-US"/>
              <a:t> </a:t>
            </a:r>
            <a:r>
              <a:rPr lang="en-US" altLang="en-US"/>
              <a:t>triggered property of the event persists until the end of the timeslice.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</a:t>
            </a: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Simulat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ing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the test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result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185" y="618490"/>
            <a:ext cx="4314190" cy="577405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807585" y="3429000"/>
            <a:ext cx="275844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6830" y="1841500"/>
            <a:ext cx="4208780" cy="3028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2353</Words>
  <Application>WPS Presentation</Application>
  <PresentationFormat>Widescreen</PresentationFormat>
  <Paragraphs>143</Paragraphs>
  <Slides>12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Synchronizing Processes with Events</vt:lpstr>
      <vt:lpstr>2. Simulating the test</vt:lpstr>
      <vt:lpstr>1. Synchronizing Processes with Events</vt:lpstr>
      <vt:lpstr>2. Simulating the test</vt:lpstr>
      <vt:lpstr>1. Synchronizing Processes with Events</vt:lpstr>
      <vt:lpstr>2. Simulating the test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28</cp:revision>
  <dcterms:created xsi:type="dcterms:W3CDTF">2022-03-22T09:25:00Z</dcterms:created>
  <dcterms:modified xsi:type="dcterms:W3CDTF">2025-06-16T05:45:13Z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