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06" r:id="rId10"/>
    <p:sldId id="412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88" userDrawn="1">
          <p15:clr>
            <a:srgbClr val="A4A3A4"/>
          </p15:clr>
        </p15:guide>
        <p15:guide id="4" orient="horz" pos="3168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77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88"/>
        <p:guide orient="horz" pos="3168"/>
        <p:guide orient="horz" pos="3680"/>
        <p:guide pos="360"/>
        <p:guide pos="1176"/>
        <p:guide pos="2611"/>
        <p:guide pos="4177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14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" y="455930"/>
            <a:ext cx="5346065" cy="293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420" y="500380"/>
            <a:ext cx="6799580" cy="28263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765165" y="787400"/>
            <a:ext cx="194945" cy="10071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017510" y="2065655"/>
            <a:ext cx="795655" cy="3892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0655" y="3200400"/>
            <a:ext cx="304800" cy="7785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7255" y="1727200"/>
            <a:ext cx="1134110" cy="4064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" y="3458845"/>
            <a:ext cx="5330190" cy="30067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 flipV="1">
            <a:off x="2700655" y="3699510"/>
            <a:ext cx="1557655" cy="2349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72510" y="4105910"/>
            <a:ext cx="1625600" cy="17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0765" y="5306060"/>
            <a:ext cx="1202690" cy="9525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4735195" y="4937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>
                <a:solidFill>
                  <a:schemeClr val="bg1"/>
                </a:solidFill>
                <a:sym typeface="+mn-ea"/>
              </a:rPr>
              <a:t>example test</a:t>
            </a:r>
            <a:endParaRPr lang="en-AU" altLang="en-US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813165" y="22707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>
                <a:solidFill>
                  <a:schemeClr val="bg1"/>
                </a:solidFill>
                <a:sym typeface="+mn-ea"/>
              </a:rPr>
              <a:t>example test</a:t>
            </a:r>
            <a:endParaRPr lang="en-A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295" y="837565"/>
            <a:ext cx="2255520" cy="560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6815" y="835660"/>
            <a:ext cx="2185670" cy="56026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69055" y="1066800"/>
            <a:ext cx="829310" cy="8890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41310" y="998855"/>
            <a:ext cx="889000" cy="1210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8101965" y="6036310"/>
            <a:ext cx="704850" cy="1695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To use virtual interface class properties and connect these to multiple</a:t>
            </a:r>
            <a:r>
              <a:rPr lang="en-AU" altLang="en-US"/>
              <a:t> </a:t>
            </a:r>
            <a:r>
              <a:rPr lang="en-US" altLang="en-US"/>
              <a:t>instances of memories.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68100" cy="155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files from lab13-memclass to lab14-memvif.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another Memory interface port to your testbench. Copy the Random Data Test</a:t>
            </a:r>
            <a:r>
              <a:rPr lang="en-AU" altLang="en-US"/>
              <a:t> </a:t>
            </a:r>
            <a:r>
              <a:rPr lang="en-US" altLang="en-US"/>
              <a:t>and add a call to configure so the second test drives the new memory interface</a:t>
            </a:r>
            <a:r>
              <a:rPr lang="en-AU" altLang="en-US"/>
              <a:t> </a:t>
            </a:r>
            <a:r>
              <a:rPr lang="en-US" altLang="en-US"/>
              <a:t>port.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new Memory and interface instances to the top module and connect to the</a:t>
            </a:r>
            <a:r>
              <a:rPr lang="en-AU" altLang="en-US"/>
              <a:t> </a:t>
            </a:r>
            <a:r>
              <a:rPr lang="en-US" altLang="en-US"/>
              <a:t>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testbench</a:t>
            </a:r>
            <a:endParaRPr lang="en-US" altLang="en-US"/>
          </a:p>
          <a:p>
            <a:pPr lvl="3" indent="0">
              <a:buFont typeface="Wingdings" panose="05000000000000000000" charset="0"/>
              <a:buNone/>
            </a:pP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8949690" y="4086225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7" name="Rectangles 6"/>
          <p:cNvSpPr/>
          <p:nvPr/>
        </p:nvSpPr>
        <p:spPr>
          <a:xfrm>
            <a:off x="351790" y="2232025"/>
            <a:ext cx="11217275" cy="402209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146290" y="4269105"/>
            <a:ext cx="687705" cy="63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/>
        </p:nvSpPr>
        <p:spPr>
          <a:xfrm>
            <a:off x="6085205" y="3879215"/>
            <a:ext cx="1071245" cy="7962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2185035" y="2704465"/>
            <a:ext cx="2653030" cy="134112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/>
              <a:t>mem_test1</a:t>
            </a:r>
            <a:endParaRPr lang="en-AU" altLang="en-US"/>
          </a:p>
        </p:txBody>
      </p:sp>
      <p:sp>
        <p:nvSpPr>
          <p:cNvPr id="19" name="Rectangles 18"/>
          <p:cNvSpPr/>
          <p:nvPr/>
        </p:nvSpPr>
        <p:spPr>
          <a:xfrm>
            <a:off x="2185035" y="4425950"/>
            <a:ext cx="2653030" cy="12071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mem_test2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71195" y="2503805"/>
            <a:ext cx="6484620" cy="346773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4021455" y="5197475"/>
            <a:ext cx="816610" cy="435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4021455" y="2697480"/>
            <a:ext cx="816610" cy="501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VIR IF</a:t>
            </a:r>
            <a:endParaRPr lang="en-AU" altLang="en-US">
              <a:solidFill>
                <a:schemeClr val="tx1"/>
              </a:solidFill>
            </a:endParaRPr>
          </a:p>
        </p:txBody>
      </p:sp>
      <p:cxnSp>
        <p:nvCxnSpPr>
          <p:cNvPr id="24" name="Curved Connector 23"/>
          <p:cNvCxnSpPr>
            <a:stCxn id="14" idx="1"/>
            <a:endCxn id="23" idx="3"/>
          </p:cNvCxnSpPr>
          <p:nvPr/>
        </p:nvCxnSpPr>
        <p:spPr>
          <a:xfrm rot="10800000">
            <a:off x="4838065" y="2947670"/>
            <a:ext cx="1247140" cy="1329055"/>
          </a:xfrm>
          <a:prstGeom prst="curvedConnector3">
            <a:avLst>
              <a:gd name="adj1" fmla="val 50000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22" idx="3"/>
          </p:cNvCxnSpPr>
          <p:nvPr/>
        </p:nvCxnSpPr>
        <p:spPr>
          <a:xfrm rot="10800000" flipV="1">
            <a:off x="4838065" y="4268470"/>
            <a:ext cx="1244600" cy="1146175"/>
          </a:xfrm>
          <a:prstGeom prst="curvedConnector3">
            <a:avLst>
              <a:gd name="adj1" fmla="val 50000"/>
            </a:avLst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700" y="784225"/>
            <a:ext cx="8758555" cy="4618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042910" y="2505710"/>
            <a:ext cx="1659255" cy="9569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97255" y="3293110"/>
            <a:ext cx="1786255" cy="7537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85765" y="4603750"/>
            <a:ext cx="2455545" cy="12782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 your Memory testbench to add a virtual interface of the correct type as a class</a:t>
            </a:r>
            <a:r>
              <a:rPr lang="en-AU" altLang="en-US"/>
              <a:t> </a:t>
            </a:r>
            <a:r>
              <a:rPr lang="en-US" altLang="en-US"/>
              <a:t>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Move the read_mem and write_mem tasks into the class declaration. Modify the</a:t>
            </a:r>
            <a:r>
              <a:rPr lang="en-AU" altLang="en-US"/>
              <a:t> </a:t>
            </a:r>
            <a:r>
              <a:rPr lang="en-US" altLang="en-US"/>
              <a:t>tasks to access class properties directly (both should only have a single debug</a:t>
            </a:r>
            <a:r>
              <a:rPr lang="en-AU" altLang="en-US"/>
              <a:t> </a:t>
            </a:r>
            <a:r>
              <a:rPr lang="en-US" altLang="en-US"/>
              <a:t>argument). You will need to declare an additional, non-random class property to hold</a:t>
            </a:r>
            <a:r>
              <a:rPr lang="en-AU" altLang="en-US"/>
              <a:t> </a:t>
            </a:r>
            <a:r>
              <a:rPr lang="en-US" altLang="en-US"/>
              <a:t>the read data value.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write_mem and read_mem class methods to access the interface</a:t>
            </a:r>
            <a:r>
              <a:rPr lang="en-AU" altLang="en-US"/>
              <a:t> </a:t>
            </a:r>
            <a:r>
              <a:rPr lang="en-US" altLang="en-US"/>
              <a:t>signals via the virtual interface.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 new class method called configure, which takes an input virtual</a:t>
            </a:r>
            <a:r>
              <a:rPr lang="en-AU" altLang="en-US"/>
              <a:t> </a:t>
            </a:r>
            <a:r>
              <a:rPr lang="en-US" altLang="en-US"/>
              <a:t>interface argument and assigns it to your virtual interface 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verification code to insert a configure call between the class</a:t>
            </a:r>
            <a:r>
              <a:rPr lang="en-AU" altLang="en-US"/>
              <a:t> </a:t>
            </a:r>
            <a:r>
              <a:rPr lang="en-US" altLang="en-US"/>
              <a:t>construction and randomization. Use configure to set the virtual interface property</a:t>
            </a:r>
            <a:r>
              <a:rPr lang="en-AU" altLang="en-US"/>
              <a:t> </a:t>
            </a:r>
            <a:r>
              <a:rPr lang="en-US" altLang="en-US"/>
              <a:t>to the interface port of the testbench module. Simulate and debug as needed.</a:t>
            </a:r>
            <a:r>
              <a:rPr lang="en-AU" altLang="en-US"/>
              <a:t> </a:t>
            </a:r>
            <a:r>
              <a:rPr lang="en-US" altLang="en-US"/>
              <a:t>Remember the default value of a virtual interface is null, so if you do not assign the</a:t>
            </a:r>
            <a:r>
              <a:rPr lang="en-AU" altLang="en-US"/>
              <a:t> </a:t>
            </a:r>
            <a:r>
              <a:rPr lang="en-US" altLang="en-US"/>
              <a:t>virtual interface before use, you will “null pointer dereference” errors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Remove the “Clearing the memory” and “Data = Address” tests. Modify your</a:t>
            </a:r>
            <a:r>
              <a:rPr lang="en-AU" altLang="en-US"/>
              <a:t> </a:t>
            </a:r>
            <a:r>
              <a:rPr lang="en-US" altLang="en-US"/>
              <a:t>Random Data test to call the simulation tasks from a class instance. Simulate and</a:t>
            </a:r>
            <a:r>
              <a:rPr lang="en-AU" altLang="en-US"/>
              <a:t> </a:t>
            </a:r>
            <a:r>
              <a:rPr lang="en-US" altLang="en-US"/>
              <a:t>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 to check whether your testbench is driving both</a:t>
            </a:r>
            <a:r>
              <a:rPr lang="en-AU" altLang="en-US"/>
              <a:t> </a:t>
            </a:r>
            <a:r>
              <a:rPr lang="en-US" altLang="en-US"/>
              <a:t>memory instances.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Presentation</Application>
  <PresentationFormat>Widescreen</PresentationFormat>
  <Paragraphs>218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PowerPoint 演示文稿</vt:lpstr>
      <vt:lpstr>2. Creating the Memory Interface Design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26</cp:revision>
  <dcterms:created xsi:type="dcterms:W3CDTF">2022-03-22T09:25:00Z</dcterms:created>
  <dcterms:modified xsi:type="dcterms:W3CDTF">2025-06-20T12:11:02Z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