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06" r:id="rId9"/>
    <p:sldId id="4119" r:id="rId10"/>
    <p:sldId id="4117" r:id="rId11"/>
    <p:sldId id="4120" r:id="rId12"/>
    <p:sldId id="4125" r:id="rId13"/>
    <p:sldId id="4126" r:id="rId14"/>
    <p:sldId id="4127" r:id="rId15"/>
    <p:sldId id="4121" r:id="rId16"/>
    <p:sldId id="4122" r:id="rId17"/>
    <p:sldId id="4123" r:id="rId18"/>
    <p:sldId id="831" r:id="rId19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4"/>
    </p:embeddedFont>
    <p:embeddedFont>
      <p:font typeface="FS PF BeauSans Pro" panose="02000500000000020004" pitchFamily="2" charset="0"/>
      <p:regular r:id="rId25"/>
    </p:embeddedFont>
    <p:embeddedFont>
      <p:font typeface="Tahoma" panose="020B0604030504040204" pitchFamily="34" charset="0"/>
      <p:regular r:id="rId26"/>
      <p:bold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FS Magistral Bold" panose="020B0804030204080304" pitchFamily="34" charset="0"/>
      <p:bold r:id="rId32"/>
    </p:embeddedFont>
    <p:embeddedFont>
      <p:font typeface="FS Magistral Extra Bold" panose="020B0904030204080304" pitchFamily="34" charset="0"/>
      <p:bold r:id="rId33"/>
    </p:embeddedFont>
    <p:embeddedFont>
      <p:font typeface="Calibri Light" panose="020F0302020204030204" charset="0"/>
      <p:regular r:id="rId34"/>
      <p:italic r:id="rId35"/>
    </p:embeddedFont>
    <p:embeddedFont>
      <p:font typeface="Calibri" panose="020F0502020204030204" charset="0"/>
      <p:regular r:id="rId36"/>
      <p:bold r:id="rId37"/>
      <p:italic r:id="rId38"/>
      <p:boldItalic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font" Target="fonts/font16.fntdata"/><Relationship Id="rId38" Type="http://schemas.openxmlformats.org/officeDocument/2006/relationships/font" Target="fonts/font15.fntdata"/><Relationship Id="rId37" Type="http://schemas.openxmlformats.org/officeDocument/2006/relationships/font" Target="fonts/font14.fntdata"/><Relationship Id="rId36" Type="http://schemas.openxmlformats.org/officeDocument/2006/relationships/font" Target="fonts/font13.fntdata"/><Relationship Id="rId35" Type="http://schemas.openxmlformats.org/officeDocument/2006/relationships/font" Target="fonts/font12.fntdata"/><Relationship Id="rId34" Type="http://schemas.openxmlformats.org/officeDocument/2006/relationships/font" Target="fonts/font11.fntdata"/><Relationship Id="rId33" Type="http://schemas.openxmlformats.org/officeDocument/2006/relationships/font" Target="fonts/font10.fntdata"/><Relationship Id="rId32" Type="http://schemas.openxmlformats.org/officeDocument/2006/relationships/font" Target="fonts/font9.fntdata"/><Relationship Id="rId31" Type="http://schemas.openxmlformats.org/officeDocument/2006/relationships/font" Target="fonts/font8.fntdata"/><Relationship Id="rId30" Type="http://schemas.openxmlformats.org/officeDocument/2006/relationships/font" Target="fonts/font7.fntdata"/><Relationship Id="rId3" Type="http://schemas.openxmlformats.org/officeDocument/2006/relationships/slide" Target="slides/slide1.xml"/><Relationship Id="rId29" Type="http://schemas.openxmlformats.org/officeDocument/2006/relationships/font" Target="fonts/font6.fntdata"/><Relationship Id="rId28" Type="http://schemas.openxmlformats.org/officeDocument/2006/relationships/font" Target="fonts/font5.fntdata"/><Relationship Id="rId27" Type="http://schemas.openxmlformats.org/officeDocument/2006/relationships/font" Target="fonts/font4.fntdata"/><Relationship Id="rId26" Type="http://schemas.openxmlformats.org/officeDocument/2006/relationships/font" Target="fonts/font3.fntdata"/><Relationship Id="rId25" Type="http://schemas.openxmlformats.org/officeDocument/2006/relationships/font" Target="fonts/font2.fntdata"/><Relationship Id="rId24" Type="http://schemas.openxmlformats.org/officeDocument/2006/relationships/font" Target="fonts/font1.fntdata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0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4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6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5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6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Declare a task (read_mem) to read the memory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an input argument for the address value and an output argument for the</a:t>
            </a:r>
            <a:r>
              <a:rPr lang="en-AU" altLang="en-US"/>
              <a:t> </a:t>
            </a:r>
            <a:r>
              <a:rPr lang="en-US" altLang="en-US"/>
              <a:t>read data. Remember to use blocking assignment for assigning read data to output</a:t>
            </a:r>
            <a:r>
              <a:rPr lang="en-AU" altLang="en-US"/>
              <a:t> </a:t>
            </a:r>
            <a:r>
              <a:rPr lang="en-US" altLang="en-US"/>
              <a:t>argument, so that assignment is complete upon return to the caller.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addr from the argument, and drive read and write, synchronized to</a:t>
            </a:r>
            <a:r>
              <a:rPr lang="en-AU" altLang="en-US"/>
              <a:t> </a:t>
            </a:r>
            <a:r>
              <a:rPr lang="en-US" altLang="en-US"/>
              <a:t>the clock. Hint: drive signals on the inactive clock edge to avoid race conditions.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the output data argument from data_out at an appropriate time. There is</a:t>
            </a:r>
            <a:r>
              <a:rPr lang="en-AU" altLang="en-US"/>
              <a:t> </a:t>
            </a:r>
            <a:r>
              <a:rPr lang="en-US" altLang="en-US"/>
              <a:t>a short propagation delay between the rising edge of clk and data_out</a:t>
            </a:r>
            <a:r>
              <a:rPr lang="en-AU" altLang="en-US"/>
              <a:t> </a:t>
            </a:r>
            <a:r>
              <a:rPr lang="en-US" altLang="en-US"/>
              <a:t>updating.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Input argument debug with a default value of 0. If debug = 1, display the read</a:t>
            </a:r>
            <a:r>
              <a:rPr lang="en-AU" altLang="en-US"/>
              <a:t> </a:t>
            </a:r>
            <a:r>
              <a:rPr lang="en-US" altLang="en-US"/>
              <a:t>address and data values.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Complete the “Clearing the Memory” test by writing zero to every address location,</a:t>
            </a:r>
            <a:r>
              <a:rPr lang="en-AU" altLang="en-US"/>
              <a:t> </a:t>
            </a:r>
            <a:r>
              <a:rPr lang="en-US" altLang="en-US"/>
              <a:t>and then reading back and checking the data read matches the data written.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Complete the “Data = Address” test by writing data equal to the address to every</a:t>
            </a:r>
            <a:r>
              <a:rPr lang="en-AU" altLang="en-US"/>
              <a:t> </a:t>
            </a:r>
            <a:r>
              <a:rPr lang="en-US" altLang="en-US"/>
              <a:t>address location, and then reading back and checking the data read matches the data</a:t>
            </a:r>
            <a:r>
              <a:rPr lang="en-AU" altLang="en-US"/>
              <a:t> </a:t>
            </a:r>
            <a:r>
              <a:rPr lang="en-US" altLang="en-US"/>
              <a:t>written.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Write a void function (printstatus) with an input argument status which</a:t>
            </a:r>
            <a:r>
              <a:rPr lang="en-AU" altLang="en-US"/>
              <a:t> </a:t>
            </a:r>
            <a:r>
              <a:rPr lang="en-US" altLang="en-US"/>
              <a:t>indicates the number of errors encountered in the tests. If status = 0, the test</a:t>
            </a:r>
            <a:r>
              <a:rPr lang="en-AU" altLang="en-US"/>
              <a:t> </a:t>
            </a:r>
            <a:r>
              <a:rPr lang="en-US" altLang="en-US"/>
              <a:t>passed.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484505"/>
            <a:ext cx="4556760" cy="58470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15305" y="484505"/>
            <a:ext cx="6059805" cy="601218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909310" y="3674110"/>
            <a:ext cx="5765800" cy="24130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0" y="4083685"/>
            <a:ext cx="5392420" cy="22567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469255" y="901700"/>
            <a:ext cx="5765800" cy="241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262120" y="6248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mem_test.sv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6990" y="436880"/>
            <a:ext cx="6102350" cy="56984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2827655" y="495300"/>
            <a:ext cx="5765800" cy="2413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2827655" y="4777740"/>
            <a:ext cx="5301615" cy="14230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462655" y="62058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AU" altLang="en-US"/>
              <a:t>mem_test.sv</a:t>
            </a:r>
            <a:endParaRPr lang="en-A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21530" y="561340"/>
            <a:ext cx="2439035" cy="592836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14055" y="539115"/>
            <a:ext cx="2631440" cy="5950585"/>
          </a:xfrm>
          <a:prstGeom prst="rect">
            <a:avLst/>
          </a:prstGeom>
        </p:spPr>
      </p:pic>
      <p:cxnSp>
        <p:nvCxnSpPr>
          <p:cNvPr id="3" name="Straight Arrow Connector 2"/>
          <p:cNvCxnSpPr/>
          <p:nvPr/>
        </p:nvCxnSpPr>
        <p:spPr>
          <a:xfrm>
            <a:off x="3352165" y="5156200"/>
            <a:ext cx="1304290" cy="11766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3352165" y="812800"/>
            <a:ext cx="1304290" cy="600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7060565" y="5003800"/>
            <a:ext cx="1304290" cy="117665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7060565" y="685800"/>
            <a:ext cx="1304290" cy="60071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b="1" dirty="0"/>
              <a:t>4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c</a:t>
            </a:r>
            <a:r>
              <a:rPr lang="en-US" altLang="en-US"/>
              <a:t>reate stimulus tasks using SystemVerilog subprogram enhancements and verify the supplied</a:t>
            </a:r>
            <a:r>
              <a:rPr lang="en-AU" altLang="en-US"/>
              <a:t> </a:t>
            </a:r>
            <a:r>
              <a:rPr lang="en-US" altLang="en-US"/>
              <a:t>memory design.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To use SystemVerilog subprogram enhancements to test a memory</a:t>
            </a:r>
            <a:r>
              <a:rPr lang="en-AU" altLang="en-US"/>
              <a:t> </a:t>
            </a:r>
            <a:r>
              <a:rPr lang="en-US" altLang="en-US"/>
              <a:t>module.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Specification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Creating the Memory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Memory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AU" altLang="en-US" sz="3600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4</a:t>
            </a:r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" name="Nhóm 68"/>
          <p:cNvGrpSpPr/>
          <p:nvPr/>
        </p:nvGrpSpPr>
        <p:grpSpPr>
          <a:xfrm>
            <a:off x="1280461" y="4781920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6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7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AU" alt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8" name="TextBox 63"/>
          <p:cNvSpPr txBox="1"/>
          <p:nvPr/>
        </p:nvSpPr>
        <p:spPr>
          <a:xfrm>
            <a:off x="1491615" y="48034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Outcomes.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AU" altLang="en-US" sz="2800" dirty="0"/>
              <a:t>Specification</a:t>
            </a:r>
            <a:endParaRPr lang="en-AU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addr is a 5-bit logic vector. data_in and data_out are both 8-bit logic</a:t>
            </a:r>
            <a:r>
              <a:rPr lang="en-AU" altLang="en-US"/>
              <a:t> </a:t>
            </a:r>
            <a:r>
              <a:rPr lang="en-US" altLang="en-US"/>
              <a:t>vectors. read, write, and clk are logic.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Memory write: data_in is written to memory[addr] on the positive edge of</a:t>
            </a:r>
            <a:r>
              <a:rPr lang="en-AU" altLang="en-US"/>
              <a:t> </a:t>
            </a:r>
            <a:r>
              <a:rPr lang="en-US" altLang="en-US"/>
              <a:t>clk when write=1.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                                                          I/O interface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39205" y="1832610"/>
            <a:ext cx="5661660" cy="2806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425" y="1751965"/>
            <a:ext cx="5927725" cy="236601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6137910" y="1191260"/>
            <a:ext cx="0" cy="4834890"/>
          </a:xfrm>
          <a:prstGeom prst="line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Specification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Memory read: data_out is assigned from memory[addr] on the positive edge of</a:t>
            </a:r>
            <a:r>
              <a:rPr lang="en-AU" altLang="en-US"/>
              <a:t> </a:t>
            </a:r>
            <a:r>
              <a:rPr lang="en-US" altLang="en-US"/>
              <a:t>clk when read=1.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read and write should never be simultaneously high.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endParaRPr lang="en-AU" altLang="en-US"/>
          </a:p>
          <a:p>
            <a:pPr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6885" y="1600200"/>
            <a:ext cx="8410575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Creating the Memory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lab06-mem directory, perform the following</a:t>
            </a:r>
            <a:r>
              <a:rPr lang="en-AU" altLang="en-US"/>
              <a:t>:</a:t>
            </a:r>
            <a:endParaRPr lang="en-AU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For this lab, the memory design is already written (mem.sv).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AU" altLang="en-US"/>
          </a:p>
          <a:p>
            <a:pPr marL="1828800" lvl="4" indent="457200">
              <a:buFont typeface="Wingdings" panose="05000000000000000000" charset="0"/>
              <a:buNone/>
            </a:pPr>
            <a:r>
              <a:rPr lang="en-AU" altLang="en-US"/>
              <a:t>mem.sv						top.sv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2425" y="1311275"/>
            <a:ext cx="5623560" cy="43510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1265" y="1445895"/>
            <a:ext cx="5699760" cy="42138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Testing the Memory Design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03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Testing the Memory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You are going to</a:t>
            </a:r>
            <a:r>
              <a:rPr lang="en-AU" altLang="en-US"/>
              <a:t> </a:t>
            </a:r>
            <a:r>
              <a:rPr lang="en-US" altLang="en-US"/>
              <a:t>complete the memory testbench in the mem_test.sv file.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You will be using the following SystemVerilog subprogram constructs: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void function</a:t>
            </a:r>
            <a:r>
              <a:rPr lang="en-AU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Argument passing by name (.name(name))</a:t>
            </a:r>
            <a:r>
              <a:rPr lang="en-AU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Default formal arguments with default values</a:t>
            </a:r>
            <a:r>
              <a:rPr lang="en-AU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Declare a task (write_mem) to write to the memory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input arguments for the address and data values.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Assign addr, and data_in from the arguments, and drive read and write</a:t>
            </a:r>
            <a:r>
              <a:rPr lang="en-AU" altLang="en-US"/>
              <a:t> </a:t>
            </a:r>
            <a:r>
              <a:rPr lang="en-US" altLang="en-US"/>
              <a:t>synchronized to the clock. Hint: drive signals on the inactive clock edge to avoid</a:t>
            </a:r>
            <a:r>
              <a:rPr lang="en-AU" altLang="en-US"/>
              <a:t> </a:t>
            </a:r>
            <a:r>
              <a:rPr lang="en-US" altLang="en-US"/>
              <a:t>race conditions.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an input argument debug with a default value of 0. If debug = 1, display</a:t>
            </a:r>
            <a:r>
              <a:rPr lang="en-AU" altLang="en-US"/>
              <a:t> </a:t>
            </a:r>
            <a:r>
              <a:rPr lang="en-US" altLang="en-US"/>
              <a:t>the write address and data values.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3972</Words>
  <Application>WPS Presentation</Application>
  <PresentationFormat>Widescreen</PresentationFormat>
  <Paragraphs>257</Paragraphs>
  <Slides>16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5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Specification</vt:lpstr>
      <vt:lpstr>PowerPoint 演示文稿</vt:lpstr>
      <vt:lpstr>2. Creating the Memory Design</vt:lpstr>
      <vt:lpstr>PowerPoint 演示文稿</vt:lpstr>
      <vt:lpstr>3. Testing the Memory Design</vt:lpstr>
      <vt:lpstr>3. Testing the Memory Design</vt:lpstr>
      <vt:lpstr>3. Testing the Memory Design</vt:lpstr>
      <vt:lpstr>3. Testing the Memory Design</vt:lpstr>
      <vt:lpstr>3. Testing the Memory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21</cp:revision>
  <dcterms:created xsi:type="dcterms:W3CDTF">2022-03-22T09:25:00Z</dcterms:created>
  <dcterms:modified xsi:type="dcterms:W3CDTF">2025-06-20T11:09:55Z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