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06" r:id="rId8"/>
    <p:sldId id="4126" r:id="rId9"/>
    <p:sldId id="4119" r:id="rId10"/>
    <p:sldId id="4124" r:id="rId11"/>
    <p:sldId id="4117" r:id="rId12"/>
    <p:sldId id="4120" r:id="rId13"/>
    <p:sldId id="4121" r:id="rId14"/>
    <p:sldId id="4127" r:id="rId15"/>
    <p:sldId id="4122" r:id="rId16"/>
    <p:sldId id="4123" r:id="rId17"/>
    <p:sldId id="831" r:id="rId18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3"/>
    </p:embeddedFont>
    <p:embeddedFont>
      <p:font typeface="FS PF BeauSans Pro" panose="02000500000000020004" pitchFamily="2" charset="0"/>
      <p:regular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FS Magistral Bold" panose="020B0804030204080304" pitchFamily="34" charset="0"/>
      <p:bold r:id="rId31"/>
    </p:embeddedFont>
    <p:embeddedFont>
      <p:font typeface="FS Magistral Extra Bold" panose="020B0904030204080304" pitchFamily="34" charset="0"/>
      <p:bold r:id="rId32"/>
    </p:embeddedFont>
    <p:embeddedFont>
      <p:font typeface="Calibri Light" panose="020F0302020204030204" charset="0"/>
      <p:regular r:id="rId33"/>
      <p:italic r:id="rId34"/>
    </p:embeddedFont>
    <p:embeddedFont>
      <p:font typeface="Calibri" panose="020F050202020403020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2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2"/>
        <p:guide orient="horz" pos="2698"/>
        <p:guide orient="horz" pos="3148"/>
        <p:guide orient="horz" pos="3696"/>
        <p:guide pos="360"/>
        <p:guide pos="1176"/>
        <p:guide pos="2611"/>
        <p:guide pos="4152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16.fntdata"/><Relationship Id="rId37" Type="http://schemas.openxmlformats.org/officeDocument/2006/relationships/font" Target="fonts/font15.fntdata"/><Relationship Id="rId36" Type="http://schemas.openxmlformats.org/officeDocument/2006/relationships/font" Target="fonts/font14.fntdata"/><Relationship Id="rId35" Type="http://schemas.openxmlformats.org/officeDocument/2006/relationships/font" Target="fonts/font13.fntdata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2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7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mem_test.sv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25" y="579755"/>
            <a:ext cx="5105400" cy="5321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5320" y="615315"/>
            <a:ext cx="6400800" cy="52863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3801110" y="473710"/>
            <a:ext cx="1668145" cy="2203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mem_i</a:t>
            </a:r>
            <a:r>
              <a:rPr lang="en-AU" altLang="en-US"/>
              <a:t>f</a:t>
            </a:r>
            <a:r>
              <a:rPr lang="en-US" altLang="en-US"/>
              <a:t>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5785" y="1832610"/>
            <a:ext cx="8239760" cy="37820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mem.sv mem_test.sv top.sv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2530" y="561340"/>
            <a:ext cx="2439035" cy="5928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4055" y="539115"/>
            <a:ext cx="2631440" cy="595058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444365" y="829310"/>
            <a:ext cx="626745" cy="33909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68165" y="6028055"/>
            <a:ext cx="634365" cy="3219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79690" y="5833110"/>
            <a:ext cx="634365" cy="3219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763510" y="685165"/>
            <a:ext cx="626745" cy="33909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b="1" dirty="0"/>
              <a:t>4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t</a:t>
            </a:r>
            <a:r>
              <a:rPr lang="en-US" altLang="en-US"/>
              <a:t>o use a SystemVerilog interface with ports, modports and methods.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US" altLang="en-US"/>
              <a:t>Modify the Memory testbench and design to connect via a SystemVerilog interface.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Creating the Memory Interface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Memory Interface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AU" alt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Nhóm 68"/>
          <p:cNvGrpSpPr/>
          <p:nvPr/>
        </p:nvGrpSpPr>
        <p:grpSpPr>
          <a:xfrm>
            <a:off x="1280461" y="4781920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6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AU" alt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63"/>
          <p:cNvSpPr txBox="1"/>
          <p:nvPr/>
        </p:nvSpPr>
        <p:spPr>
          <a:xfrm>
            <a:off x="1491615" y="48034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Outcomes.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Specification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Adding the Memory Interface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Copy your Memory design (mem.sv), testbench (mem_test.sv) and top-level</a:t>
            </a:r>
            <a:r>
              <a:rPr lang="en-AU" altLang="en-US"/>
              <a:t> </a:t>
            </a:r>
            <a:r>
              <a:rPr lang="en-US" altLang="en-US"/>
              <a:t>module (top.sv) from lab06-mem into lab07-intf.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Define the Memory interface in a new file and declarations for the addr, data_in,</a:t>
            </a:r>
            <a:r>
              <a:rPr lang="en-AU" altLang="en-US"/>
              <a:t> </a:t>
            </a:r>
            <a:r>
              <a:rPr lang="en-US" altLang="en-US"/>
              <a:t>data_out, read and write signals.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Edit your Memory design and testbench by updating the port list with an interface</a:t>
            </a:r>
            <a:r>
              <a:rPr lang="en-AU" altLang="en-US"/>
              <a:t> </a:t>
            </a:r>
            <a:r>
              <a:rPr lang="en-US" altLang="en-US"/>
              <a:t>port and referencing the interface signals via the interface port name.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the top-level module to make an instantiation of the interface and connect this</a:t>
            </a:r>
            <a:r>
              <a:rPr lang="en-AU" altLang="en-US"/>
              <a:t> </a:t>
            </a:r>
            <a:r>
              <a:rPr lang="en-US" altLang="en-US"/>
              <a:t>to the Memory design and testbench instances.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Rerun your memory test to check that the interface is working correctly.</a:t>
            </a:r>
            <a:r>
              <a:rPr lang="en-AU" altLang="en-US"/>
              <a:t> </a:t>
            </a:r>
            <a:r>
              <a:rPr lang="en-US" altLang="en-US"/>
              <a:t>Add a clock input port to your interface. Remove the clock ports from your Memory</a:t>
            </a:r>
            <a:r>
              <a:rPr lang="en-AU" altLang="en-US"/>
              <a:t> </a:t>
            </a:r>
            <a:r>
              <a:rPr lang="en-US" altLang="en-US"/>
              <a:t>design and testbench modules. Update your interface instance to map the clk signal</a:t>
            </a:r>
            <a:r>
              <a:rPr lang="en-AU" altLang="en-US"/>
              <a:t> </a:t>
            </a:r>
            <a:r>
              <a:rPr lang="en-US" altLang="en-US"/>
              <a:t>to the clock port. Rerun your memory test to check the interface port is working</a:t>
            </a:r>
            <a:r>
              <a:rPr lang="en-AU" altLang="en-US"/>
              <a:t> </a:t>
            </a:r>
            <a:r>
              <a:rPr lang="en-US" altLang="en-US"/>
              <a:t>correctly.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modports to the interface to define directional information for both the design</a:t>
            </a:r>
            <a:r>
              <a:rPr lang="en-AU" altLang="en-US"/>
              <a:t> </a:t>
            </a:r>
            <a:r>
              <a:rPr lang="en-US" altLang="en-US"/>
              <a:t>and testbench. Reference the modports in your design and testbench port list. Rerun</a:t>
            </a:r>
            <a:r>
              <a:rPr lang="en-AU" altLang="en-US"/>
              <a:t> </a:t>
            </a:r>
            <a:r>
              <a:rPr lang="en-US" altLang="en-US"/>
              <a:t>your memory test to check that the modports work correctly.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Redefine the write_mem() and read_mem() tasks as interface methods: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Move the task declarations into the interface.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Update the testbench to reference the tasks via the interface.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Update your testbench modport to allow access to the interface methods via an</a:t>
            </a:r>
            <a:r>
              <a:rPr lang="en-AU" altLang="en-US"/>
              <a:t> </a:t>
            </a:r>
            <a:r>
              <a:rPr lang="en-US" altLang="en-US"/>
              <a:t>import statement.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Rerun your memory test.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Creating the Memory Interface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    mem_if.sv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7570" y="495300"/>
            <a:ext cx="8215630" cy="5509260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2666365" y="1760855"/>
            <a:ext cx="6426200" cy="2032635"/>
          </a:xfrm>
          <a:prstGeom prst="rect">
            <a:avLst/>
          </a:prstGeom>
          <a:ln>
            <a:solidFill>
              <a:srgbClr val="ED1B2F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637790" y="3869690"/>
            <a:ext cx="6426200" cy="1946910"/>
          </a:xfrm>
          <a:prstGeom prst="rect">
            <a:avLst/>
          </a:prstGeom>
          <a:ln>
            <a:solidFill>
              <a:srgbClr val="ED1B2F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793365" y="955040"/>
            <a:ext cx="7637780" cy="774065"/>
          </a:xfrm>
          <a:prstGeom prst="rect">
            <a:avLst/>
          </a:prstGeom>
          <a:ln>
            <a:solidFill>
              <a:srgbClr val="ED1B2F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mem.sv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5440" y="1558290"/>
            <a:ext cx="9289415" cy="387858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2056765" y="863600"/>
            <a:ext cx="1566545" cy="69405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top.sv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8095" y="1066800"/>
            <a:ext cx="8932545" cy="437070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1684655" y="3013710"/>
            <a:ext cx="4994910" cy="1634490"/>
          </a:xfrm>
          <a:prstGeom prst="rect">
            <a:avLst/>
          </a:prstGeom>
          <a:ln>
            <a:solidFill>
              <a:srgbClr val="ED1B2F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the Memory Interface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3026</Words>
  <Application>WPS Presentation</Application>
  <PresentationFormat>Widescreen</PresentationFormat>
  <Paragraphs>242</Paragraphs>
  <Slides>15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PowerPoint 演示文稿</vt:lpstr>
      <vt:lpstr>2. Creating the Memory Interface Design</vt:lpstr>
      <vt:lpstr>2. Creating the Memory Interface Design</vt:lpstr>
      <vt:lpstr>2. Creating the Memory Interface Design</vt:lpstr>
      <vt:lpstr>PowerPoint 演示文稿</vt:lpstr>
      <vt:lpstr>3. Testing the Memory Interface Design</vt:lpstr>
      <vt:lpstr>3. Testing the Memory Interface Design</vt:lpstr>
      <vt:lpstr>3. Testing the Memory Interface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19</cp:revision>
  <dcterms:created xsi:type="dcterms:W3CDTF">2022-03-22T09:25:00Z</dcterms:created>
  <dcterms:modified xsi:type="dcterms:W3CDTF">2025-06-20T11:42:04Z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1033-12.2.0.21546</vt:lpwstr>
  </property>
</Properties>
</file>