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firstSlideNum="0" showSpecialPlsOnTitleSld="0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4089" r:id="rId5"/>
    <p:sldId id="4100" r:id="rId6"/>
    <p:sldId id="4094" r:id="rId7"/>
    <p:sldId id="4124" r:id="rId8"/>
    <p:sldId id="4106" r:id="rId9"/>
    <p:sldId id="4119" r:id="rId10"/>
    <p:sldId id="4126" r:id="rId11"/>
    <p:sldId id="4117" r:id="rId12"/>
    <p:sldId id="4120" r:id="rId13"/>
    <p:sldId id="4127" r:id="rId14"/>
    <p:sldId id="4128" r:id="rId15"/>
    <p:sldId id="4121" r:id="rId16"/>
    <p:sldId id="4129" r:id="rId17"/>
    <p:sldId id="4130" r:id="rId18"/>
    <p:sldId id="4122" r:id="rId19"/>
    <p:sldId id="4123" r:id="rId20"/>
    <p:sldId id="831" r:id="rId21"/>
  </p:sldIdLst>
  <p:sldSz cx="12192000" cy="6858000"/>
  <p:notesSz cx="7010400" cy="9296400"/>
  <p:embeddedFontLst>
    <p:embeddedFont>
      <p:font typeface="FS PF BeauSans Pro Light" panose="02000500000000020004" pitchFamily="2" charset="0"/>
      <p:regular r:id="rId26"/>
    </p:embeddedFont>
    <p:embeddedFont>
      <p:font typeface="FS PF BeauSans Pro" panose="02000500000000020004" pitchFamily="2" charset="0"/>
      <p:regular r:id="rId27"/>
    </p:embeddedFont>
    <p:embeddedFont>
      <p:font typeface="Tahoma" panose="020B0604030504040204" pitchFamily="34" charset="0"/>
      <p:regular r:id="rId28"/>
      <p:bold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  <p:embeddedFont>
      <p:font typeface="FS Magistral Bold" panose="020B0804030204080304" pitchFamily="34" charset="0"/>
      <p:bold r:id="rId34"/>
    </p:embeddedFont>
    <p:embeddedFont>
      <p:font typeface="FS Magistral Extra Bold" panose="020B0904030204080304" pitchFamily="34" charset="0"/>
      <p:bold r:id="rId35"/>
    </p:embeddedFont>
    <p:embeddedFont>
      <p:font typeface="Calibri Light" panose="020F0302020204030204" charset="0"/>
      <p:regular r:id="rId36"/>
      <p:italic r:id="rId37"/>
    </p:embeddedFont>
    <p:embeddedFont>
      <p:font typeface="Calibri" panose="020F050202020403020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 userDrawn="1">
          <p15:clr>
            <a:srgbClr val="A4A3A4"/>
          </p15:clr>
        </p15:guide>
        <p15:guide id="2" pos="4263" userDrawn="1">
          <p15:clr>
            <a:srgbClr val="A4A3A4"/>
          </p15:clr>
        </p15:guide>
        <p15:guide id="3" orient="horz" pos="2698" userDrawn="1">
          <p15:clr>
            <a:srgbClr val="A4A3A4"/>
          </p15:clr>
        </p15:guide>
        <p15:guide id="4" orient="horz" pos="3148" userDrawn="1">
          <p15:clr>
            <a:srgbClr val="A4A3A4"/>
          </p15:clr>
        </p15:guide>
        <p15:guide id="5" orient="horz" pos="3696" userDrawn="1">
          <p15:clr>
            <a:srgbClr val="A4A3A4"/>
          </p15:clr>
        </p15:guide>
        <p15:guide id="6" pos="360" userDrawn="1">
          <p15:clr>
            <a:srgbClr val="A4A3A4"/>
          </p15:clr>
        </p15:guide>
        <p15:guide id="7" pos="1176" userDrawn="1">
          <p15:clr>
            <a:srgbClr val="A4A3A4"/>
          </p15:clr>
        </p15:guide>
        <p15:guide id="8" pos="2611" userDrawn="1">
          <p15:clr>
            <a:srgbClr val="A4A3A4"/>
          </p15:clr>
        </p15:guide>
        <p15:guide id="9" pos="4152" userDrawn="1">
          <p15:clr>
            <a:srgbClr val="A4A3A4"/>
          </p15:clr>
        </p15:guide>
        <p15:guide id="10" pos="6000" userDrawn="1">
          <p15:clr>
            <a:srgbClr val="A4A3A4"/>
          </p15:clr>
        </p15:guide>
        <p15:guide id="11" pos="27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2F"/>
    <a:srgbClr val="DB2728"/>
    <a:srgbClr val="F71C31"/>
    <a:srgbClr val="C50000"/>
    <a:srgbClr val="8D0000"/>
    <a:srgbClr val="C10000"/>
    <a:srgbClr val="C40000"/>
    <a:srgbClr val="404040"/>
    <a:srgbClr val="E18B6F"/>
    <a:srgbClr val="D03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7655" autoAdjust="0"/>
  </p:normalViewPr>
  <p:slideViewPr>
    <p:cSldViewPr snapToGrid="0" showGuides="1">
      <p:cViewPr varScale="1">
        <p:scale>
          <a:sx n="75" d="100"/>
          <a:sy n="75" d="100"/>
        </p:scale>
        <p:origin x="1123" y="43"/>
      </p:cViewPr>
      <p:guideLst>
        <p:guide orient="horz" pos="2126"/>
        <p:guide pos="4263"/>
        <p:guide orient="horz" pos="2698"/>
        <p:guide orient="horz" pos="3148"/>
        <p:guide orient="horz" pos="3696"/>
        <p:guide pos="360"/>
        <p:guide pos="1176"/>
        <p:guide pos="2611"/>
        <p:guide pos="4152"/>
        <p:guide pos="6000"/>
        <p:guide pos="2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font" Target="fonts/font16.fntdata"/><Relationship Id="rId40" Type="http://schemas.openxmlformats.org/officeDocument/2006/relationships/font" Target="fonts/font15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4.fntdata"/><Relationship Id="rId38" Type="http://schemas.openxmlformats.org/officeDocument/2006/relationships/font" Target="fonts/font13.fntdata"/><Relationship Id="rId37" Type="http://schemas.openxmlformats.org/officeDocument/2006/relationships/font" Target="fonts/font12.fntdata"/><Relationship Id="rId36" Type="http://schemas.openxmlformats.org/officeDocument/2006/relationships/font" Target="fonts/font11.fntdata"/><Relationship Id="rId35" Type="http://schemas.openxmlformats.org/officeDocument/2006/relationships/font" Target="fonts/font10.fntdata"/><Relationship Id="rId34" Type="http://schemas.openxmlformats.org/officeDocument/2006/relationships/font" Target="fonts/font9.fntdata"/><Relationship Id="rId33" Type="http://schemas.openxmlformats.org/officeDocument/2006/relationships/font" Target="fonts/font8.fntdata"/><Relationship Id="rId32" Type="http://schemas.openxmlformats.org/officeDocument/2006/relationships/font" Target="fonts/font7.fntdata"/><Relationship Id="rId31" Type="http://schemas.openxmlformats.org/officeDocument/2006/relationships/font" Target="fonts/font6.fntdata"/><Relationship Id="rId30" Type="http://schemas.openxmlformats.org/officeDocument/2006/relationships/font" Target="fonts/font5.fntdata"/><Relationship Id="rId3" Type="http://schemas.openxmlformats.org/officeDocument/2006/relationships/slide" Target="slides/slide1.xml"/><Relationship Id="rId29" Type="http://schemas.openxmlformats.org/officeDocument/2006/relationships/font" Target="fonts/font4.fntdata"/><Relationship Id="rId28" Type="http://schemas.openxmlformats.org/officeDocument/2006/relationships/font" Target="fonts/font3.fntdata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C1A45D35-AD8C-49D3-8F59-90138E14661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7815742" cy="914400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EE0032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7654" y="2044308"/>
            <a:ext cx="2033588" cy="2033587"/>
            <a:chOff x="922527" y="1355086"/>
            <a:chExt cx="2033588" cy="2033587"/>
          </a:xfrm>
        </p:grpSpPr>
        <p:grpSp>
          <p:nvGrpSpPr>
            <p:cNvPr id="13" name="Google Shape;313;p22"/>
            <p:cNvGrpSpPr/>
            <p:nvPr/>
          </p:nvGrpSpPr>
          <p:grpSpPr bwMode="auto">
            <a:xfrm>
              <a:off x="922527" y="1355086"/>
              <a:ext cx="2033588" cy="2033587"/>
              <a:chOff x="-1266371" y="4076700"/>
              <a:chExt cx="4165600" cy="4165600"/>
            </a:xfrm>
          </p:grpSpPr>
          <p:sp>
            <p:nvSpPr>
              <p:cNvPr id="15" name="Google Shape;314;p22"/>
              <p:cNvSpPr>
                <a:spLocks noChangeArrowheads="1"/>
              </p:cNvSpPr>
              <p:nvPr/>
            </p:nvSpPr>
            <p:spPr bwMode="auto">
              <a:xfrm>
                <a:off x="-1025072" y="4317999"/>
                <a:ext cx="3682999" cy="3683001"/>
              </a:xfrm>
              <a:prstGeom prst="ellipse">
                <a:avLst/>
              </a:prstGeom>
              <a:solidFill>
                <a:srgbClr val="EE00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1425" tIns="45700" rIns="91425" bIns="457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vi-VN" altLang="vi-VN" sz="1400" b="0" i="0">
                  <a:solidFill>
                    <a:srgbClr val="FFFFFF"/>
                  </a:solidFill>
                  <a:latin typeface="FS PF BeauSans Pro" panose="02000500000000020004" pitchFamily="2" charset="0"/>
                  <a:ea typeface="Century Gothic" panose="020B0502020202020204" pitchFamily="34" charset="0"/>
                  <a:cs typeface="Century Gothic" panose="020B0502020202020204" pitchFamily="34" charset="0"/>
                  <a:sym typeface="Century Gothic" panose="020B0502020202020204" pitchFamily="34" charset="0"/>
                </a:endParaRPr>
              </a:p>
            </p:txBody>
          </p:sp>
          <p:grpSp>
            <p:nvGrpSpPr>
              <p:cNvPr id="16" name="Google Shape;315;p22"/>
              <p:cNvGrpSpPr/>
              <p:nvPr/>
            </p:nvGrpSpPr>
            <p:grpSpPr bwMode="auto">
              <a:xfrm>
                <a:off x="-1266371" y="4076700"/>
                <a:ext cx="4165600" cy="4165600"/>
                <a:chOff x="-1266371" y="4076700"/>
                <a:chExt cx="4165600" cy="4165600"/>
              </a:xfrm>
            </p:grpSpPr>
            <p:sp>
              <p:nvSpPr>
                <p:cNvPr id="17" name="Google Shape;316;p22"/>
                <p:cNvSpPr>
                  <a:spLocks noChangeArrowheads="1"/>
                </p:cNvSpPr>
                <p:nvPr/>
              </p:nvSpPr>
              <p:spPr bwMode="auto">
                <a:xfrm>
                  <a:off x="2697616" y="5348316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8" name="Google Shape;317;p22"/>
                <p:cNvSpPr>
                  <a:spLocks noChangeArrowheads="1"/>
                </p:cNvSpPr>
                <p:nvPr/>
              </p:nvSpPr>
              <p:spPr bwMode="auto">
                <a:xfrm>
                  <a:off x="-1266371" y="4076700"/>
                  <a:ext cx="4165600" cy="4165600"/>
                </a:xfrm>
                <a:prstGeom prst="ellipse">
                  <a:avLst/>
                </a:prstGeom>
                <a:noFill/>
                <a:ln w="12700">
                  <a:solidFill>
                    <a:srgbClr val="EE003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9" name="Google Shape;318;p22"/>
                <p:cNvSpPr>
                  <a:spLocks noChangeArrowheads="1"/>
                </p:cNvSpPr>
                <p:nvPr/>
              </p:nvSpPr>
              <p:spPr bwMode="auto">
                <a:xfrm>
                  <a:off x="-920228" y="7346082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</p:grpSp>
        </p:grpSp>
        <p:sp>
          <p:nvSpPr>
            <p:cNvPr id="14" name="Google Shape;319;p22"/>
            <p:cNvSpPr txBox="1">
              <a:spLocks noChangeArrowheads="1"/>
            </p:cNvSpPr>
            <p:nvPr/>
          </p:nvSpPr>
          <p:spPr bwMode="auto">
            <a:xfrm>
              <a:off x="1317732" y="1790223"/>
              <a:ext cx="1366838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5" tIns="34275" rIns="68575" bIns="34275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/>
              <a:r>
                <a:rPr lang="en-US" altLang="vi-VN" sz="1800" b="0" i="0">
                  <a:solidFill>
                    <a:srgbClr val="FFFFFF"/>
                  </a:solidFill>
                  <a:latin typeface="FS Magistral Bold" panose="020B0804030204080304" pitchFamily="34" charset="0"/>
                  <a:ea typeface="Tahoma" panose="020B0604030504040204" pitchFamily="34" charset="0"/>
                  <a:cs typeface="Tahoma" panose="020B0604030504040204" pitchFamily="34" charset="0"/>
                  <a:sym typeface="Century Gothic" panose="020B0502020202020204" pitchFamily="34" charset="0"/>
                </a:rPr>
                <a:t>PART</a:t>
              </a:r>
              <a:endParaRPr lang="vi-VN" altLang="vi-VN" sz="1800" b="0" i="0">
                <a:solidFill>
                  <a:srgbClr val="FFFFFF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0" name="Google Shape;328;p22"/>
          <p:cNvGrpSpPr/>
          <p:nvPr userDrawn="1"/>
        </p:nvGrpSpPr>
        <p:grpSpPr bwMode="auto">
          <a:xfrm>
            <a:off x="3089456" y="3006308"/>
            <a:ext cx="8321040" cy="72030"/>
            <a:chOff x="5029200" y="2769580"/>
            <a:chExt cx="5680075" cy="45719"/>
          </a:xfrm>
          <a:solidFill>
            <a:srgbClr val="EE0032"/>
          </a:solidFill>
        </p:grpSpPr>
        <p:sp>
          <p:nvSpPr>
            <p:cNvPr id="21" name="Google Shape;329;p22"/>
            <p:cNvSpPr>
              <a:spLocks noChangeArrowheads="1"/>
            </p:cNvSpPr>
            <p:nvPr/>
          </p:nvSpPr>
          <p:spPr bwMode="auto">
            <a:xfrm>
              <a:off x="5029200" y="2769580"/>
              <a:ext cx="723900" cy="45719"/>
            </a:xfrm>
            <a:prstGeom prst="rect">
              <a:avLst/>
            </a:prstGeom>
            <a:grpFill/>
            <a:ln w="9525">
              <a:solidFill>
                <a:srgbClr val="EE0032"/>
              </a:solidFill>
              <a:miter lim="800000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vi-VN" altLang="vi-VN" sz="1400" b="0" i="0">
                <a:solidFill>
                  <a:srgbClr val="EE0032"/>
                </a:solidFill>
                <a:latin typeface="FS PF BeauSans Pro" panose="02000500000000020004" pitchFamily="2" charset="0"/>
                <a:ea typeface="Century Gothic" panose="020B0502020202020204" pitchFamily="34" charset="0"/>
                <a:cs typeface="Century Gothic" panose="020B0502020202020204" pitchFamily="34" charset="0"/>
                <a:sym typeface="Century Gothic" panose="020B0502020202020204" pitchFamily="34" charset="0"/>
              </a:endParaRPr>
            </a:p>
          </p:txBody>
        </p:sp>
        <p:cxnSp>
          <p:nvCxnSpPr>
            <p:cNvPr id="22" name="Google Shape;330;p22"/>
            <p:cNvCxnSpPr>
              <a:cxnSpLocks noChangeShapeType="1"/>
            </p:cNvCxnSpPr>
            <p:nvPr/>
          </p:nvCxnSpPr>
          <p:spPr bwMode="auto">
            <a:xfrm>
              <a:off x="5711825" y="2792439"/>
              <a:ext cx="4997450" cy="0"/>
            </a:xfrm>
            <a:prstGeom prst="straightConnector1">
              <a:avLst/>
            </a:prstGeom>
            <a:grpFill/>
            <a:ln w="9525">
              <a:solidFill>
                <a:srgbClr val="EE0032"/>
              </a:solidFill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1665296" y="2765195"/>
            <a:ext cx="1068145" cy="914400"/>
          </a:xfrm>
        </p:spPr>
        <p:txBody>
          <a:bodyPr>
            <a:normAutofit/>
          </a:bodyPr>
          <a:lstStyle>
            <a:lvl1pPr marL="0" indent="0">
              <a:buNone/>
              <a:defRPr sz="4800" b="0" i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8" y="246388"/>
            <a:ext cx="1933922" cy="7058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fld id="{7A942A72-0058-4325-986E-468BC641B3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3" Type="http://schemas.openxmlformats.org/officeDocument/2006/relationships/notesSlide" Target="../notesSlides/notesSlide8.xml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9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2" Type="http://schemas.openxmlformats.org/officeDocument/2006/relationships/notesSlide" Target="../notesSlides/notesSlide11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23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3" Type="http://schemas.openxmlformats.org/officeDocument/2006/relationships/notesSlide" Target="../notesSlides/notesSlide12.xml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13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7199" y="2727780"/>
            <a:ext cx="10217595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AU" altLang="en-US" sz="4400" b="1" dirty="0">
                <a:solidFill>
                  <a:schemeClr val="bg1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LAB 8</a:t>
            </a:r>
            <a:endParaRPr lang="en-AU" altLang="en-US" sz="4400" b="1" dirty="0">
              <a:solidFill>
                <a:schemeClr val="bg1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362" y="6107940"/>
            <a:ext cx="114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FS PF BeauSans Pro" panose="02000500000000020004" pitchFamily="2" charset="0"/>
                <a:cs typeface="Sarabun Light" panose="00000400000000000000" pitchFamily="2" charset="-34"/>
              </a:rPr>
              <a:t>January 2025</a:t>
            </a:r>
            <a:endParaRPr lang="en-US" b="1" i="1" dirty="0">
              <a:solidFill>
                <a:schemeClr val="bg1"/>
              </a:solidFill>
              <a:latin typeface="FS PF BeauSans Pro" panose="02000500000000020004" pitchFamily="2" charset="0"/>
              <a:cs typeface="Sarabun Light" panose="00000400000000000000" pitchFamily="2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79" y="68705"/>
            <a:ext cx="2963398" cy="6911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RISC </a:t>
            </a:r>
            <a:r>
              <a:rPr lang="en-US" altLang="en-US" sz="2200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CPU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Reviewing the CPU Testbench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Review the supplied testbench in the file cpu_test.sv. The testbench verifies</a:t>
            </a:r>
            <a:r>
              <a:rPr lang="en-AU" altLang="en-US"/>
              <a:t> </a:t>
            </a:r>
            <a:r>
              <a:rPr lang="en-US" altLang="en-US"/>
              <a:t>your CPU design using three diagnostic programs as follows: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The testbench displays a message requesting the number of the diagnostic</a:t>
            </a:r>
            <a:r>
              <a:rPr lang="en-AU" altLang="en-US"/>
              <a:t> </a:t>
            </a:r>
            <a:r>
              <a:rPr lang="en-US" altLang="en-US"/>
              <a:t>program and waits for user input.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When the user enters a test number and continues the simulation, the testbench</a:t>
            </a:r>
            <a:r>
              <a:rPr lang="en-AU" altLang="en-US"/>
              <a:t> </a:t>
            </a:r>
            <a:r>
              <a:rPr lang="en-US" altLang="en-US"/>
              <a:t>loads the specified test microcode, resets the CPU and outputs debug messages</a:t>
            </a:r>
            <a:r>
              <a:rPr lang="en-AU" altLang="en-US"/>
              <a:t> </a:t>
            </a:r>
            <a:r>
              <a:rPr lang="en-US" altLang="en-US"/>
              <a:t>while it waits for the CPU to indicate the end of test by asserting the halt signal.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When halt is received, the testbench verifies that the Program Counter address</a:t>
            </a:r>
            <a:r>
              <a:rPr lang="en-AU" altLang="en-US"/>
              <a:t> </a:t>
            </a:r>
            <a:r>
              <a:rPr lang="en-US" altLang="en-US"/>
              <a:t>is correct for the given test. If the address is incorrect, the test fails.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The testbench then re-displays the request for test message, and again waits for</a:t>
            </a:r>
            <a:r>
              <a:rPr lang="en-AU" altLang="en-US"/>
              <a:t> </a:t>
            </a:r>
            <a:r>
              <a:rPr lang="en-US" altLang="en-US"/>
              <a:t>user input.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RISC </a:t>
            </a:r>
            <a:r>
              <a:rPr lang="en-US" altLang="en-US" sz="2200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CPU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</a:t>
            </a: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    cpu_test.sv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85" y="1028065"/>
            <a:ext cx="3322320" cy="46755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9485" y="1625600"/>
            <a:ext cx="4071620" cy="38112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22235" y="1224915"/>
            <a:ext cx="4463415" cy="44183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RISC </a:t>
            </a:r>
            <a:r>
              <a:rPr lang="en-US" altLang="en-US" sz="2200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CPU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CPU Diagnostic Programs</a:t>
            </a:r>
            <a:endParaRPr lang="en-US" altLang="en-US"/>
          </a:p>
          <a:p>
            <a:pPr indent="0">
              <a:buFont typeface="Wingdings" panose="05000000000000000000" charset="0"/>
              <a:buNone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CPUtest1.dat – Basic Diagnostic Test: This program tests several of the</a:t>
            </a:r>
            <a:r>
              <a:rPr lang="en-AU" altLang="en-US"/>
              <a:t> </a:t>
            </a:r>
            <a:r>
              <a:rPr lang="en-US" altLang="en-US"/>
              <a:t>VeriRISC instructions. If all the instructions execute correctly, the CPU will</a:t>
            </a:r>
            <a:r>
              <a:rPr lang="en-AU" altLang="en-US"/>
              <a:t> </a:t>
            </a:r>
            <a:r>
              <a:rPr lang="en-US" altLang="en-US"/>
              <a:t>encounter an HLT instruction at Program Counter address (cpu.pc_addr) 0x17. If</a:t>
            </a:r>
            <a:r>
              <a:rPr lang="en-AU" altLang="en-US"/>
              <a:t> </a:t>
            </a:r>
            <a:r>
              <a:rPr lang="en-US" altLang="en-US"/>
              <a:t>the CPU halts at some other address, examine the CPUtest1.dat program file to</a:t>
            </a:r>
            <a:r>
              <a:rPr lang="en-AU" altLang="en-US"/>
              <a:t> </a:t>
            </a:r>
            <a:r>
              <a:rPr lang="en-US" altLang="en-US"/>
              <a:t>determine which instruction failed. This file is well commented so you can see what</a:t>
            </a:r>
            <a:r>
              <a:rPr lang="en-AU" altLang="en-US"/>
              <a:t> </a:t>
            </a:r>
            <a:r>
              <a:rPr lang="en-US" altLang="en-US"/>
              <a:t>is supposed to happen.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CPUtest2.dat – Advanced Diagnostic Test: This program loads and runs the</a:t>
            </a:r>
            <a:r>
              <a:rPr lang="en-AU" altLang="en-US"/>
              <a:t> </a:t>
            </a:r>
            <a:r>
              <a:rPr lang="en-US" altLang="en-US"/>
              <a:t>advanced diagnostic program, which tests additional VeriRISC instructions. If all the</a:t>
            </a:r>
            <a:r>
              <a:rPr lang="en-AU" altLang="en-US"/>
              <a:t> </a:t>
            </a:r>
            <a:r>
              <a:rPr lang="en-US" altLang="en-US"/>
              <a:t>instructions execute correctly, the CPU will encounter an HLT instruction at Program</a:t>
            </a:r>
            <a:r>
              <a:rPr lang="en-AU" altLang="en-US"/>
              <a:t> </a:t>
            </a:r>
            <a:r>
              <a:rPr lang="en-US" altLang="en-US"/>
              <a:t>Counter address (cpu.pc_addr) 0x10. If the CPU halts at some other address,</a:t>
            </a:r>
            <a:r>
              <a:rPr lang="en-AU" altLang="en-US"/>
              <a:t> </a:t>
            </a:r>
            <a:r>
              <a:rPr lang="en-US" altLang="en-US"/>
              <a:t>examine the CPUtest2.dat file to determine which instruction failed.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CPUtest3.dat – The Fibonacci Calculator: This test loads and runs a program</a:t>
            </a:r>
            <a:r>
              <a:rPr lang="en-AU" altLang="en-US"/>
              <a:t> </a:t>
            </a:r>
            <a:r>
              <a:rPr lang="en-US" altLang="en-US"/>
              <a:t>that calculates the Fibonacci number sequence from 0 to 144 and stores the results in</a:t>
            </a:r>
            <a:r>
              <a:rPr lang="en-AU" altLang="en-US"/>
              <a:t> </a:t>
            </a:r>
            <a:r>
              <a:rPr lang="en-US" altLang="en-US"/>
              <a:t>memory. If all the instructions execute correctly, the CPU will encounter an HLT</a:t>
            </a:r>
            <a:r>
              <a:rPr lang="en-AU" altLang="en-US"/>
              <a:t> </a:t>
            </a:r>
            <a:r>
              <a:rPr lang="en-US" altLang="en-US"/>
              <a:t>instruction at Program Counter address (cpu.pc_addr) 0x0C. If the CPU halts at</a:t>
            </a:r>
            <a:r>
              <a:rPr lang="en-AU" altLang="en-US"/>
              <a:t> </a:t>
            </a:r>
            <a:r>
              <a:rPr lang="en-US" altLang="en-US"/>
              <a:t>some other address, examine the CPUtest3.dat file to determine which</a:t>
            </a:r>
            <a:r>
              <a:rPr lang="en-AU" altLang="en-US"/>
              <a:t> </a:t>
            </a:r>
            <a:r>
              <a:rPr lang="en-US" altLang="en-US"/>
              <a:t>instruction failed.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RISC </a:t>
            </a:r>
            <a:r>
              <a:rPr lang="en-US" altLang="en-US" sz="2200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CPU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Testing the CPU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AU" altLang="en-US"/>
              <a:t>xrun typedefs.sv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Compile and simulate the CPU design and testbench.</a:t>
            </a:r>
            <a:r>
              <a:rPr lang="en-AU" altLang="en-US"/>
              <a:t> </a:t>
            </a:r>
            <a:r>
              <a:rPr lang="en-US" altLang="en-US"/>
              <a:t>You might find it easier to list all the files and simulation options in a text file and</a:t>
            </a:r>
            <a:r>
              <a:rPr lang="en-AU" altLang="en-US"/>
              <a:t> </a:t>
            </a:r>
            <a:r>
              <a:rPr lang="en-US" altLang="en-US"/>
              <a:t>pass the file into the simulator using the –f xrun option: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xrun -f filelist.txt -access rwc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You will also need the -access rwc simulator option to set the test number.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Enter the following commands when you get the prompt:</a:t>
            </a:r>
            <a:endParaRPr lang="en-US" altLang="en-US"/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en-US"/>
              <a:t>ncsim&gt; deposit test_number 1; run</a:t>
            </a:r>
            <a:endParaRPr lang="en-US" altLang="en-US"/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en-US"/>
              <a:t>ncsim&gt; deposit test_number 2; run</a:t>
            </a:r>
            <a:endParaRPr lang="en-US" altLang="en-US"/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en-US"/>
              <a:t>ncsim&gt; deposit test_number 3; run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RISC </a:t>
            </a:r>
            <a:r>
              <a:rPr lang="en-US" altLang="en-US" sz="2200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CPU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lvl="2" indent="0">
              <a:buFont typeface="Wingdings" panose="05000000000000000000" charset="0"/>
              <a:buNone/>
            </a:pPr>
            <a:r>
              <a:rPr lang="en-AU" altLang="en-US"/>
              <a:t>test 1								test 2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185" y="999490"/>
            <a:ext cx="4653280" cy="48590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2015" y="1207135"/>
            <a:ext cx="3520440" cy="44577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1726565" y="5765800"/>
            <a:ext cx="1600200" cy="46545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8475345" y="5520690"/>
            <a:ext cx="1600200" cy="46545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RISC </a:t>
            </a:r>
            <a:r>
              <a:rPr lang="en-US" altLang="en-US" sz="2200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CPU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</a:t>
            </a: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test 3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035" y="519430"/>
            <a:ext cx="2872105" cy="5819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9425" y="452120"/>
            <a:ext cx="3013075" cy="58870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73695" y="1046480"/>
            <a:ext cx="3543300" cy="5105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7577455" y="5367655"/>
            <a:ext cx="651510" cy="57594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Achieved Outcomes.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AU" altLang="en-US" b="1" dirty="0"/>
              <a:t>4</a:t>
            </a:r>
            <a:endParaRPr lang="en-AU" alt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dirty="0">
                <a:latin typeface="FS PF BeauSans Pro Light" panose="02000500000000020004" pitchFamily="2" charset="0"/>
                <a:ea typeface="+mn-ea"/>
                <a:cs typeface="+mn-cs"/>
              </a:rPr>
              <a:t>4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dirty="0">
                <a:latin typeface="FS PF BeauSans Pro Light" panose="02000500000000020004" pitchFamily="2" charset="0"/>
                <a:cs typeface="FS PF BeauSans Pro Light" panose="02000500000000020004" pitchFamily="2" charset="0"/>
                <a:sym typeface="+mn-ea"/>
              </a:rPr>
              <a:t>Achieved Outcomes</a:t>
            </a:r>
            <a:endParaRPr lang="en-AU" altLang="en-US" sz="2200" dirty="0">
              <a:latin typeface="FS PF BeauSans Pro Light" panose="02000500000000020004" pitchFamily="2" charset="0"/>
              <a:ea typeface="+mn-ea"/>
              <a:cs typeface="FS PF BeauSans Pro Light" panose="02000500000000020004" pitchFamily="2" charset="0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1" indent="-285750">
              <a:buFont typeface="Wingdings" panose="05000000000000000000" charset="0"/>
              <a:buChar char="q"/>
            </a:pPr>
            <a:r>
              <a:rPr lang="en-AU" altLang="en-US"/>
              <a:t>Understand the specification and a</a:t>
            </a:r>
            <a:r>
              <a:rPr lang="en-US" altLang="en-US"/>
              <a:t>ssemble the blocks of the CPU using SystemVerilog connectivity enhancements, 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q"/>
            </a:pPr>
            <a:r>
              <a:rPr lang="en-AU" altLang="en-US"/>
              <a:t>T</a:t>
            </a:r>
            <a:r>
              <a:rPr lang="en-US" altLang="en-US"/>
              <a:t>est the</a:t>
            </a:r>
            <a:r>
              <a:rPr lang="en-AU" altLang="en-US"/>
              <a:t> </a:t>
            </a:r>
            <a:r>
              <a:rPr lang="en-US" altLang="en-US"/>
              <a:t>design using the supplied testbench and diagnostic programs.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532" y="2161622"/>
            <a:ext cx="1216946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7200" b="1" dirty="0">
                <a:solidFill>
                  <a:srgbClr val="ED1B2F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THANK YOU!</a:t>
            </a:r>
            <a:endParaRPr lang="en-US" sz="7200" b="1" dirty="0">
              <a:solidFill>
                <a:srgbClr val="ED1B2F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8" b="35556"/>
          <a:stretch>
            <a:fillRect/>
          </a:stretch>
        </p:blipFill>
        <p:spPr>
          <a:xfrm>
            <a:off x="9917569" y="41573"/>
            <a:ext cx="2230285" cy="4719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</a:rPr>
              <a:t>CONTENTS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184" y="1019686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5336" y="2335903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5221" y="3637512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3" name="Nhóm 68"/>
          <p:cNvGrpSpPr/>
          <p:nvPr/>
        </p:nvGrpSpPr>
        <p:grpSpPr>
          <a:xfrm>
            <a:off x="1282309" y="1116838"/>
            <a:ext cx="611312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4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91558" y="1135283"/>
            <a:ext cx="592140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Specification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7" name="Nhóm 68"/>
          <p:cNvGrpSpPr/>
          <p:nvPr/>
        </p:nvGrpSpPr>
        <p:grpSpPr>
          <a:xfrm>
            <a:off x="1280461" y="2433055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8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489710" y="2451500"/>
            <a:ext cx="5905724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Creating the RISC </a:t>
            </a:r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CPU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Hình chữ nhật 70"/>
          <p:cNvSpPr/>
          <p:nvPr/>
        </p:nvSpPr>
        <p:spPr>
          <a:xfrm>
            <a:off x="1321727" y="3960083"/>
            <a:ext cx="3119505" cy="217971"/>
          </a:xfrm>
          <a:prstGeom prst="rect">
            <a:avLst/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Hình chữ nhật: Góc Tròn 71"/>
          <p:cNvSpPr/>
          <p:nvPr/>
        </p:nvSpPr>
        <p:spPr>
          <a:xfrm>
            <a:off x="1321727" y="3726110"/>
            <a:ext cx="6073706" cy="452029"/>
          </a:xfrm>
          <a:prstGeom prst="roundRect">
            <a:avLst>
              <a:gd name="adj" fmla="val 50000"/>
            </a:avLst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89710" y="373668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RISC </a:t>
            </a:r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CPU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51"/>
          <p:cNvSpPr txBox="1"/>
          <p:nvPr/>
        </p:nvSpPr>
        <p:spPr>
          <a:xfrm>
            <a:off x="486016" y="4721457"/>
            <a:ext cx="929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AU" altLang="en-US" sz="3600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AU" altLang="en-US" sz="3600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63"/>
          <p:cNvSpPr txBox="1"/>
          <p:nvPr/>
        </p:nvSpPr>
        <p:spPr>
          <a:xfrm>
            <a:off x="1405255" y="4828245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Register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Nhóm 68"/>
          <p:cNvGrpSpPr/>
          <p:nvPr/>
        </p:nvGrpSpPr>
        <p:grpSpPr>
          <a:xfrm>
            <a:off x="1280461" y="4781920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6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AU" alt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TextBox 63"/>
          <p:cNvSpPr txBox="1"/>
          <p:nvPr/>
        </p:nvSpPr>
        <p:spPr>
          <a:xfrm>
            <a:off x="1491615" y="480348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Achieved Outcomes.</a:t>
            </a:r>
            <a:endParaRPr lang="en-US" altLang="en-US" sz="2200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AU" altLang="en-US" sz="2800" dirty="0"/>
              <a:t>Specification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Specification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The CPU architecture is as follows: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The Program Counter (counter) provides the program address.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The MUX (scale_mux) selects between the program address or the address field of</a:t>
            </a:r>
            <a:r>
              <a:rPr lang="en-AU" altLang="en-US"/>
              <a:t> </a:t>
            </a:r>
            <a:r>
              <a:rPr lang="en-US" altLang="en-US"/>
              <a:t>the instruction.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The Memory (memory) accepts data and provides instructions and data.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The Instruction Register (register) accepts instructions from the memory.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The Accumulator Register (register) accepts data from the ALU.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The ALU (alu) accepts memory and accumulator data and the opcode field of the</a:t>
            </a:r>
            <a:r>
              <a:rPr lang="en-AU" altLang="en-US"/>
              <a:t> </a:t>
            </a:r>
            <a:r>
              <a:rPr lang="en-US" altLang="en-US"/>
              <a:t>instruction and provides new data to the accumulator and memory.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If all components of the CPU are working properly, it will: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Fetch an instruction from the memory.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Decode the instruction.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Fetch a data operand from memory if required by the instruction.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Execute the instruction, processing mathematical operations, if required.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Store results back into either the memory or the accumulator.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This process is repeated for every instruction in a program until an HLT instruction is found.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  I/O interface</a:t>
            </a:r>
            <a:endParaRPr lang="en-A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Specification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</a:t>
            </a: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I/O interface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17825" y="492125"/>
            <a:ext cx="5982335" cy="57645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Creating the RISC CPU Design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RISC </a:t>
            </a:r>
            <a:r>
              <a:rPr lang="en-US" altLang="en-US" sz="2200" dirty="0">
                <a:latin typeface="FS PF BeauSans Pro Light" panose="02000500000000020004" pitchFamily="2" charset="0"/>
                <a:ea typeface="+mn-ea"/>
                <a:cs typeface="+mn-cs"/>
              </a:rPr>
              <a:t>CPU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Assembling the CPU Model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Working in the lab08-cpu directory, perform the following.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Review the cpu.sv file, containing the cpu module declaration, which instantiates</a:t>
            </a:r>
            <a:r>
              <a:rPr lang="en-AU" altLang="en-US"/>
              <a:t> </a:t>
            </a:r>
            <a:r>
              <a:rPr lang="en-US" altLang="en-US"/>
              <a:t>and connects all the components of the CPU.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Copy all the components from the sv_src directory into lab08-cpu. If you did</a:t>
            </a:r>
            <a:r>
              <a:rPr lang="en-AU" altLang="en-US"/>
              <a:t> </a:t>
            </a:r>
            <a:r>
              <a:rPr lang="en-US" altLang="en-US"/>
              <a:t>not complete all the previous labs, you can find components in the sv_src/files</a:t>
            </a:r>
            <a:r>
              <a:rPr lang="en-AU" altLang="en-US"/>
              <a:t> </a:t>
            </a:r>
            <a:r>
              <a:rPr lang="en-US" altLang="en-US"/>
              <a:t>directory.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Make sure that your package containing the enumerated type declaration for</a:t>
            </a:r>
            <a:r>
              <a:rPr lang="en-AU" altLang="en-US"/>
              <a:t> </a:t>
            </a:r>
            <a:r>
              <a:rPr lang="en-US" altLang="en-US"/>
              <a:t>opcode_t is also copied into lab08-cpu, and make sure the package is</a:t>
            </a:r>
            <a:r>
              <a:rPr lang="en-AU" altLang="en-US"/>
              <a:t> </a:t>
            </a:r>
            <a:r>
              <a:rPr lang="en-US" altLang="en-US"/>
              <a:t>imported into the cpu module.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2295" y="2851150"/>
            <a:ext cx="8138160" cy="3596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RISC </a:t>
            </a:r>
            <a:r>
              <a:rPr lang="en-US" altLang="en-US" sz="2200" dirty="0">
                <a:latin typeface="FS PF BeauSans Pro Light" panose="02000500000000020004" pitchFamily="2" charset="0"/>
                <a:ea typeface="+mn-ea"/>
                <a:cs typeface="+mn-cs"/>
              </a:rPr>
              <a:t>CPU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</a:t>
            </a: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                cpu.sv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4480" y="495300"/>
            <a:ext cx="3923030" cy="57873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09865" y="629285"/>
            <a:ext cx="2802255" cy="5492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Testing the RISC CPU Design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03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5635</Words>
  <Application>WPS Presentation</Application>
  <PresentationFormat>Widescreen</PresentationFormat>
  <Paragraphs>328</Paragraphs>
  <Slides>18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7" baseType="lpstr">
      <vt:lpstr>Arial</vt:lpstr>
      <vt:lpstr>SimSun</vt:lpstr>
      <vt:lpstr>Wingdings</vt:lpstr>
      <vt:lpstr>FS PF BeauSans Pro Light</vt:lpstr>
      <vt:lpstr>FS PF BeauSans Pro</vt:lpstr>
      <vt:lpstr>Tahoma</vt:lpstr>
      <vt:lpstr>Century Gothic</vt:lpstr>
      <vt:lpstr>FS Magistral Bold</vt:lpstr>
      <vt:lpstr>FS Magistral Extra Bold</vt:lpstr>
      <vt:lpstr>Sarabun Light</vt:lpstr>
      <vt:lpstr>Microsoft Sans Serif</vt:lpstr>
      <vt:lpstr>FS PF BeauSans Pro SemiBold</vt:lpstr>
      <vt:lpstr>Corbel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CONTENTS</vt:lpstr>
      <vt:lpstr>PowerPoint 演示文稿</vt:lpstr>
      <vt:lpstr>1. Specification</vt:lpstr>
      <vt:lpstr>1. Specification</vt:lpstr>
      <vt:lpstr>PowerPoint 演示文稿</vt:lpstr>
      <vt:lpstr>2. Creating the RISC CPU Design</vt:lpstr>
      <vt:lpstr>2. Creating the RISC CPU Design</vt:lpstr>
      <vt:lpstr>PowerPoint 演示文稿</vt:lpstr>
      <vt:lpstr>3. Testing the RISC CPU Design</vt:lpstr>
      <vt:lpstr>3. Testing the RISC CPU Design</vt:lpstr>
      <vt:lpstr>3. Testing the RISC CPU Design</vt:lpstr>
      <vt:lpstr>3. Testing the RISC CPU Design</vt:lpstr>
      <vt:lpstr>3. Testing the RISC CPU Design</vt:lpstr>
      <vt:lpstr>3. Testing the RISC CPU Design</vt:lpstr>
      <vt:lpstr>PowerPoint 演示文稿</vt:lpstr>
      <vt:lpstr>4. Achieved Outcomes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HÙNG PHẠM VIỆT</cp:lastModifiedBy>
  <cp:revision>18</cp:revision>
  <dcterms:created xsi:type="dcterms:W3CDTF">2022-03-22T09:25:00Z</dcterms:created>
  <dcterms:modified xsi:type="dcterms:W3CDTF">2025-06-20T11:42:52Z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BMPSD">
    <vt:lpwstr>K</vt:lpwstr>
  </property>
  <property fmtid="{D5CDD505-2E9C-101B-9397-08002B2CF9AE}" pid="3" name="ICV">
    <vt:lpwstr>6F4DB82C21B8419F8F46019D2A4739FE_13</vt:lpwstr>
  </property>
  <property fmtid="{D5CDD505-2E9C-101B-9397-08002B2CF9AE}" pid="4" name="KSOProductBuildVer">
    <vt:lpwstr>1033-12.2.0.21546</vt:lpwstr>
  </property>
</Properties>
</file>