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dp" ContentType="image/vnd.ms-photo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13.fntdata" ContentType="application/x-fontdata"/>
  <Override PartName="/ppt/fonts/font14.fntdata" ContentType="application/x-fontdata"/>
  <Override PartName="/ppt/fonts/font15.fntdata" ContentType="application/x-fontdata"/>
  <Override PartName="/ppt/fonts/font16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bookmarkIdSeed="4" firstSlideNum="0" showSpecialPlsOnTitleSld="0" embedTrueTypeFonts="1" saveSubsetFonts="1">
  <p:sldMasterIdLst>
    <p:sldMasterId id="2147483648" r:id="rId1"/>
  </p:sldMasterIdLst>
  <p:notesMasterIdLst>
    <p:notesMasterId r:id="rId4"/>
  </p:notesMasterIdLst>
  <p:sldIdLst>
    <p:sldId id="257" r:id="rId3"/>
    <p:sldId id="4089" r:id="rId5"/>
    <p:sldId id="4100" r:id="rId6"/>
    <p:sldId id="4094" r:id="rId7"/>
    <p:sldId id="4124" r:id="rId8"/>
    <p:sldId id="4125" r:id="rId9"/>
    <p:sldId id="4126" r:id="rId10"/>
    <p:sldId id="4106" r:id="rId11"/>
    <p:sldId id="4119" r:id="rId12"/>
    <p:sldId id="4127" r:id="rId13"/>
    <p:sldId id="4121" r:id="rId14"/>
    <p:sldId id="4122" r:id="rId15"/>
    <p:sldId id="4123" r:id="rId16"/>
    <p:sldId id="831" r:id="rId17"/>
  </p:sldIdLst>
  <p:sldSz cx="12192000" cy="6858000"/>
  <p:notesSz cx="7010400" cy="9296400"/>
  <p:embeddedFontLst>
    <p:embeddedFont>
      <p:font typeface="FS PF BeauSans Pro Light" panose="02000500000000020004" pitchFamily="2" charset="0"/>
      <p:regular r:id="rId22"/>
    </p:embeddedFont>
    <p:embeddedFont>
      <p:font typeface="FS PF BeauSans Pro" panose="02000500000000020004" pitchFamily="2" charset="0"/>
      <p:regular r:id="rId23"/>
    </p:embeddedFont>
    <p:embeddedFont>
      <p:font typeface="Tahoma" panose="020B0604030504040204" pitchFamily="34" charset="0"/>
      <p:regular r:id="rId24"/>
      <p:bold r:id="rId25"/>
    </p:embeddedFont>
    <p:embeddedFont>
      <p:font typeface="Century Gothic" panose="020B0502020202020204" pitchFamily="34" charset="0"/>
      <p:regular r:id="rId26"/>
      <p:bold r:id="rId27"/>
      <p:italic r:id="rId28"/>
      <p:boldItalic r:id="rId29"/>
    </p:embeddedFont>
    <p:embeddedFont>
      <p:font typeface="FS Magistral Bold" panose="020B0804030204080304" pitchFamily="34" charset="0"/>
      <p:bold r:id="rId30"/>
    </p:embeddedFont>
    <p:embeddedFont>
      <p:font typeface="FS Magistral Extra Bold" panose="020B0904030204080304" pitchFamily="34" charset="0"/>
      <p:bold r:id="rId31"/>
    </p:embeddedFont>
    <p:embeddedFont>
      <p:font typeface="Calibri Light" panose="020F0302020204030204" charset="0"/>
      <p:regular r:id="rId32"/>
      <p:italic r:id="rId33"/>
    </p:embeddedFont>
    <p:embeddedFont>
      <p:font typeface="Calibri" panose="020F0502020204030204" charset="0"/>
      <p:regular r:id="rId34"/>
      <p:bold r:id="rId35"/>
      <p:italic r:id="rId36"/>
      <p:boldItalic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6" userDrawn="1">
          <p15:clr>
            <a:srgbClr val="A4A3A4"/>
          </p15:clr>
        </p15:guide>
        <p15:guide id="2" pos="4263" userDrawn="1">
          <p15:clr>
            <a:srgbClr val="A4A3A4"/>
          </p15:clr>
        </p15:guide>
        <p15:guide id="3" orient="horz" pos="2698" userDrawn="1">
          <p15:clr>
            <a:srgbClr val="A4A3A4"/>
          </p15:clr>
        </p15:guide>
        <p15:guide id="4" orient="horz" pos="3161" userDrawn="1">
          <p15:clr>
            <a:srgbClr val="A4A3A4"/>
          </p15:clr>
        </p15:guide>
        <p15:guide id="5" orient="horz" pos="3696" userDrawn="1">
          <p15:clr>
            <a:srgbClr val="A4A3A4"/>
          </p15:clr>
        </p15:guide>
        <p15:guide id="6" pos="360" userDrawn="1">
          <p15:clr>
            <a:srgbClr val="A4A3A4"/>
          </p15:clr>
        </p15:guide>
        <p15:guide id="7" pos="1176" userDrawn="1">
          <p15:clr>
            <a:srgbClr val="A4A3A4"/>
          </p15:clr>
        </p15:guide>
        <p15:guide id="8" pos="2611" userDrawn="1">
          <p15:clr>
            <a:srgbClr val="A4A3A4"/>
          </p15:clr>
        </p15:guide>
        <p15:guide id="9" pos="4152" userDrawn="1">
          <p15:clr>
            <a:srgbClr val="A4A3A4"/>
          </p15:clr>
        </p15:guide>
        <p15:guide id="10" pos="6000" userDrawn="1">
          <p15:clr>
            <a:srgbClr val="A4A3A4"/>
          </p15:clr>
        </p15:guide>
        <p15:guide id="11" pos="273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1B2F"/>
    <a:srgbClr val="DB2728"/>
    <a:srgbClr val="F71C31"/>
    <a:srgbClr val="C50000"/>
    <a:srgbClr val="8D0000"/>
    <a:srgbClr val="C10000"/>
    <a:srgbClr val="C40000"/>
    <a:srgbClr val="404040"/>
    <a:srgbClr val="E18B6F"/>
    <a:srgbClr val="D031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87655" autoAdjust="0"/>
  </p:normalViewPr>
  <p:slideViewPr>
    <p:cSldViewPr snapToGrid="0" showGuides="1">
      <p:cViewPr varScale="1">
        <p:scale>
          <a:sx n="75" d="100"/>
          <a:sy n="75" d="100"/>
        </p:scale>
        <p:origin x="1123" y="43"/>
      </p:cViewPr>
      <p:guideLst>
        <p:guide orient="horz" pos="2126"/>
        <p:guide pos="4263"/>
        <p:guide orient="horz" pos="2698"/>
        <p:guide orient="horz" pos="3161"/>
        <p:guide orient="horz" pos="3696"/>
        <p:guide pos="360"/>
        <p:guide pos="1176"/>
        <p:guide pos="2611"/>
        <p:guide pos="4152"/>
        <p:guide pos="6000"/>
        <p:guide pos="273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4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7" Type="http://schemas.openxmlformats.org/officeDocument/2006/relationships/font" Target="fonts/font16.fntdata"/><Relationship Id="rId36" Type="http://schemas.openxmlformats.org/officeDocument/2006/relationships/font" Target="fonts/font15.fntdata"/><Relationship Id="rId35" Type="http://schemas.openxmlformats.org/officeDocument/2006/relationships/font" Target="fonts/font14.fntdata"/><Relationship Id="rId34" Type="http://schemas.openxmlformats.org/officeDocument/2006/relationships/font" Target="fonts/font13.fntdata"/><Relationship Id="rId33" Type="http://schemas.openxmlformats.org/officeDocument/2006/relationships/font" Target="fonts/font12.fntdata"/><Relationship Id="rId32" Type="http://schemas.openxmlformats.org/officeDocument/2006/relationships/font" Target="fonts/font11.fntdata"/><Relationship Id="rId31" Type="http://schemas.openxmlformats.org/officeDocument/2006/relationships/font" Target="fonts/font10.fntdata"/><Relationship Id="rId30" Type="http://schemas.openxmlformats.org/officeDocument/2006/relationships/font" Target="fonts/font9.fntdata"/><Relationship Id="rId3" Type="http://schemas.openxmlformats.org/officeDocument/2006/relationships/slide" Target="slides/slide1.xml"/><Relationship Id="rId29" Type="http://schemas.openxmlformats.org/officeDocument/2006/relationships/font" Target="fonts/font8.fntdata"/><Relationship Id="rId28" Type="http://schemas.openxmlformats.org/officeDocument/2006/relationships/font" Target="fonts/font7.fntdata"/><Relationship Id="rId27" Type="http://schemas.openxmlformats.org/officeDocument/2006/relationships/font" Target="fonts/font6.fntdata"/><Relationship Id="rId26" Type="http://schemas.openxmlformats.org/officeDocument/2006/relationships/font" Target="fonts/font5.fntdata"/><Relationship Id="rId25" Type="http://schemas.openxmlformats.org/officeDocument/2006/relationships/font" Target="fonts/font4.fntdata"/><Relationship Id="rId24" Type="http://schemas.openxmlformats.org/officeDocument/2006/relationships/font" Target="fonts/font3.fntdata"/><Relationship Id="rId23" Type="http://schemas.openxmlformats.org/officeDocument/2006/relationships/font" Target="fonts/font2.fntdata"/><Relationship Id="rId22" Type="http://schemas.openxmlformats.org/officeDocument/2006/relationships/font" Target="fonts/font1.fntdata"/><Relationship Id="rId21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 b="0" i="0"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 b="0" i="0">
                <a:latin typeface="FS PF BeauSans Pro Light" panose="02000500000000020004" pitchFamily="2" charset="0"/>
              </a:defRPr>
            </a:lvl1pPr>
          </a:lstStyle>
          <a:p>
            <a:fld id="{C1A45D35-AD8C-49D3-8F59-90138E146610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 b="0" i="0"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 b="0" i="0">
                <a:latin typeface="FS PF BeauSans Pro Light" panose="02000500000000020004" pitchFamily="2" charset="0"/>
              </a:defRPr>
            </a:lvl1pPr>
          </a:lstStyle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FS PF BeauSans Pro Light" panose="02000500000000020004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IC: Integrated Circuit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5FEDFB-5E2A-43D3-A106-A9781A570BBD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0128" y="6271006"/>
            <a:ext cx="441080" cy="365125"/>
          </a:xfrm>
        </p:spPr>
        <p:txBody>
          <a:bodyPr/>
          <a:lstStyle>
            <a:lvl1pPr algn="ctr">
              <a:defRPr/>
            </a:lvl1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">
    <p:bg>
      <p:bgPr>
        <a:blipFill dpi="0" rotWithShape="1">
          <a:blip r:embed="rId2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 Placeholder 2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7815742" cy="914400"/>
          </a:xfrm>
        </p:spPr>
        <p:txBody>
          <a:bodyPr>
            <a:normAutofit/>
          </a:bodyPr>
          <a:lstStyle>
            <a:lvl1pPr marL="0" indent="0">
              <a:buNone/>
              <a:defRPr sz="3200" b="0" i="0">
                <a:solidFill>
                  <a:srgbClr val="EE0032"/>
                </a:solidFill>
                <a:latin typeface="FS PF BeauSans Pro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0128" y="6271006"/>
            <a:ext cx="441080" cy="365125"/>
          </a:xfrm>
        </p:spPr>
        <p:txBody>
          <a:bodyPr/>
          <a:lstStyle>
            <a:lvl1pPr algn="ctr">
              <a:defRPr/>
            </a:lvl1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  <p:grpSp>
        <p:nvGrpSpPr>
          <p:cNvPr id="12" name="Group 11"/>
          <p:cNvGrpSpPr/>
          <p:nvPr userDrawn="1"/>
        </p:nvGrpSpPr>
        <p:grpSpPr>
          <a:xfrm>
            <a:off x="817654" y="2044308"/>
            <a:ext cx="2033588" cy="2033587"/>
            <a:chOff x="922527" y="1355086"/>
            <a:chExt cx="2033588" cy="2033587"/>
          </a:xfrm>
        </p:grpSpPr>
        <p:grpSp>
          <p:nvGrpSpPr>
            <p:cNvPr id="13" name="Google Shape;313;p22"/>
            <p:cNvGrpSpPr/>
            <p:nvPr/>
          </p:nvGrpSpPr>
          <p:grpSpPr bwMode="auto">
            <a:xfrm>
              <a:off x="922527" y="1355086"/>
              <a:ext cx="2033588" cy="2033587"/>
              <a:chOff x="-1266371" y="4076700"/>
              <a:chExt cx="4165600" cy="4165600"/>
            </a:xfrm>
          </p:grpSpPr>
          <p:sp>
            <p:nvSpPr>
              <p:cNvPr id="15" name="Google Shape;314;p22"/>
              <p:cNvSpPr>
                <a:spLocks noChangeArrowheads="1"/>
              </p:cNvSpPr>
              <p:nvPr/>
            </p:nvSpPr>
            <p:spPr bwMode="auto">
              <a:xfrm>
                <a:off x="-1025072" y="4317999"/>
                <a:ext cx="3682999" cy="3683001"/>
              </a:xfrm>
              <a:prstGeom prst="ellipse">
                <a:avLst/>
              </a:prstGeom>
              <a:solidFill>
                <a:srgbClr val="EE003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lIns="91425" tIns="45700" rIns="91425" bIns="45700" anchor="ctr"/>
              <a:lstStyle>
                <a:lvl1pPr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algn="ctr"/>
                <a:endParaRPr lang="vi-VN" altLang="vi-VN" sz="1400" b="0" i="0">
                  <a:solidFill>
                    <a:srgbClr val="FFFFFF"/>
                  </a:solidFill>
                  <a:latin typeface="FS PF BeauSans Pro" panose="02000500000000020004" pitchFamily="2" charset="0"/>
                  <a:ea typeface="Century Gothic" panose="020B0502020202020204" pitchFamily="34" charset="0"/>
                  <a:cs typeface="Century Gothic" panose="020B0502020202020204" pitchFamily="34" charset="0"/>
                  <a:sym typeface="Century Gothic" panose="020B0502020202020204" pitchFamily="34" charset="0"/>
                </a:endParaRPr>
              </a:p>
            </p:txBody>
          </p:sp>
          <p:grpSp>
            <p:nvGrpSpPr>
              <p:cNvPr id="16" name="Google Shape;315;p22"/>
              <p:cNvGrpSpPr/>
              <p:nvPr/>
            </p:nvGrpSpPr>
            <p:grpSpPr bwMode="auto">
              <a:xfrm>
                <a:off x="-1266371" y="4076700"/>
                <a:ext cx="4165600" cy="4165600"/>
                <a:chOff x="-1266371" y="4076700"/>
                <a:chExt cx="4165600" cy="4165600"/>
              </a:xfrm>
            </p:grpSpPr>
            <p:sp>
              <p:nvSpPr>
                <p:cNvPr id="17" name="Google Shape;316;p22"/>
                <p:cNvSpPr>
                  <a:spLocks noChangeArrowheads="1"/>
                </p:cNvSpPr>
                <p:nvPr/>
              </p:nvSpPr>
              <p:spPr bwMode="auto">
                <a:xfrm>
                  <a:off x="2697616" y="5348316"/>
                  <a:ext cx="161925" cy="161925"/>
                </a:xfrm>
                <a:prstGeom prst="ellipse">
                  <a:avLst/>
                </a:prstGeom>
                <a:solidFill>
                  <a:srgbClr val="EE00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vi-VN" altLang="vi-VN" sz="1400" b="0" i="0">
                    <a:solidFill>
                      <a:srgbClr val="FFFFFF"/>
                    </a:solidFill>
                    <a:latin typeface="FS PF BeauSans Pro" panose="02000500000000020004" pitchFamily="2" charset="0"/>
                    <a:ea typeface="Century Gothic" panose="020B0502020202020204" pitchFamily="34" charset="0"/>
                    <a:cs typeface="Century Gothic" panose="020B0502020202020204" pitchFamily="34" charset="0"/>
                    <a:sym typeface="Century Gothic" panose="020B0502020202020204" pitchFamily="34" charset="0"/>
                  </a:endParaRPr>
                </a:p>
              </p:txBody>
            </p:sp>
            <p:sp>
              <p:nvSpPr>
                <p:cNvPr id="18" name="Google Shape;317;p22"/>
                <p:cNvSpPr>
                  <a:spLocks noChangeArrowheads="1"/>
                </p:cNvSpPr>
                <p:nvPr/>
              </p:nvSpPr>
              <p:spPr bwMode="auto">
                <a:xfrm>
                  <a:off x="-1266371" y="4076700"/>
                  <a:ext cx="4165600" cy="4165600"/>
                </a:xfrm>
                <a:prstGeom prst="ellipse">
                  <a:avLst/>
                </a:prstGeom>
                <a:noFill/>
                <a:ln w="12700">
                  <a:solidFill>
                    <a:srgbClr val="EE0032"/>
                  </a:solidFill>
                  <a:miter lim="800000"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vi-VN" altLang="vi-VN" sz="1400" b="0" i="0">
                    <a:solidFill>
                      <a:srgbClr val="FFFFFF"/>
                    </a:solidFill>
                    <a:latin typeface="FS PF BeauSans Pro" panose="02000500000000020004" pitchFamily="2" charset="0"/>
                    <a:ea typeface="Century Gothic" panose="020B0502020202020204" pitchFamily="34" charset="0"/>
                    <a:cs typeface="Century Gothic" panose="020B0502020202020204" pitchFamily="34" charset="0"/>
                    <a:sym typeface="Century Gothic" panose="020B0502020202020204" pitchFamily="34" charset="0"/>
                  </a:endParaRPr>
                </a:p>
              </p:txBody>
            </p:sp>
            <p:sp>
              <p:nvSpPr>
                <p:cNvPr id="19" name="Google Shape;318;p22"/>
                <p:cNvSpPr>
                  <a:spLocks noChangeArrowheads="1"/>
                </p:cNvSpPr>
                <p:nvPr/>
              </p:nvSpPr>
              <p:spPr bwMode="auto">
                <a:xfrm>
                  <a:off x="-920228" y="7346082"/>
                  <a:ext cx="161925" cy="161925"/>
                </a:xfrm>
                <a:prstGeom prst="ellipse">
                  <a:avLst/>
                </a:prstGeom>
                <a:solidFill>
                  <a:srgbClr val="EE003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</a14:hiddenLine>
                  </a:ext>
                </a:extLst>
              </p:spPr>
              <p:txBody>
                <a:bodyPr lIns="91425" tIns="45700" rIns="91425" bIns="45700" anchor="ctr"/>
                <a:lstStyle>
                  <a:lvl1pPr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1pPr>
                  <a:lvl2pPr marL="742950" indent="-28575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2pPr>
                  <a:lvl3pPr marL="11430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3pPr>
                  <a:lvl4pPr marL="16002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4pPr>
                  <a:lvl5pPr marL="2057400" indent="-228600"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Arial" panose="020B0604020202020204" pitchFamily="34" charset="0"/>
                    </a:defRPr>
                  </a:lvl9pPr>
                </a:lstStyle>
                <a:p>
                  <a:pPr algn="ctr"/>
                  <a:endParaRPr lang="vi-VN" altLang="vi-VN" sz="1400" b="0" i="0">
                    <a:solidFill>
                      <a:srgbClr val="FFFFFF"/>
                    </a:solidFill>
                    <a:latin typeface="FS PF BeauSans Pro" panose="02000500000000020004" pitchFamily="2" charset="0"/>
                    <a:ea typeface="Century Gothic" panose="020B0502020202020204" pitchFamily="34" charset="0"/>
                    <a:cs typeface="Century Gothic" panose="020B0502020202020204" pitchFamily="34" charset="0"/>
                    <a:sym typeface="Century Gothic" panose="020B0502020202020204" pitchFamily="34" charset="0"/>
                  </a:endParaRPr>
                </a:p>
              </p:txBody>
            </p:sp>
          </p:grpSp>
        </p:grpSp>
        <p:sp>
          <p:nvSpPr>
            <p:cNvPr id="14" name="Google Shape;319;p22"/>
            <p:cNvSpPr txBox="1">
              <a:spLocks noChangeArrowheads="1"/>
            </p:cNvSpPr>
            <p:nvPr/>
          </p:nvSpPr>
          <p:spPr bwMode="auto">
            <a:xfrm>
              <a:off x="1317732" y="1790223"/>
              <a:ext cx="1366838" cy="285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68575" tIns="34275" rIns="68575" bIns="34275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just"/>
              <a:r>
                <a:rPr lang="en-US" altLang="vi-VN" sz="1800" b="0" i="0">
                  <a:solidFill>
                    <a:srgbClr val="FFFFFF"/>
                  </a:solidFill>
                  <a:latin typeface="FS Magistral Bold" panose="020B0804030204080304" pitchFamily="34" charset="0"/>
                  <a:ea typeface="Tahoma" panose="020B0604030504040204" pitchFamily="34" charset="0"/>
                  <a:cs typeface="Tahoma" panose="020B0604030504040204" pitchFamily="34" charset="0"/>
                  <a:sym typeface="Century Gothic" panose="020B0502020202020204" pitchFamily="34" charset="0"/>
                </a:rPr>
                <a:t>PART</a:t>
              </a:r>
              <a:endParaRPr lang="vi-VN" altLang="vi-VN" sz="1800" b="0" i="0">
                <a:solidFill>
                  <a:srgbClr val="FFFFFF"/>
                </a:solidFill>
                <a:latin typeface="FS PF BeauSans Pro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Century Gothic" panose="020B0502020202020204" pitchFamily="34" charset="0"/>
              </a:endParaRPr>
            </a:p>
          </p:txBody>
        </p:sp>
      </p:grpSp>
      <p:grpSp>
        <p:nvGrpSpPr>
          <p:cNvPr id="20" name="Google Shape;328;p22"/>
          <p:cNvGrpSpPr/>
          <p:nvPr userDrawn="1"/>
        </p:nvGrpSpPr>
        <p:grpSpPr bwMode="auto">
          <a:xfrm>
            <a:off x="3089456" y="3006308"/>
            <a:ext cx="8321040" cy="72030"/>
            <a:chOff x="5029200" y="2769580"/>
            <a:chExt cx="5680075" cy="45719"/>
          </a:xfrm>
          <a:solidFill>
            <a:srgbClr val="EE0032"/>
          </a:solidFill>
        </p:grpSpPr>
        <p:sp>
          <p:nvSpPr>
            <p:cNvPr id="21" name="Google Shape;329;p22"/>
            <p:cNvSpPr>
              <a:spLocks noChangeArrowheads="1"/>
            </p:cNvSpPr>
            <p:nvPr/>
          </p:nvSpPr>
          <p:spPr bwMode="auto">
            <a:xfrm>
              <a:off x="5029200" y="2769580"/>
              <a:ext cx="723900" cy="45719"/>
            </a:xfrm>
            <a:prstGeom prst="rect">
              <a:avLst/>
            </a:prstGeom>
            <a:grpFill/>
            <a:ln w="9525">
              <a:solidFill>
                <a:srgbClr val="EE0032"/>
              </a:solidFill>
              <a:miter lim="800000"/>
            </a:ln>
          </p:spPr>
          <p:txBody>
            <a:bodyPr lIns="91425" tIns="45700" rIns="91425" bIns="45700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/>
              <a:endParaRPr lang="vi-VN" altLang="vi-VN" sz="1400" b="0" i="0">
                <a:solidFill>
                  <a:srgbClr val="EE0032"/>
                </a:solidFill>
                <a:latin typeface="FS PF BeauSans Pro" panose="02000500000000020004" pitchFamily="2" charset="0"/>
                <a:ea typeface="Century Gothic" panose="020B0502020202020204" pitchFamily="34" charset="0"/>
                <a:cs typeface="Century Gothic" panose="020B0502020202020204" pitchFamily="34" charset="0"/>
                <a:sym typeface="Century Gothic" panose="020B0502020202020204" pitchFamily="34" charset="0"/>
              </a:endParaRPr>
            </a:p>
          </p:txBody>
        </p:sp>
        <p:cxnSp>
          <p:nvCxnSpPr>
            <p:cNvPr id="22" name="Google Shape;330;p22"/>
            <p:cNvCxnSpPr>
              <a:cxnSpLocks noChangeShapeType="1"/>
            </p:cNvCxnSpPr>
            <p:nvPr/>
          </p:nvCxnSpPr>
          <p:spPr bwMode="auto">
            <a:xfrm>
              <a:off x="5711825" y="2792439"/>
              <a:ext cx="4997450" cy="0"/>
            </a:xfrm>
            <a:prstGeom prst="straightConnector1">
              <a:avLst/>
            </a:prstGeom>
            <a:grpFill/>
            <a:ln w="9525">
              <a:solidFill>
                <a:srgbClr val="EE0032"/>
              </a:solidFill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25" name="Text Placeholder 24"/>
          <p:cNvSpPr>
            <a:spLocks noGrp="1"/>
          </p:cNvSpPr>
          <p:nvPr>
            <p:ph type="body" sz="quarter" idx="15" hasCustomPrompt="1"/>
          </p:nvPr>
        </p:nvSpPr>
        <p:spPr>
          <a:xfrm>
            <a:off x="1665296" y="2765195"/>
            <a:ext cx="1068145" cy="914400"/>
          </a:xfrm>
        </p:spPr>
        <p:txBody>
          <a:bodyPr>
            <a:normAutofit/>
          </a:bodyPr>
          <a:lstStyle>
            <a:lvl1pPr marL="0" indent="0">
              <a:buNone/>
              <a:defRPr sz="4800" b="0" i="0">
                <a:solidFill>
                  <a:schemeClr val="bg1"/>
                </a:solidFill>
                <a:latin typeface="FS Magistral Extra Bold" panose="020B0904030204080304" pitchFamily="34" charset="0"/>
              </a:defRPr>
            </a:lvl1pPr>
          </a:lstStyle>
          <a:p>
            <a:pPr lvl="0"/>
            <a:r>
              <a:rPr lang="en-US" dirty="0"/>
              <a:t>01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898" y="246388"/>
            <a:ext cx="1933922" cy="70585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̀nh chữ nhật 70"/>
          <p:cNvSpPr/>
          <p:nvPr/>
        </p:nvSpPr>
        <p:spPr>
          <a:xfrm>
            <a:off x="614722" y="226132"/>
            <a:ext cx="5700474" cy="176066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sp>
        <p:nvSpPr>
          <p:cNvPr id="9" name="Hình chữ nhật: Góc Tròn 71"/>
          <p:cNvSpPr/>
          <p:nvPr/>
        </p:nvSpPr>
        <p:spPr>
          <a:xfrm>
            <a:off x="614722" y="37140"/>
            <a:ext cx="11521247" cy="365127"/>
          </a:xfrm>
          <a:prstGeom prst="roundRect">
            <a:avLst>
              <a:gd name="adj" fmla="val 50000"/>
            </a:avLst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67378" y="37141"/>
            <a:ext cx="486879" cy="365058"/>
            <a:chOff x="67378" y="37141"/>
            <a:chExt cx="486879" cy="365058"/>
          </a:xfrm>
        </p:grpSpPr>
        <p:sp>
          <p:nvSpPr>
            <p:cNvPr id="11" name="Hình chữ nhật 66"/>
            <p:cNvSpPr/>
            <p:nvPr/>
          </p:nvSpPr>
          <p:spPr>
            <a:xfrm>
              <a:off x="301080" y="242700"/>
              <a:ext cx="253176" cy="159499"/>
            </a:xfrm>
            <a:prstGeom prst="rect">
              <a:avLst/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FS PF BeauSans Pro Light" panose="02000500000000020004" pitchFamily="2" charset="0"/>
              </a:endParaRPr>
            </a:p>
          </p:txBody>
        </p:sp>
        <p:sp>
          <p:nvSpPr>
            <p:cNvPr id="12" name="Hình chữ nhật: Góc Tròn 67"/>
            <p:cNvSpPr/>
            <p:nvPr userDrawn="1"/>
          </p:nvSpPr>
          <p:spPr>
            <a:xfrm>
              <a:off x="67378" y="37141"/>
              <a:ext cx="486879" cy="365058"/>
            </a:xfrm>
            <a:prstGeom prst="roundRect">
              <a:avLst>
                <a:gd name="adj" fmla="val 50000"/>
              </a:avLst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0" i="0">
                <a:latin typeface="FS Magistral Bold" panose="020B08040302040803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0396" y="36516"/>
            <a:ext cx="11465572" cy="36568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 b="0" i="0" baseline="0">
                <a:solidFill>
                  <a:schemeClr val="bg1"/>
                </a:solidFill>
                <a:latin typeface="FS Magistral Extra Bold" panose="020B0904030204080304" pitchFamily="34" charset="0"/>
              </a:defRPr>
            </a:lvl1pPr>
          </a:lstStyle>
          <a:p>
            <a:r>
              <a:rPr lang="en-US"/>
              <a:t>TIÊU ĐỀ CHÍNH</a:t>
            </a:r>
            <a:endParaRPr lang="en-US"/>
          </a:p>
        </p:txBody>
      </p:sp>
      <p:sp>
        <p:nvSpPr>
          <p:cNvPr id="19" name="Slide Number Placeholder 3"/>
          <p:cNvSpPr txBox="1"/>
          <p:nvPr userDrawn="1"/>
        </p:nvSpPr>
        <p:spPr>
          <a:xfrm>
            <a:off x="11816023" y="6556087"/>
            <a:ext cx="375977" cy="301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20" name="Round Single Corner Rectangle 19"/>
          <p:cNvSpPr/>
          <p:nvPr userDrawn="1"/>
        </p:nvSpPr>
        <p:spPr>
          <a:xfrm>
            <a:off x="10498667" y="6553200"/>
            <a:ext cx="1693333" cy="304800"/>
          </a:xfrm>
          <a:prstGeom prst="round1Rect">
            <a:avLst>
              <a:gd name="adj" fmla="val 50000"/>
            </a:avLst>
          </a:prstGeom>
          <a:solidFill>
            <a:srgbClr val="EE0033"/>
          </a:solidFill>
          <a:ln>
            <a:solidFill>
              <a:srgbClr val="EE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 Single Corner Rectangle 21"/>
          <p:cNvSpPr/>
          <p:nvPr userDrawn="1"/>
        </p:nvSpPr>
        <p:spPr>
          <a:xfrm>
            <a:off x="0" y="6553200"/>
            <a:ext cx="10728960" cy="304800"/>
          </a:xfrm>
          <a:prstGeom prst="round1Rect">
            <a:avLst>
              <a:gd name="adj" fmla="val 50000"/>
            </a:avLst>
          </a:prstGeom>
          <a:solidFill>
            <a:srgbClr val="B5B4B4"/>
          </a:solidFill>
          <a:ln>
            <a:solidFill>
              <a:srgbClr val="B5B4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341242" y="6578641"/>
            <a:ext cx="19910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pc="300">
                <a:solidFill>
                  <a:schemeClr val="tx1">
                    <a:lumMod val="65000"/>
                    <a:lumOff val="35000"/>
                  </a:schemeClr>
                </a:solidFill>
                <a:latin typeface="FS PF BeauSans Pro Light" panose="02000500000000020004" pitchFamily="2" charset="0"/>
              </a:rPr>
              <a:t>viettel.com.vn</a:t>
            </a:r>
            <a:endParaRPr lang="en-US" sz="1050" spc="300" dirty="0">
              <a:solidFill>
                <a:schemeClr val="tx1">
                  <a:lumMod val="65000"/>
                  <a:lumOff val="35000"/>
                </a:schemeClr>
              </a:solidFill>
              <a:latin typeface="FS PF BeauSans Pro Light" panose="0200050000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547" y="6617688"/>
            <a:ext cx="753866" cy="175822"/>
          </a:xfrm>
          <a:prstGeom prst="rect">
            <a:avLst/>
          </a:prstGeom>
        </p:spPr>
      </p:pic>
      <p:sp>
        <p:nvSpPr>
          <p:cNvPr id="29" name="Text Placeholder 2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41402" y="37141"/>
            <a:ext cx="399681" cy="365058"/>
          </a:xfrm>
        </p:spPr>
        <p:txBody>
          <a:bodyPr>
            <a:no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FS Magistral Extra Bold" panose="020B0904030204080304" pitchFamily="34" charset="0"/>
                <a:cs typeface="FS Magistral Extra Bold" panose="020B0904030204080304" pitchFamily="34" charset="0"/>
              </a:defRPr>
            </a:lvl1pPr>
            <a:lvl2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2pPr>
            <a:lvl3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3pPr>
            <a:lvl4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4pPr>
            <a:lvl5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5pPr>
          </a:lstStyle>
          <a:p>
            <a:pPr lvl="0"/>
            <a:r>
              <a:rPr lang="en-US" dirty="0"/>
              <a:t>1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̀nh chữ nhật 70"/>
          <p:cNvSpPr/>
          <p:nvPr/>
        </p:nvSpPr>
        <p:spPr>
          <a:xfrm>
            <a:off x="614722" y="226132"/>
            <a:ext cx="5700474" cy="176066"/>
          </a:xfrm>
          <a:prstGeom prst="rect">
            <a:avLst/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sp>
        <p:nvSpPr>
          <p:cNvPr id="9" name="Hình chữ nhật: Góc Tròn 71"/>
          <p:cNvSpPr/>
          <p:nvPr/>
        </p:nvSpPr>
        <p:spPr>
          <a:xfrm>
            <a:off x="614722" y="37140"/>
            <a:ext cx="11521247" cy="365127"/>
          </a:xfrm>
          <a:prstGeom prst="roundRect">
            <a:avLst>
              <a:gd name="adj" fmla="val 50000"/>
            </a:avLst>
          </a:prstGeom>
          <a:solidFill>
            <a:srgbClr val="ED1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solidFill>
                <a:srgbClr val="ED1B2F"/>
              </a:solidFill>
              <a:latin typeface="FS PF BeauSans Pro Light" panose="02000500000000020004" pitchFamily="2" charset="0"/>
            </a:endParaRPr>
          </a:p>
        </p:txBody>
      </p:sp>
      <p:grpSp>
        <p:nvGrpSpPr>
          <p:cNvPr id="5" name="Group 4"/>
          <p:cNvGrpSpPr/>
          <p:nvPr userDrawn="1"/>
        </p:nvGrpSpPr>
        <p:grpSpPr>
          <a:xfrm>
            <a:off x="67378" y="37141"/>
            <a:ext cx="486879" cy="365058"/>
            <a:chOff x="67378" y="37141"/>
            <a:chExt cx="486879" cy="365058"/>
          </a:xfrm>
        </p:grpSpPr>
        <p:sp>
          <p:nvSpPr>
            <p:cNvPr id="11" name="Hình chữ nhật 66"/>
            <p:cNvSpPr/>
            <p:nvPr/>
          </p:nvSpPr>
          <p:spPr>
            <a:xfrm>
              <a:off x="301080" y="242700"/>
              <a:ext cx="253176" cy="159499"/>
            </a:xfrm>
            <a:prstGeom prst="rect">
              <a:avLst/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>
                <a:latin typeface="FS PF BeauSans Pro Light" panose="02000500000000020004" pitchFamily="2" charset="0"/>
              </a:endParaRPr>
            </a:p>
          </p:txBody>
        </p:sp>
        <p:sp>
          <p:nvSpPr>
            <p:cNvPr id="12" name="Hình chữ nhật: Góc Tròn 67"/>
            <p:cNvSpPr/>
            <p:nvPr userDrawn="1"/>
          </p:nvSpPr>
          <p:spPr>
            <a:xfrm>
              <a:off x="67378" y="37141"/>
              <a:ext cx="486879" cy="365058"/>
            </a:xfrm>
            <a:prstGeom prst="roundRect">
              <a:avLst>
                <a:gd name="adj" fmla="val 50000"/>
              </a:avLst>
            </a:prstGeom>
            <a:solidFill>
              <a:srgbClr val="ED1B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b="0" i="0">
                <a:latin typeface="FS Magistral Bold" panose="020B0804030204080304" pitchFamily="34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70396" y="36516"/>
            <a:ext cx="11465572" cy="36568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800" b="0" i="0" baseline="0">
                <a:solidFill>
                  <a:schemeClr val="bg1"/>
                </a:solidFill>
                <a:latin typeface="FS Magistral Extra Bold" panose="020B0904030204080304" pitchFamily="34" charset="0"/>
              </a:defRPr>
            </a:lvl1pPr>
          </a:lstStyle>
          <a:p>
            <a:r>
              <a:rPr lang="en-US"/>
              <a:t>TIÊU ĐỀ CHÍNH</a:t>
            </a:r>
            <a:endParaRPr lang="en-US"/>
          </a:p>
        </p:txBody>
      </p:sp>
      <p:sp>
        <p:nvSpPr>
          <p:cNvPr id="19" name="Slide Number Placeholder 3"/>
          <p:cNvSpPr txBox="1"/>
          <p:nvPr userDrawn="1"/>
        </p:nvSpPr>
        <p:spPr>
          <a:xfrm>
            <a:off x="11816023" y="6556087"/>
            <a:ext cx="375977" cy="3019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b="0" i="0" kern="120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20" name="Round Single Corner Rectangle 19"/>
          <p:cNvSpPr/>
          <p:nvPr userDrawn="1"/>
        </p:nvSpPr>
        <p:spPr>
          <a:xfrm>
            <a:off x="10498667" y="6553200"/>
            <a:ext cx="1693333" cy="304800"/>
          </a:xfrm>
          <a:prstGeom prst="round1Rect">
            <a:avLst>
              <a:gd name="adj" fmla="val 50000"/>
            </a:avLst>
          </a:prstGeom>
          <a:solidFill>
            <a:srgbClr val="EE0033"/>
          </a:solidFill>
          <a:ln>
            <a:solidFill>
              <a:srgbClr val="EE00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 Single Corner Rectangle 21"/>
          <p:cNvSpPr/>
          <p:nvPr userDrawn="1"/>
        </p:nvSpPr>
        <p:spPr>
          <a:xfrm>
            <a:off x="0" y="6553200"/>
            <a:ext cx="10728960" cy="304800"/>
          </a:xfrm>
          <a:prstGeom prst="round1Rect">
            <a:avLst>
              <a:gd name="adj" fmla="val 50000"/>
            </a:avLst>
          </a:prstGeom>
          <a:solidFill>
            <a:srgbClr val="B5B4B4"/>
          </a:solidFill>
          <a:ln>
            <a:solidFill>
              <a:srgbClr val="B5B4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 userDrawn="1"/>
        </p:nvSpPr>
        <p:spPr>
          <a:xfrm>
            <a:off x="341242" y="6578641"/>
            <a:ext cx="19910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spc="300">
                <a:solidFill>
                  <a:schemeClr val="tx1">
                    <a:lumMod val="65000"/>
                    <a:lumOff val="35000"/>
                  </a:schemeClr>
                </a:solidFill>
                <a:latin typeface="FS PF BeauSans Pro Light" panose="02000500000000020004" pitchFamily="2" charset="0"/>
              </a:rPr>
              <a:t>viettel.com.vn</a:t>
            </a:r>
            <a:endParaRPr lang="en-US" sz="1050" spc="300" dirty="0">
              <a:solidFill>
                <a:schemeClr val="tx1">
                  <a:lumMod val="65000"/>
                  <a:lumOff val="35000"/>
                </a:schemeClr>
              </a:solidFill>
              <a:latin typeface="FS PF BeauSans Pro Light" panose="02000500000000020004" pitchFamily="2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3547" y="6617688"/>
            <a:ext cx="753866" cy="175822"/>
          </a:xfrm>
          <a:prstGeom prst="rect">
            <a:avLst/>
          </a:prstGeom>
        </p:spPr>
      </p:pic>
      <p:sp>
        <p:nvSpPr>
          <p:cNvPr id="29" name="Text Placeholder 22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141402" y="37141"/>
            <a:ext cx="399681" cy="365058"/>
          </a:xfrm>
        </p:spPr>
        <p:txBody>
          <a:bodyPr>
            <a:no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FS Magistral Extra Bold" panose="020B0904030204080304" pitchFamily="34" charset="0"/>
                <a:cs typeface="FS Magistral Extra Bold" panose="020B0904030204080304" pitchFamily="34" charset="0"/>
              </a:defRPr>
            </a:lvl1pPr>
            <a:lvl2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2pPr>
            <a:lvl3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3pPr>
            <a:lvl4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4pPr>
            <a:lvl5pPr>
              <a:defRPr>
                <a:latin typeface="FS PF BeauSans Pro" panose="02000500000000020004" pitchFamily="2" charset="0"/>
                <a:cs typeface="FS PF BeauSans Pro" panose="02000500000000020004" pitchFamily="2" charset="0"/>
              </a:defRPr>
            </a:lvl5pPr>
          </a:lstStyle>
          <a:p>
            <a:pPr lvl="0"/>
            <a:r>
              <a:rPr lang="en-US" dirty="0"/>
              <a:t>1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510128" y="6271006"/>
            <a:ext cx="441080" cy="365125"/>
          </a:xfrm>
        </p:spPr>
        <p:txBody>
          <a:bodyPr/>
          <a:lstStyle>
            <a:lvl1pPr algn="ctr">
              <a:defRPr/>
            </a:lvl1pPr>
          </a:lstStyle>
          <a:p>
            <a:fld id="{9BDFC6CA-7EF9-41E7-A554-FEB845A9531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FS PF BeauSans Pro Light" panose="02000500000000020004" pitchFamily="2" charset="0"/>
              </a:defRPr>
            </a:lvl1pPr>
          </a:lstStyle>
          <a:p>
            <a:fld id="{7A942A72-0058-4325-986E-468BC641B33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FS PF BeauSans Pro Light" panose="02000500000000020004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2" Type="http://schemas.openxmlformats.org/officeDocument/2006/relationships/notesSlide" Target="../notesSlides/notesSlide8.xml"/><Relationship Id="rId11" Type="http://schemas.openxmlformats.org/officeDocument/2006/relationships/slideLayout" Target="../slideLayouts/slideLayout3.xml"/><Relationship Id="rId10" Type="http://schemas.openxmlformats.org/officeDocument/2006/relationships/image" Target="../media/image19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4" Type="http://schemas.openxmlformats.org/officeDocument/2006/relationships/notesSlide" Target="../notesSlides/notesSlide9.xml"/><Relationship Id="rId13" Type="http://schemas.openxmlformats.org/officeDocument/2006/relationships/slideLayout" Target="../slideLayouts/slideLayout3.xml"/><Relationship Id="rId12" Type="http://schemas.openxmlformats.org/officeDocument/2006/relationships/image" Target="../media/image23.png"/><Relationship Id="rId11" Type="http://schemas.openxmlformats.org/officeDocument/2006/relationships/image" Target="../media/image22.png"/><Relationship Id="rId10" Type="http://schemas.openxmlformats.org/officeDocument/2006/relationships/image" Target="../media/image21.png"/><Relationship Id="rId1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0" Type="http://schemas.openxmlformats.org/officeDocument/2006/relationships/notesSlide" Target="../notesSlides/notesSlide10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0" Type="http://schemas.openxmlformats.org/officeDocument/2006/relationships/notesSlide" Target="../notesSlides/notesSlide3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1" Type="http://schemas.openxmlformats.org/officeDocument/2006/relationships/notesSlide" Target="../notesSlides/notesSlide4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1" Type="http://schemas.openxmlformats.org/officeDocument/2006/relationships/notesSlide" Target="../notesSlides/notesSlide5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.png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1" Type="http://schemas.openxmlformats.org/officeDocument/2006/relationships/notesSlide" Target="../notesSlides/notesSlide6.xml"/><Relationship Id="rId10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.xml"/><Relationship Id="rId8" Type="http://schemas.microsoft.com/office/2007/relationships/hdphoto" Target="../media/image14.wdp"/><Relationship Id="rId7" Type="http://schemas.openxmlformats.org/officeDocument/2006/relationships/image" Target="../media/image13.png"/><Relationship Id="rId6" Type="http://schemas.microsoft.com/office/2007/relationships/hdphoto" Target="../media/image12.wdp"/><Relationship Id="rId5" Type="http://schemas.openxmlformats.org/officeDocument/2006/relationships/image" Target="../media/image11.png"/><Relationship Id="rId4" Type="http://schemas.microsoft.com/office/2007/relationships/hdphoto" Target="../media/image10.wdp"/><Relationship Id="rId3" Type="http://schemas.openxmlformats.org/officeDocument/2006/relationships/image" Target="../media/image9.png"/><Relationship Id="rId2" Type="http://schemas.microsoft.com/office/2007/relationships/hdphoto" Target="../media/image8.wdp"/><Relationship Id="rId10" Type="http://schemas.openxmlformats.org/officeDocument/2006/relationships/notesSlide" Target="../notesSlides/notesSlide7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987199" y="2727780"/>
            <a:ext cx="10217595" cy="903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AU" altLang="en-US" sz="4400" b="1" dirty="0">
                <a:solidFill>
                  <a:schemeClr val="bg1"/>
                </a:solidFill>
                <a:latin typeface="FS Magistral Bold" panose="020B0804030204080304" pitchFamily="34" charset="0"/>
                <a:cs typeface="Sarabun Light" panose="00000400000000000000" pitchFamily="2" charset="-34"/>
              </a:rPr>
              <a:t>LAB 10</a:t>
            </a:r>
            <a:endParaRPr lang="en-AU" altLang="en-US" sz="4400" b="1" dirty="0">
              <a:solidFill>
                <a:schemeClr val="bg1"/>
              </a:solidFill>
              <a:latin typeface="FS Magistral Bold" panose="020B0804030204080304" pitchFamily="34" charset="0"/>
              <a:cs typeface="Sarabun Light" panose="00000400000000000000" pitchFamily="2" charset="-3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0362" y="6107940"/>
            <a:ext cx="114312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>
                <a:solidFill>
                  <a:schemeClr val="bg1"/>
                </a:solidFill>
                <a:latin typeface="FS PF BeauSans Pro" panose="02000500000000020004" pitchFamily="2" charset="0"/>
                <a:cs typeface="Sarabun Light" panose="00000400000000000000" pitchFamily="2" charset="-34"/>
              </a:rPr>
              <a:t>January 2025</a:t>
            </a:r>
            <a:endParaRPr lang="en-US" b="1" i="1" dirty="0">
              <a:solidFill>
                <a:schemeClr val="bg1"/>
              </a:solidFill>
              <a:latin typeface="FS PF BeauSans Pro" panose="02000500000000020004" pitchFamily="2" charset="0"/>
              <a:cs typeface="Sarabun Light" panose="00000400000000000000" pitchFamily="2" charset="-34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979" y="68705"/>
            <a:ext cx="2963398" cy="69114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2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Testing the Memory Interface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</a:t>
            </a: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457200">
              <a:buFont typeface="Wingdings" panose="05000000000000000000" charset="0"/>
              <a:buNone/>
            </a:pPr>
            <a:r>
              <a:rPr lang="en-AU" altLang="en-US"/>
              <a:t>                   mem_test.sv                                               </a:t>
            </a:r>
            <a:endParaRPr lang="en-AU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6840" y="751205"/>
            <a:ext cx="5397500" cy="535495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95670" y="1032510"/>
            <a:ext cx="6108700" cy="4872990"/>
          </a:xfrm>
          <a:prstGeom prst="rect">
            <a:avLst/>
          </a:prstGeom>
        </p:spPr>
      </p:pic>
      <p:sp>
        <p:nvSpPr>
          <p:cNvPr id="7" name="Rectangles 6"/>
          <p:cNvSpPr/>
          <p:nvPr/>
        </p:nvSpPr>
        <p:spPr>
          <a:xfrm>
            <a:off x="16510" y="3124200"/>
            <a:ext cx="5113655" cy="3140710"/>
          </a:xfrm>
          <a:prstGeom prst="rect">
            <a:avLst/>
          </a:prstGeom>
          <a:noFill/>
          <a:ln>
            <a:solidFill>
              <a:srgbClr val="ED1B2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5833745" y="750570"/>
            <a:ext cx="6069330" cy="2885440"/>
          </a:xfrm>
          <a:prstGeom prst="rect">
            <a:avLst/>
          </a:prstGeom>
          <a:noFill/>
          <a:ln>
            <a:solidFill>
              <a:srgbClr val="ED1B2F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  <a:sym typeface="+mn-ea"/>
              </a:rPr>
              <a:t>2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  <a:sym typeface="+mn-ea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Testing the Memory Interface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Run Command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xrun </a:t>
            </a:r>
            <a:r>
              <a:rPr lang="en-AU" altLang="en-US"/>
              <a:t>mem_if.s</a:t>
            </a:r>
            <a:r>
              <a:rPr lang="en-US" altLang="en-US"/>
              <a:t>v 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xrun mem.sv mem_test.sv top.sv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AU" altLang="en-US"/>
              <a:t>The result as below:</a:t>
            </a:r>
            <a:endParaRPr lang="en-AU" altLang="en-US"/>
          </a:p>
          <a:p>
            <a:pPr lvl="1" indent="0">
              <a:buFont typeface="Wingdings" panose="05000000000000000000" charset="0"/>
              <a:buNone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</a:t>
            </a:r>
            <a:endParaRPr lang="en-AU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478020" y="610870"/>
            <a:ext cx="1664335" cy="5873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58585" y="610870"/>
            <a:ext cx="1678305" cy="58743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569960" y="610870"/>
            <a:ext cx="1691640" cy="587438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451465" y="520065"/>
            <a:ext cx="1657985" cy="59543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8818886" cy="914400"/>
          </a:xfrm>
        </p:spPr>
        <p:txBody>
          <a:bodyPr>
            <a:normAutofit/>
          </a:bodyPr>
          <a:lstStyle/>
          <a:p>
            <a:r>
              <a:rPr lang="en-US" altLang="en-US" sz="2800" dirty="0"/>
              <a:t>Achieved Outcomes.</a:t>
            </a:r>
            <a:endParaRPr lang="en-US" altLang="en-US" sz="2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</a:t>
            </a:r>
            <a:r>
              <a:rPr lang="en-AU" altLang="en-US" dirty="0"/>
              <a:t>3</a:t>
            </a:r>
            <a:endParaRPr lang="en-AU" altLang="en-US" b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3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dirty="0">
                <a:latin typeface="FS PF BeauSans Pro Light" panose="02000500000000020004" pitchFamily="2" charset="0"/>
                <a:cs typeface="FS PF BeauSans Pro Light" panose="02000500000000020004" pitchFamily="2" charset="0"/>
                <a:sym typeface="+mn-ea"/>
              </a:rPr>
              <a:t>Achieved Outcomes</a:t>
            </a:r>
            <a:endParaRPr lang="en-AU" altLang="en-US" sz="2200" dirty="0">
              <a:latin typeface="FS PF BeauSans Pro Light" panose="02000500000000020004" pitchFamily="2" charset="0"/>
              <a:ea typeface="+mn-ea"/>
              <a:cs typeface="FS PF BeauSans Pro Light" panose="02000500000000020004" pitchFamily="2" charset="0"/>
              <a:sym typeface="+mn-ea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742950" lvl="1" indent="-285750">
              <a:buFont typeface="Wingdings" panose="05000000000000000000" charset="0"/>
              <a:buChar char="q"/>
            </a:pPr>
            <a:r>
              <a:rPr lang="en-AU" altLang="en-US"/>
              <a:t>Understand the specification and m</a:t>
            </a:r>
            <a:r>
              <a:rPr lang="en-US" altLang="en-US"/>
              <a:t>odify your Memory testbench to use constrained scope-based randomization</a:t>
            </a:r>
            <a:endParaRPr lang="en-US" altLang="en-US"/>
          </a:p>
          <a:p>
            <a:pPr lvl="1" indent="0">
              <a:buFont typeface="Wingdings" panose="05000000000000000000" charset="0"/>
              <a:buNone/>
            </a:pPr>
            <a:r>
              <a:rPr lang="en-US" altLang="en-US"/>
              <a:t>for data and address</a:t>
            </a:r>
            <a:r>
              <a:rPr lang="en-AU" altLang="en-US"/>
              <a:t> </a:t>
            </a:r>
            <a:r>
              <a:rPr lang="en-US" altLang="en-US"/>
              <a:t>values.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</a:t>
            </a:r>
            <a:endParaRPr lang="en-AU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2532" y="2161622"/>
            <a:ext cx="12169468" cy="12372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sz="7200" b="1" dirty="0">
                <a:solidFill>
                  <a:srgbClr val="ED1B2F"/>
                </a:solidFill>
                <a:latin typeface="FS Magistral Bold" panose="020B0804030204080304" pitchFamily="34" charset="0"/>
                <a:cs typeface="Sarabun Light" panose="00000400000000000000" pitchFamily="2" charset="-34"/>
              </a:rPr>
              <a:t>THANK YOU!</a:t>
            </a:r>
            <a:endParaRPr lang="en-US" sz="7200" b="1" dirty="0">
              <a:solidFill>
                <a:srgbClr val="ED1B2F"/>
              </a:solidFill>
              <a:latin typeface="FS Magistral Bold" panose="020B0804030204080304" pitchFamily="34" charset="0"/>
              <a:cs typeface="Sarabun Light" panose="00000400000000000000" pitchFamily="2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518" b="35556"/>
          <a:stretch>
            <a:fillRect/>
          </a:stretch>
        </p:blipFill>
        <p:spPr>
          <a:xfrm>
            <a:off x="9917569" y="41573"/>
            <a:ext cx="2230285" cy="47190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latin typeface="FS PF BeauSans Pro Light" panose="02000500000000020004" pitchFamily="2" charset="0"/>
              </a:rPr>
              <a:t>CONTENTS</a:t>
            </a:r>
            <a:endParaRPr 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57184" y="1019686"/>
            <a:ext cx="92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01</a:t>
            </a:r>
            <a:endParaRPr lang="en-US" sz="3600" b="1" dirty="0">
              <a:solidFill>
                <a:srgbClr val="EE0033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455336" y="2335903"/>
            <a:ext cx="92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02</a:t>
            </a:r>
            <a:endParaRPr lang="en-US" sz="3600" b="1" dirty="0">
              <a:solidFill>
                <a:srgbClr val="EE0033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475221" y="3637512"/>
            <a:ext cx="929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EE0033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03</a:t>
            </a:r>
            <a:endParaRPr lang="en-US" sz="3600" b="1" dirty="0">
              <a:solidFill>
                <a:srgbClr val="EE0033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53" name="Nhóm 68"/>
          <p:cNvGrpSpPr/>
          <p:nvPr/>
        </p:nvGrpSpPr>
        <p:grpSpPr>
          <a:xfrm>
            <a:off x="1282309" y="1116838"/>
            <a:ext cx="6113124" cy="452029"/>
            <a:chOff x="3016935" y="1403691"/>
            <a:chExt cx="6028997" cy="598769"/>
          </a:xfrm>
          <a:solidFill>
            <a:srgbClr val="EE0033"/>
          </a:solidFill>
        </p:grpSpPr>
        <p:sp>
          <p:nvSpPr>
            <p:cNvPr id="54" name="Hình chữ nhật 70"/>
            <p:cNvSpPr/>
            <p:nvPr/>
          </p:nvSpPr>
          <p:spPr>
            <a:xfrm>
              <a:off x="3016935" y="1713618"/>
              <a:ext cx="3076575" cy="2887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5" name="Hình chữ nhật: Góc Tròn 71"/>
            <p:cNvSpPr/>
            <p:nvPr/>
          </p:nvSpPr>
          <p:spPr>
            <a:xfrm>
              <a:off x="3016935" y="1403691"/>
              <a:ext cx="6028997" cy="59876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1491558" y="1135283"/>
            <a:ext cx="5921406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Creating the </a:t>
            </a:r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Memory Interface</a:t>
            </a:r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 </a:t>
            </a:r>
            <a:r>
              <a:rPr lang="en-AU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Design</a:t>
            </a:r>
            <a:endParaRPr lang="en-AU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  <a:sym typeface="+mn-ea"/>
            </a:endParaRPr>
          </a:p>
        </p:txBody>
      </p:sp>
      <p:grpSp>
        <p:nvGrpSpPr>
          <p:cNvPr id="57" name="Nhóm 68"/>
          <p:cNvGrpSpPr/>
          <p:nvPr/>
        </p:nvGrpSpPr>
        <p:grpSpPr>
          <a:xfrm>
            <a:off x="1280461" y="2433055"/>
            <a:ext cx="6132504" cy="452029"/>
            <a:chOff x="3016935" y="1403691"/>
            <a:chExt cx="6028997" cy="598769"/>
          </a:xfrm>
          <a:solidFill>
            <a:srgbClr val="EE0033"/>
          </a:solidFill>
        </p:grpSpPr>
        <p:sp>
          <p:nvSpPr>
            <p:cNvPr id="58" name="Hình chữ nhật 70"/>
            <p:cNvSpPr/>
            <p:nvPr/>
          </p:nvSpPr>
          <p:spPr>
            <a:xfrm>
              <a:off x="3016935" y="1713618"/>
              <a:ext cx="3076575" cy="28873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  <p:sp>
          <p:nvSpPr>
            <p:cNvPr id="59" name="Hình chữ nhật: Góc Tròn 71"/>
            <p:cNvSpPr/>
            <p:nvPr/>
          </p:nvSpPr>
          <p:spPr>
            <a:xfrm>
              <a:off x="3016935" y="1403691"/>
              <a:ext cx="6028997" cy="59876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700" b="1">
                <a:solidFill>
                  <a:srgbClr val="ED1B2F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endParaRPr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1489710" y="2451500"/>
            <a:ext cx="5905724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Testing the </a:t>
            </a:r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Memory Interface</a:t>
            </a:r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 Design</a:t>
            </a:r>
            <a:endParaRPr lang="en-US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endParaRPr lang="en-US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2" name="Hình chữ nhật 70"/>
          <p:cNvSpPr/>
          <p:nvPr/>
        </p:nvSpPr>
        <p:spPr>
          <a:xfrm>
            <a:off x="1321727" y="3960083"/>
            <a:ext cx="3119505" cy="217971"/>
          </a:xfrm>
          <a:prstGeom prst="rect">
            <a:avLst/>
          </a:prstGeom>
          <a:solidFill>
            <a:srgbClr val="EE0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b="1">
              <a:solidFill>
                <a:srgbClr val="ED1B2F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3" name="Hình chữ nhật: Góc Tròn 71"/>
          <p:cNvSpPr/>
          <p:nvPr/>
        </p:nvSpPr>
        <p:spPr>
          <a:xfrm>
            <a:off x="1321727" y="3726110"/>
            <a:ext cx="6073706" cy="452029"/>
          </a:xfrm>
          <a:prstGeom prst="roundRect">
            <a:avLst>
              <a:gd name="adj" fmla="val 50000"/>
            </a:avLst>
          </a:prstGeom>
          <a:solidFill>
            <a:srgbClr val="EE00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00" b="1">
              <a:solidFill>
                <a:srgbClr val="ED1B2F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TextBox 51"/>
          <p:cNvSpPr txBox="1"/>
          <p:nvPr/>
        </p:nvSpPr>
        <p:spPr>
          <a:xfrm>
            <a:off x="486016" y="4721457"/>
            <a:ext cx="92975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AU" altLang="en-US" sz="3600" dirty="0">
              <a:solidFill>
                <a:srgbClr val="EE0033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" name="TextBox 63"/>
          <p:cNvSpPr txBox="1"/>
          <p:nvPr/>
        </p:nvSpPr>
        <p:spPr>
          <a:xfrm>
            <a:off x="1405255" y="4828245"/>
            <a:ext cx="590572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200" b="1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Testing the Register Design</a:t>
            </a:r>
            <a:endParaRPr lang="en-US" altLang="en-US" sz="2200" b="1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TextBox 63"/>
          <p:cNvSpPr txBox="1"/>
          <p:nvPr/>
        </p:nvSpPr>
        <p:spPr>
          <a:xfrm>
            <a:off x="1507490" y="3735410"/>
            <a:ext cx="5905723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200" dirty="0">
                <a:solidFill>
                  <a:schemeClr val="bg1"/>
                </a:solidFill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</a:rPr>
              <a:t>Achieved Outcomes</a:t>
            </a:r>
            <a:endParaRPr lang="en-US" altLang="en-US" sz="2200" dirty="0">
              <a:solidFill>
                <a:schemeClr val="bg1"/>
              </a:solidFill>
              <a:latin typeface="FS PF BeauSans Pro Light" panose="02000500000000020004" pitchFamily="2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8818886" cy="914400"/>
          </a:xfrm>
        </p:spPr>
        <p:txBody>
          <a:bodyPr>
            <a:normAutofit/>
          </a:bodyPr>
          <a:lstStyle/>
          <a:p>
            <a:r>
              <a:rPr lang="en-US" altLang="en-US" sz="2800" b="1" dirty="0">
                <a:solidFill>
                  <a:srgbClr val="FF0000"/>
                </a:solidFill>
                <a:latin typeface="FS PF BeauSans Pro Light" panose="02000500000000020004" pitchFamily="2" charset="0"/>
                <a:sym typeface="+mn-ea"/>
              </a:rPr>
              <a:t>Creating the Memory Interface </a:t>
            </a:r>
            <a:r>
              <a:rPr lang="en-AU" altLang="en-US" sz="2800" b="1" dirty="0">
                <a:solidFill>
                  <a:srgbClr val="FF0000"/>
                </a:solidFill>
                <a:latin typeface="FS PF BeauSans Pro Light" panose="02000500000000020004" pitchFamily="2" charset="0"/>
                <a:sym typeface="+mn-ea"/>
              </a:rPr>
              <a:t>Design</a:t>
            </a:r>
            <a:endParaRPr lang="en-AU" altLang="en-US" sz="2800" b="1" dirty="0">
              <a:solidFill>
                <a:srgbClr val="FF0000"/>
              </a:solidFill>
              <a:latin typeface="FS PF BeauSans Pro Light" panose="02000500000000020004" pitchFamily="2" charset="0"/>
              <a:sym typeface="+mn-e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01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1. 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Creating the Memory Interface </a:t>
            </a:r>
            <a:r>
              <a:rPr lang="en-AU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Design</a:t>
            </a:r>
            <a:endParaRPr 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Working in the lab10-memrnd directory, perform the following.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Copy your Memory design,interface and top-level module from lab07-</a:t>
            </a:r>
            <a:r>
              <a:rPr lang="en-AU" altLang="en-US"/>
              <a:t> </a:t>
            </a:r>
            <a:r>
              <a:rPr lang="en-US" altLang="en-US"/>
              <a:t>intf into lab10-memrnd.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AU" altLang="en-US"/>
              <a:t>Add new task into mem_if.sv</a:t>
            </a:r>
            <a:endParaRPr lang="en-US" altLang="en-US"/>
          </a:p>
          <a:p>
            <a:pPr lvl="1" indent="0">
              <a:buFont typeface="Wingdings" panose="05000000000000000000" charset="0"/>
              <a:buNone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top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</p:txBody>
      </p:sp>
      <p:sp>
        <p:nvSpPr>
          <p:cNvPr id="7" name="Rectangles 6"/>
          <p:cNvSpPr/>
          <p:nvPr/>
        </p:nvSpPr>
        <p:spPr>
          <a:xfrm>
            <a:off x="3938905" y="2115820"/>
            <a:ext cx="7630160" cy="4138295"/>
          </a:xfrm>
          <a:prstGeom prst="rect">
            <a:avLst/>
          </a:prstGeom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ectangles 13"/>
          <p:cNvSpPr/>
          <p:nvPr/>
        </p:nvSpPr>
        <p:spPr>
          <a:xfrm>
            <a:off x="5326380" y="2616200"/>
            <a:ext cx="1473200" cy="32258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AU" altLang="en-US" sz="2400">
                <a:solidFill>
                  <a:schemeClr val="tx1"/>
                </a:solidFill>
              </a:rPr>
              <a:t>TB</a:t>
            </a:r>
            <a:endParaRPr lang="en-AU" altLang="en-US" sz="2400">
              <a:solidFill>
                <a:schemeClr val="tx1"/>
              </a:solidFill>
            </a:endParaRPr>
          </a:p>
        </p:txBody>
      </p:sp>
      <p:sp>
        <p:nvSpPr>
          <p:cNvPr id="6" name="Rectangles 5"/>
          <p:cNvSpPr/>
          <p:nvPr/>
        </p:nvSpPr>
        <p:spPr>
          <a:xfrm>
            <a:off x="7833995" y="3070860"/>
            <a:ext cx="1077595" cy="23964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AU" altLang="en-US">
                <a:solidFill>
                  <a:schemeClr val="tx1"/>
                </a:solidFill>
              </a:rPr>
              <a:t>interface</a:t>
            </a:r>
            <a:endParaRPr lang="en-AU" altLang="en-US">
              <a:solidFill>
                <a:schemeClr val="tx1"/>
              </a:solidFill>
            </a:endParaRPr>
          </a:p>
        </p:txBody>
      </p:sp>
      <p:sp>
        <p:nvSpPr>
          <p:cNvPr id="3" name="Rectangles 2"/>
          <p:cNvSpPr/>
          <p:nvPr/>
        </p:nvSpPr>
        <p:spPr>
          <a:xfrm>
            <a:off x="9946005" y="2616200"/>
            <a:ext cx="1473200" cy="32258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AU" altLang="en-US" sz="2400">
                <a:solidFill>
                  <a:schemeClr val="tx1"/>
                </a:solidFill>
              </a:rPr>
              <a:t>DUT</a:t>
            </a:r>
            <a:endParaRPr lang="en-AU" altLang="en-US" sz="2400">
              <a:solidFill>
                <a:schemeClr val="tx1"/>
              </a:solidFill>
            </a:endParaRPr>
          </a:p>
        </p:txBody>
      </p:sp>
      <p:sp>
        <p:nvSpPr>
          <p:cNvPr id="8" name="Left-Right Arrow 7"/>
          <p:cNvSpPr/>
          <p:nvPr/>
        </p:nvSpPr>
        <p:spPr>
          <a:xfrm>
            <a:off x="6843395" y="4044950"/>
            <a:ext cx="990600" cy="381000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Left-Right Arrow 3"/>
          <p:cNvSpPr/>
          <p:nvPr/>
        </p:nvSpPr>
        <p:spPr>
          <a:xfrm>
            <a:off x="8949690" y="4044950"/>
            <a:ext cx="990600" cy="381000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2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Creating the Memory Interface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457200">
              <a:buFont typeface="Wingdings" panose="05000000000000000000" charset="0"/>
              <a:buNone/>
            </a:pPr>
            <a:r>
              <a:rPr lang="en-AU" altLang="en-US"/>
              <a:t>                  </a:t>
            </a:r>
            <a:endParaRPr lang="en-AU" altLang="en-US"/>
          </a:p>
          <a:p>
            <a:pPr lvl="8" indent="457200">
              <a:buFont typeface="Wingdings" panose="05000000000000000000" charset="0"/>
              <a:buNone/>
            </a:pPr>
            <a:endParaRPr lang="en-AU" altLang="en-US"/>
          </a:p>
          <a:p>
            <a:pPr lvl="8" indent="457200">
              <a:buFont typeface="Wingdings" panose="05000000000000000000" charset="0"/>
              <a:buNone/>
            </a:pPr>
            <a:r>
              <a:rPr lang="en-AU" altLang="en-US"/>
              <a:t>                            mem_if.sv                                                                                </a:t>
            </a:r>
            <a:endParaRPr lang="en-AU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21990" y="548640"/>
            <a:ext cx="6311900" cy="55130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2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Creating the Memory Interface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457200">
              <a:buFont typeface="Wingdings" panose="05000000000000000000" charset="0"/>
              <a:buNone/>
            </a:pPr>
            <a:r>
              <a:rPr lang="en-AU" altLang="en-US"/>
              <a:t>                       mem.sv                                                                                </a:t>
            </a:r>
            <a:endParaRPr lang="en-AU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15440" y="1558290"/>
            <a:ext cx="9289415" cy="38785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2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Creating the Memory Interface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endParaRPr lang="en-AU" altLang="en-US"/>
          </a:p>
          <a:p>
            <a:pPr lvl="8" indent="457200">
              <a:buFont typeface="Wingdings" panose="05000000000000000000" charset="0"/>
              <a:buNone/>
            </a:pPr>
            <a:r>
              <a:rPr lang="en-AU" altLang="en-US"/>
              <a:t>                  top.sv                                                                                </a:t>
            </a:r>
            <a:endParaRPr lang="en-AU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68095" y="1066800"/>
            <a:ext cx="8932545" cy="43707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4"/>
          </p:nvPr>
        </p:nvSpPr>
        <p:spPr>
          <a:xfrm>
            <a:off x="2984338" y="2411151"/>
            <a:ext cx="8818886" cy="914400"/>
          </a:xfrm>
        </p:spPr>
        <p:txBody>
          <a:bodyPr>
            <a:normAutofit/>
          </a:bodyPr>
          <a:lstStyle/>
          <a:p>
            <a:r>
              <a:rPr lang="en-US" altLang="en-US" sz="2800" b="1" dirty="0">
                <a:solidFill>
                  <a:srgbClr val="FF0000"/>
                </a:solidFill>
                <a:latin typeface="FS PF BeauSans Pro Light" panose="02000500000000020004" pitchFamily="2" charset="0"/>
                <a:sym typeface="+mn-ea"/>
              </a:rPr>
              <a:t>Testing the Memory Interface Design</a:t>
            </a:r>
            <a:endParaRPr lang="en-US" altLang="en-US" sz="2800" b="1" dirty="0">
              <a:solidFill>
                <a:srgbClr val="FF0000"/>
              </a:solidFill>
              <a:latin typeface="FS PF BeauSans Pro Light" panose="02000500000000020004" pitchFamily="2" charset="0"/>
              <a:sym typeface="+mn-ea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DFC6CA-7EF9-41E7-A554-FEB845A95311}" type="slidenum">
              <a:rPr lang="en-US" smtClean="0"/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02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alt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2</a:t>
            </a:r>
            <a:r>
              <a:rPr lang="en-US" sz="2200" b="1" dirty="0">
                <a:latin typeface="FS PF BeauSans Pro Light" panose="02000500000000020004" pitchFamily="2" charset="0"/>
                <a:ea typeface="+mn-ea"/>
                <a:cs typeface="+mn-cs"/>
              </a:rPr>
              <a:t>. </a:t>
            </a:r>
            <a:r>
              <a:rPr lang="en-US" altLang="en-US" sz="2200" b="1" dirty="0">
                <a:latin typeface="FS PF BeauSans Pro Light" panose="02000500000000020004" pitchFamily="2" charset="0"/>
                <a:ea typeface="Tahoma" panose="020B0604030504040204" pitchFamily="34" charset="0"/>
                <a:cs typeface="Tahoma" panose="020B0604030504040204" pitchFamily="34" charset="0"/>
                <a:sym typeface="+mn-ea"/>
              </a:rPr>
              <a:t>Testing the Memory Interface Design</a:t>
            </a:r>
            <a:endParaRPr lang="en-US" altLang="en-US" sz="2200" b="1" dirty="0">
              <a:latin typeface="FS PF BeauSans Pro Light" panose="02000500000000020004" pitchFamily="2" charset="0"/>
              <a:ea typeface="+mn-ea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98294" y="36516"/>
            <a:ext cx="3658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FS PF BeauSans Pro SemiBold" panose="02000503000000020004" pitchFamily="2" charset="0"/>
              </a:rPr>
              <a:t>01</a:t>
            </a:r>
            <a:endParaRPr lang="en-US" sz="2000" b="1" dirty="0">
              <a:solidFill>
                <a:schemeClr val="bg1"/>
              </a:solidFill>
              <a:latin typeface="FS PF BeauSans Pro SemiBold" panose="02000503000000020004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artisticPhotocopy trans="30000" detail="2"/>
                    </a14:imgEffect>
                    <a14:imgEffect>
                      <a14:colorTemperature colorTemp="72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396" y="1153719"/>
            <a:ext cx="598277" cy="598277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5010" y="1171744"/>
            <a:ext cx="660824" cy="660824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990" y="1182863"/>
            <a:ext cx="595043" cy="59504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7" cstate="print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Photocopy trans="30000" detail="2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367" y="1207245"/>
            <a:ext cx="585421" cy="585421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352425" y="495300"/>
            <a:ext cx="11489055" cy="57613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buFont typeface="Wingdings" panose="05000000000000000000" charset="0"/>
              <a:buChar char="q"/>
            </a:pPr>
            <a:r>
              <a:rPr lang="en-US" altLang="en-US"/>
              <a:t>Modifying the Memory Testbench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Add a new “Random Data” test to your testbench to write and check random data for</a:t>
            </a:r>
            <a:r>
              <a:rPr lang="en-AU" altLang="en-US"/>
              <a:t> </a:t>
            </a:r>
            <a:r>
              <a:rPr lang="en-US" altLang="en-US"/>
              <a:t>every address. Simulate the design to confirm the randomization.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Add a constraint to limit data to be a printable ASCII character (8'h20 - 8'h7F).</a:t>
            </a:r>
            <a:r>
              <a:rPr lang="en-AU" altLang="en-US"/>
              <a:t> </a:t>
            </a:r>
            <a:r>
              <a:rPr lang="en-US" altLang="en-US"/>
              <a:t>Modify your read and write memory debug messages to print the character generated</a:t>
            </a:r>
            <a:r>
              <a:rPr lang="en-AU" altLang="en-US"/>
              <a:t> </a:t>
            </a:r>
            <a:r>
              <a:rPr lang="en-US" altLang="en-US"/>
              <a:t>(use the %c format specifier). Check your constraint in simulation.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Add a constraint to limit data to be A-Z or a-z (8'h41-8'h5a, 8'h61-8'h7a).</a:t>
            </a:r>
            <a:r>
              <a:rPr lang="en-AU" altLang="en-US"/>
              <a:t> </a:t>
            </a:r>
            <a:r>
              <a:rPr lang="en-US" altLang="en-US"/>
              <a:t>Check your constraint in simulation.</a:t>
            </a:r>
            <a:endParaRPr lang="en-US" altLang="en-US"/>
          </a:p>
          <a:p>
            <a:pPr marL="742950" lvl="1" indent="-285750">
              <a:buFont typeface="Wingdings" panose="05000000000000000000" charset="0"/>
              <a:buChar char="Ø"/>
            </a:pPr>
            <a:r>
              <a:rPr lang="en-US" altLang="en-US"/>
              <a:t>Apply weights to the constraints so that 80% of the time, randomization chooses an</a:t>
            </a:r>
            <a:r>
              <a:rPr lang="en-AU" altLang="en-US"/>
              <a:t> </a:t>
            </a:r>
            <a:r>
              <a:rPr lang="en-US" altLang="en-US"/>
              <a:t>uppercase letter and 20% of the time it chooses a lowercase letter. Check your</a:t>
            </a:r>
            <a:r>
              <a:rPr lang="en-AU" altLang="en-US"/>
              <a:t> </a:t>
            </a:r>
            <a:r>
              <a:rPr lang="en-US" altLang="en-US"/>
              <a:t>constraint in simulation.</a:t>
            </a: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285750" indent="-285750">
              <a:buFont typeface="Wingdings" panose="05000000000000000000" charset="0"/>
              <a:buChar char="q"/>
            </a:pPr>
            <a:endParaRPr lang="en-AU" altLang="en-US"/>
          </a:p>
          <a:p>
            <a:pPr marL="3943350" lvl="8" indent="-285750">
              <a:buFont typeface="Wingdings" panose="05000000000000000000" charset="0"/>
              <a:buChar char="q"/>
            </a:pPr>
            <a:endParaRPr lang="en-AU" altLang="en-US"/>
          </a:p>
          <a:p>
            <a:pPr lvl="8" indent="0">
              <a:buFont typeface="Wingdings" panose="05000000000000000000" charset="0"/>
              <a:buNone/>
            </a:pPr>
            <a:r>
              <a:rPr lang="en-AU" altLang="en-US"/>
              <a:t>                                                                                </a:t>
            </a:r>
            <a:endParaRPr lang="en-A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2373</Words>
  <Application>WPS Presentation</Application>
  <PresentationFormat>Widescreen</PresentationFormat>
  <Paragraphs>232</Paragraphs>
  <Slides>14</Slides>
  <Notes>19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3" baseType="lpstr">
      <vt:lpstr>Arial</vt:lpstr>
      <vt:lpstr>SimSun</vt:lpstr>
      <vt:lpstr>Wingdings</vt:lpstr>
      <vt:lpstr>FS PF BeauSans Pro Light</vt:lpstr>
      <vt:lpstr>FS PF BeauSans Pro</vt:lpstr>
      <vt:lpstr>Tahoma</vt:lpstr>
      <vt:lpstr>Century Gothic</vt:lpstr>
      <vt:lpstr>FS Magistral Bold</vt:lpstr>
      <vt:lpstr>FS Magistral Extra Bold</vt:lpstr>
      <vt:lpstr>Sarabun Light</vt:lpstr>
      <vt:lpstr>Microsoft Sans Serif</vt:lpstr>
      <vt:lpstr>FS PF BeauSans Pro SemiBold</vt:lpstr>
      <vt:lpstr>Corbel</vt:lpstr>
      <vt:lpstr>Wingdings</vt:lpstr>
      <vt:lpstr>Microsoft YaHei</vt:lpstr>
      <vt:lpstr>Arial Unicode MS</vt:lpstr>
      <vt:lpstr>Calibri Light</vt:lpstr>
      <vt:lpstr>Calibri</vt:lpstr>
      <vt:lpstr>Office Theme</vt:lpstr>
      <vt:lpstr>PowerPoint 演示文稿</vt:lpstr>
      <vt:lpstr>CONTENTS</vt:lpstr>
      <vt:lpstr>PowerPoint 演示文稿</vt:lpstr>
      <vt:lpstr>1. Creating the Memory Interface Design</vt:lpstr>
      <vt:lpstr>2. Creating the Memory Interface Design</vt:lpstr>
      <vt:lpstr>2. Creating the Memory Interface Design</vt:lpstr>
      <vt:lpstr>2. Creating the Memory Interface Design</vt:lpstr>
      <vt:lpstr>PowerPoint 演示文稿</vt:lpstr>
      <vt:lpstr>2. Testing the Memory Interface Design</vt:lpstr>
      <vt:lpstr>2. Testing the Memory Interface Design</vt:lpstr>
      <vt:lpstr>2. Testing the Memory Interface Design</vt:lpstr>
      <vt:lpstr>PowerPoint 演示文稿</vt:lpstr>
      <vt:lpstr>3. Achieved Outcomes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PC</cp:lastModifiedBy>
  <cp:revision>20</cp:revision>
  <dcterms:created xsi:type="dcterms:W3CDTF">2022-03-22T09:25:00Z</dcterms:created>
  <dcterms:modified xsi:type="dcterms:W3CDTF">2025-06-19T15:06:33Z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BMPSD">
    <vt:lpwstr>K</vt:lpwstr>
  </property>
  <property fmtid="{D5CDD505-2E9C-101B-9397-08002B2CF9AE}" pid="3" name="ICV">
    <vt:lpwstr>6F4DB82C21B8419F8F46019D2A4739FE_13</vt:lpwstr>
  </property>
  <property fmtid="{D5CDD505-2E9C-101B-9397-08002B2CF9AE}" pid="4" name="KSOProductBuildVer">
    <vt:lpwstr>1033-12.2.0.21546</vt:lpwstr>
  </property>
</Properties>
</file>