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24" r:id="rId8"/>
    <p:sldId id="4125" r:id="rId9"/>
    <p:sldId id="4106" r:id="rId10"/>
    <p:sldId id="4126" r:id="rId11"/>
    <p:sldId id="4119" r:id="rId12"/>
    <p:sldId id="4127" r:id="rId13"/>
    <p:sldId id="4121" r:id="rId14"/>
    <p:sldId id="4122" r:id="rId15"/>
    <p:sldId id="4123" r:id="rId16"/>
    <p:sldId id="831" r:id="rId17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2"/>
    </p:embeddedFont>
    <p:embeddedFont>
      <p:font typeface="FS PF BeauSans Pro" panose="02000500000000020004" pitchFamily="2" charset="0"/>
      <p:regular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FS Magistral Bold" panose="020B0804030204080304" pitchFamily="34" charset="0"/>
      <p:bold r:id="rId30"/>
    </p:embeddedFont>
    <p:embeddedFont>
      <p:font typeface="FS Magistral Extra Bold" panose="020B0904030204080304" pitchFamily="34" charset="0"/>
      <p:bold r:id="rId31"/>
    </p:embeddedFont>
    <p:embeddedFont>
      <p:font typeface="Calibri Light" panose="020F0302020204030204" charset="0"/>
      <p:regular r:id="rId32"/>
      <p:italic r:id="rId33"/>
    </p:embeddedFont>
    <p:embeddedFont>
      <p:font typeface="Calibri" panose="020F050202020403020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52" userDrawn="1">
          <p15:clr>
            <a:srgbClr val="A4A3A4"/>
          </p15:clr>
        </p15:guide>
        <p15:guide id="4" orient="horz" pos="3161" userDrawn="1">
          <p15:clr>
            <a:srgbClr val="A4A3A4"/>
          </p15:clr>
        </p15:guide>
        <p15:guide id="5" orient="horz" pos="3680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5" userDrawn="1">
          <p15:clr>
            <a:srgbClr val="A4A3A4"/>
          </p15:clr>
        </p15:guide>
        <p15:guide id="11" pos="27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52"/>
        <p:guide orient="horz" pos="3161"/>
        <p:guide orient="horz" pos="3680"/>
        <p:guide pos="360"/>
        <p:guide pos="1176"/>
        <p:guide pos="2611"/>
        <p:guide pos="4152"/>
        <p:guide pos="6005"/>
        <p:guide pos="2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16.fntdata"/><Relationship Id="rId36" Type="http://schemas.openxmlformats.org/officeDocument/2006/relationships/font" Target="fonts/font15.fntdata"/><Relationship Id="rId35" Type="http://schemas.openxmlformats.org/officeDocument/2006/relationships/font" Target="fonts/font14.fntdata"/><Relationship Id="rId34" Type="http://schemas.openxmlformats.org/officeDocument/2006/relationships/font" Target="fonts/font13.fntdata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2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14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40" y="455930"/>
            <a:ext cx="5346065" cy="2939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2420" y="500380"/>
            <a:ext cx="6799580" cy="282638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384165" y="787400"/>
            <a:ext cx="575945" cy="3276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017510" y="2065655"/>
            <a:ext cx="3386455" cy="1659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0655" y="3200400"/>
            <a:ext cx="304800" cy="778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67255" y="1727200"/>
            <a:ext cx="113411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5170" y="3458845"/>
            <a:ext cx="5330190" cy="30067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2700655" y="3691255"/>
            <a:ext cx="3869055" cy="8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572510" y="4055110"/>
            <a:ext cx="3403600" cy="67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80765" y="5189855"/>
            <a:ext cx="2955290" cy="211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</a:t>
            </a:r>
            <a:r>
              <a:rPr lang="en-AU" altLang="en-US"/>
              <a:t>mem_if.s</a:t>
            </a:r>
            <a:r>
              <a:rPr lang="en-US" altLang="en-US"/>
              <a:t>v 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mem.sv mem_test.sv top.sv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6295" y="837565"/>
            <a:ext cx="2255520" cy="560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6815" y="835660"/>
            <a:ext cx="2185670" cy="560260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107055" y="1066800"/>
            <a:ext cx="1591310" cy="1718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941310" y="998855"/>
            <a:ext cx="889000" cy="1210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dirty="0"/>
              <a:t>3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m</a:t>
            </a:r>
            <a:r>
              <a:rPr lang="en-US" altLang="en-US"/>
              <a:t>odify your Memory testbench </a:t>
            </a:r>
            <a:r>
              <a:rPr lang="en-AU" altLang="en-US"/>
              <a:t>t</a:t>
            </a:r>
            <a:r>
              <a:rPr lang="en-US" altLang="en-US"/>
              <a:t>o use SystemVerilog class-based randomization with constraints.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q"/>
            </a:pPr>
            <a:r>
              <a:rPr lang="en-US" altLang="en-US"/>
              <a:t>To use virtual interface class properties and connect these to multiple</a:t>
            </a:r>
            <a:r>
              <a:rPr lang="en-AU" altLang="en-US"/>
              <a:t> </a:t>
            </a:r>
            <a:r>
              <a:rPr lang="en-US" altLang="en-US"/>
              <a:t>instances of memories.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Memory Interface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Design</a:t>
            </a:r>
            <a:endParaRPr lang="en-AU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Memory Interface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63"/>
          <p:cNvSpPr txBox="1"/>
          <p:nvPr/>
        </p:nvSpPr>
        <p:spPr>
          <a:xfrm>
            <a:off x="1507490" y="373541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Creating the Memory Interface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Design</a:t>
            </a:r>
            <a:endParaRPr lang="en-AU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Memory Interface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68100" cy="1558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lab1</a:t>
            </a:r>
            <a:r>
              <a:rPr lang="en-AU" altLang="en-US"/>
              <a:t>3</a:t>
            </a:r>
            <a:r>
              <a:rPr lang="en-US" altLang="en-US"/>
              <a:t>-memrnd directory, perform the following.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Copy your files from lab13-memclass to lab14-memvif.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another Memory interface port to your testbench. Copy the Random Data Test</a:t>
            </a:r>
            <a:r>
              <a:rPr lang="en-AU" altLang="en-US"/>
              <a:t> </a:t>
            </a:r>
            <a:r>
              <a:rPr lang="en-US" altLang="en-US"/>
              <a:t>and add a call to configure so the second test drives the new memory interface</a:t>
            </a:r>
            <a:r>
              <a:rPr lang="en-AU" altLang="en-US"/>
              <a:t> </a:t>
            </a:r>
            <a:r>
              <a:rPr lang="en-US" altLang="en-US"/>
              <a:t>port.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new Memory and interface instances to the top module and connect to the</a:t>
            </a:r>
            <a:r>
              <a:rPr lang="en-AU" altLang="en-US"/>
              <a:t> </a:t>
            </a:r>
            <a:r>
              <a:rPr lang="en-US" altLang="en-US"/>
              <a:t>testbench.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indent="0">
              <a:buFont typeface="Wingdings" panose="05000000000000000000" charset="0"/>
              <a:buNone/>
            </a:pPr>
            <a:r>
              <a:rPr lang="en-AU" altLang="en-US"/>
              <a:t>top</a:t>
            </a:r>
            <a:endParaRPr lang="en-US" altLang="en-US"/>
          </a:p>
          <a:p>
            <a:pPr indent="0">
              <a:buFont typeface="Wingdings" panose="05000000000000000000" charset="0"/>
              <a:buNone/>
            </a:pPr>
            <a:r>
              <a:rPr lang="en-AU" altLang="en-US"/>
              <a:t>      testbench</a:t>
            </a:r>
            <a:endParaRPr lang="en-US" altLang="en-US"/>
          </a:p>
          <a:p>
            <a:pPr lvl="3" indent="0">
              <a:buFont typeface="Wingdings" panose="05000000000000000000" charset="0"/>
              <a:buNone/>
            </a:pPr>
            <a:endParaRPr lang="en-US" altLang="en-US"/>
          </a:p>
          <a:p>
            <a:pPr indent="0">
              <a:buFont typeface="Wingdings" panose="05000000000000000000" charset="0"/>
              <a:buNone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indent="0">
              <a:buFont typeface="Wingdings" panose="05000000000000000000" charset="0"/>
              <a:buNone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</p:txBody>
      </p:sp>
      <p:sp>
        <p:nvSpPr>
          <p:cNvPr id="3" name="Rectangles 2"/>
          <p:cNvSpPr/>
          <p:nvPr/>
        </p:nvSpPr>
        <p:spPr>
          <a:xfrm>
            <a:off x="9946005" y="2616200"/>
            <a:ext cx="1473200" cy="3225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2400">
                <a:solidFill>
                  <a:schemeClr val="tx1"/>
                </a:solidFill>
              </a:rPr>
              <a:t>DUT</a:t>
            </a:r>
            <a:endParaRPr lang="en-AU" altLang="en-US" sz="2400">
              <a:solidFill>
                <a:schemeClr val="tx1"/>
              </a:solidFill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8949690" y="4044950"/>
            <a:ext cx="990600" cy="381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833995" y="3070860"/>
            <a:ext cx="1077595" cy="23964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AU" altLang="en-US">
                <a:solidFill>
                  <a:schemeClr val="tx1"/>
                </a:solidFill>
              </a:rPr>
              <a:t>interface</a:t>
            </a:r>
            <a:endParaRPr lang="en-AU" alt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51790" y="2232025"/>
            <a:ext cx="11217275" cy="402209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7146290" y="4269105"/>
            <a:ext cx="687705" cy="63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6085205" y="3879215"/>
            <a:ext cx="1071245" cy="796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AU" altLang="en-US">
                <a:solidFill>
                  <a:schemeClr val="tx1"/>
                </a:solidFill>
              </a:rPr>
              <a:t>VIR IF</a:t>
            </a:r>
            <a:endParaRPr lang="en-AU" altLang="en-US">
              <a:solidFill>
                <a:schemeClr val="tx1"/>
              </a:solidFill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2185035" y="2704465"/>
            <a:ext cx="2653030" cy="134112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AU" altLang="en-US"/>
              <a:t>mem_test1</a:t>
            </a:r>
            <a:endParaRPr lang="en-AU" altLang="en-US"/>
          </a:p>
        </p:txBody>
      </p:sp>
      <p:sp>
        <p:nvSpPr>
          <p:cNvPr id="19" name="Rectangles 18"/>
          <p:cNvSpPr/>
          <p:nvPr/>
        </p:nvSpPr>
        <p:spPr>
          <a:xfrm>
            <a:off x="2185035" y="4425950"/>
            <a:ext cx="2653030" cy="120713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AU" altLang="en-US">
                <a:solidFill>
                  <a:schemeClr val="tx1"/>
                </a:solidFill>
              </a:rPr>
              <a:t>mem_test2</a:t>
            </a:r>
            <a:endParaRPr lang="en-AU" altLang="en-US">
              <a:solidFill>
                <a:schemeClr val="tx1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671195" y="2503805"/>
            <a:ext cx="5137150" cy="346773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4021455" y="5197475"/>
            <a:ext cx="816610" cy="435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AU" altLang="en-US">
                <a:solidFill>
                  <a:schemeClr val="tx1"/>
                </a:solidFill>
              </a:rPr>
              <a:t>VIR IF</a:t>
            </a:r>
            <a:endParaRPr lang="en-AU" altLang="en-US">
              <a:solidFill>
                <a:schemeClr val="tx1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4021455" y="2697480"/>
            <a:ext cx="816610" cy="501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AU" altLang="en-US">
                <a:solidFill>
                  <a:schemeClr val="tx1"/>
                </a:solidFill>
              </a:rPr>
              <a:t>VIR IF</a:t>
            </a:r>
            <a:endParaRPr lang="en-AU" altLang="en-US">
              <a:solidFill>
                <a:schemeClr val="tx1"/>
              </a:solidFill>
            </a:endParaRPr>
          </a:p>
        </p:txBody>
      </p:sp>
      <p:cxnSp>
        <p:nvCxnSpPr>
          <p:cNvPr id="24" name="Curved Connector 23"/>
          <p:cNvCxnSpPr>
            <a:stCxn id="14" idx="1"/>
            <a:endCxn id="23" idx="3"/>
          </p:cNvCxnSpPr>
          <p:nvPr/>
        </p:nvCxnSpPr>
        <p:spPr>
          <a:xfrm rot="10800000">
            <a:off x="4838065" y="2947670"/>
            <a:ext cx="1247140" cy="1329055"/>
          </a:xfrm>
          <a:prstGeom prst="curvedConnector3">
            <a:avLst>
              <a:gd name="adj1" fmla="val 50000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22" idx="3"/>
          </p:cNvCxnSpPr>
          <p:nvPr/>
        </p:nvCxnSpPr>
        <p:spPr>
          <a:xfrm rot="10800000" flipV="1">
            <a:off x="4838065" y="4268470"/>
            <a:ext cx="1244600" cy="1146175"/>
          </a:xfrm>
          <a:prstGeom prst="curvedConnector3">
            <a:avLst>
              <a:gd name="adj1" fmla="val 50000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</a:t>
            </a: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     mem_if.sv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1990" y="548640"/>
            <a:ext cx="6311900" cy="5513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mem.sv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5440" y="1558290"/>
            <a:ext cx="9289415" cy="3878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Testing the Memory Interface Design</a:t>
            </a:r>
            <a:endParaRPr lang="en-US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top.sv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6700" y="784225"/>
            <a:ext cx="8758555" cy="461899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042910" y="1642110"/>
            <a:ext cx="3200400" cy="1820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97255" y="3293110"/>
            <a:ext cx="1786255" cy="753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485765" y="4603750"/>
            <a:ext cx="2455545" cy="1278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Modify your Memory testbench to add a virtual interface of the correct type as a class</a:t>
            </a:r>
            <a:r>
              <a:rPr lang="en-AU" altLang="en-US"/>
              <a:t> </a:t>
            </a:r>
            <a:r>
              <a:rPr lang="en-US" altLang="en-US"/>
              <a:t>property.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Move the read_mem and write_mem tasks into the class declaration. Modify the</a:t>
            </a:r>
            <a:r>
              <a:rPr lang="en-AU" altLang="en-US"/>
              <a:t> </a:t>
            </a:r>
            <a:r>
              <a:rPr lang="en-US" altLang="en-US"/>
              <a:t>tasks to access class properties directly (both should only have a single debug</a:t>
            </a:r>
            <a:r>
              <a:rPr lang="en-AU" altLang="en-US"/>
              <a:t> </a:t>
            </a:r>
            <a:r>
              <a:rPr lang="en-US" altLang="en-US"/>
              <a:t>argument). You will need to declare an additional, non-random class property to hold</a:t>
            </a:r>
            <a:r>
              <a:rPr lang="en-AU" altLang="en-US"/>
              <a:t> </a:t>
            </a:r>
            <a:r>
              <a:rPr lang="en-US" altLang="en-US"/>
              <a:t>the read data value.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your write_mem and read_mem class methods to access the interface</a:t>
            </a:r>
            <a:r>
              <a:rPr lang="en-AU" altLang="en-US"/>
              <a:t> </a:t>
            </a:r>
            <a:r>
              <a:rPr lang="en-US" altLang="en-US"/>
              <a:t>signals via the virtual interface.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Define a new class method called configure, which takes an input virtual</a:t>
            </a:r>
            <a:r>
              <a:rPr lang="en-AU" altLang="en-US"/>
              <a:t> </a:t>
            </a:r>
            <a:r>
              <a:rPr lang="en-US" altLang="en-US"/>
              <a:t>interface argument and assigns it to your virtual interface property.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your verification code to insert a configure call between the class</a:t>
            </a:r>
            <a:r>
              <a:rPr lang="en-AU" altLang="en-US"/>
              <a:t> </a:t>
            </a:r>
            <a:r>
              <a:rPr lang="en-US" altLang="en-US"/>
              <a:t>construction and randomization. Use configure to set the virtual interface property</a:t>
            </a:r>
            <a:r>
              <a:rPr lang="en-AU" altLang="en-US"/>
              <a:t> </a:t>
            </a:r>
            <a:r>
              <a:rPr lang="en-US" altLang="en-US"/>
              <a:t>to the interface port of the testbench module. Simulate and debug as needed.</a:t>
            </a:r>
            <a:r>
              <a:rPr lang="en-AU" altLang="en-US"/>
              <a:t> </a:t>
            </a:r>
            <a:r>
              <a:rPr lang="en-US" altLang="en-US"/>
              <a:t>Remember the default value of a virtual interface is null, so if you do not assign the</a:t>
            </a:r>
            <a:r>
              <a:rPr lang="en-AU" altLang="en-US"/>
              <a:t> </a:t>
            </a:r>
            <a:r>
              <a:rPr lang="en-US" altLang="en-US"/>
              <a:t>virtual interface before use, you will “null pointer dereference” errors in simulation.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Remove the “Clearing the memory” and “Data = Address” tests. Modify your</a:t>
            </a:r>
            <a:r>
              <a:rPr lang="en-AU" altLang="en-US"/>
              <a:t> </a:t>
            </a:r>
            <a:r>
              <a:rPr lang="en-US" altLang="en-US"/>
              <a:t>Random Data test to call the simulation tasks from a class instance. Simulate and</a:t>
            </a:r>
            <a:r>
              <a:rPr lang="en-AU" altLang="en-US"/>
              <a:t> </a:t>
            </a:r>
            <a:r>
              <a:rPr lang="en-US" altLang="en-US"/>
              <a:t>debug as needed.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Simulate and debug as needed to check whether your testbench is driving both</a:t>
            </a:r>
            <a:r>
              <a:rPr lang="en-AU" altLang="en-US"/>
              <a:t> </a:t>
            </a:r>
            <a:r>
              <a:rPr lang="en-US" altLang="en-US"/>
              <a:t>memory instances.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3191</Words>
  <Application>WPS Presentation</Application>
  <PresentationFormat>Widescreen</PresentationFormat>
  <Paragraphs>229</Paragraphs>
  <Slides>14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Creating the Memory Interface Design</vt:lpstr>
      <vt:lpstr>2. Creating the Memory Interface Design</vt:lpstr>
      <vt:lpstr>2. Creating the Memory Interface Design</vt:lpstr>
      <vt:lpstr>PowerPoint 演示文稿</vt:lpstr>
      <vt:lpstr>2. Creating the Memory Interface Design</vt:lpstr>
      <vt:lpstr>2. Testing the Memory Interface Design</vt:lpstr>
      <vt:lpstr>2. Testing the Memory Interface Design</vt:lpstr>
      <vt:lpstr>2. Testing the Memory Interface Design</vt:lpstr>
      <vt:lpstr>PowerPoint 演示文稿</vt:lpstr>
      <vt:lpstr>3.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</cp:lastModifiedBy>
  <cp:revision>24</cp:revision>
  <dcterms:created xsi:type="dcterms:W3CDTF">2022-03-22T09:25:00Z</dcterms:created>
  <dcterms:modified xsi:type="dcterms:W3CDTF">2025-06-19T15:01:57Z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1033-12.2.0.21546</vt:lpwstr>
  </property>
</Properties>
</file>