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66" r:id="rId4"/>
    <p:sldId id="261" r:id="rId5"/>
    <p:sldId id="257" r:id="rId6"/>
    <p:sldId id="258" r:id="rId7"/>
    <p:sldId id="263" r:id="rId8"/>
    <p:sldId id="259" r:id="rId9"/>
    <p:sldId id="260"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4"/>
    <p:restoredTop sz="94713"/>
  </p:normalViewPr>
  <p:slideViewPr>
    <p:cSldViewPr snapToGrid="0">
      <p:cViewPr varScale="1">
        <p:scale>
          <a:sx n="126" d="100"/>
          <a:sy n="126" d="100"/>
        </p:scale>
        <p:origin x="232"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F75D9-1FF9-DAA7-8DA5-CA4BBDC6AB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471FC7-8EAF-4BDB-EDA1-E6DD376E69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5AE0CC-362A-5BEF-E623-FE3F3BF24098}"/>
              </a:ext>
            </a:extLst>
          </p:cNvPr>
          <p:cNvSpPr>
            <a:spLocks noGrp="1"/>
          </p:cNvSpPr>
          <p:nvPr>
            <p:ph type="dt" sz="half" idx="10"/>
          </p:nvPr>
        </p:nvSpPr>
        <p:spPr/>
        <p:txBody>
          <a:bodyPr/>
          <a:lstStyle/>
          <a:p>
            <a:fld id="{D4B195FB-856C-1B4C-BB7C-31618DC34484}" type="datetimeFigureOut">
              <a:rPr lang="en-US" smtClean="0"/>
              <a:t>6/10/24</a:t>
            </a:fld>
            <a:endParaRPr lang="en-US"/>
          </a:p>
        </p:txBody>
      </p:sp>
      <p:sp>
        <p:nvSpPr>
          <p:cNvPr id="5" name="Footer Placeholder 4">
            <a:extLst>
              <a:ext uri="{FF2B5EF4-FFF2-40B4-BE49-F238E27FC236}">
                <a16:creationId xmlns:a16="http://schemas.microsoft.com/office/drawing/2014/main" id="{7673D7FD-6E51-6C8C-57FE-53339523E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6F4F2-E791-6CFC-E32F-091FA4112C2D}"/>
              </a:ext>
            </a:extLst>
          </p:cNvPr>
          <p:cNvSpPr>
            <a:spLocks noGrp="1"/>
          </p:cNvSpPr>
          <p:nvPr>
            <p:ph type="sldNum" sz="quarter" idx="12"/>
          </p:nvPr>
        </p:nvSpPr>
        <p:spPr/>
        <p:txBody>
          <a:bodyPr/>
          <a:lstStyle/>
          <a:p>
            <a:fld id="{39DE958D-BE0D-E742-B024-31E6CDE5D799}" type="slidenum">
              <a:rPr lang="en-US" smtClean="0"/>
              <a:t>‹#›</a:t>
            </a:fld>
            <a:endParaRPr lang="en-US"/>
          </a:p>
        </p:txBody>
      </p:sp>
    </p:spTree>
    <p:extLst>
      <p:ext uri="{BB962C8B-B14F-4D97-AF65-F5344CB8AC3E}">
        <p14:creationId xmlns:p14="http://schemas.microsoft.com/office/powerpoint/2010/main" val="3095183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B970F-5031-ED4A-B1B4-DE57A42853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74C05-E8C9-6AA2-CA74-16DA6DE810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902E40-6CF9-6EE2-F410-858FBB1EAE9B}"/>
              </a:ext>
            </a:extLst>
          </p:cNvPr>
          <p:cNvSpPr>
            <a:spLocks noGrp="1"/>
          </p:cNvSpPr>
          <p:nvPr>
            <p:ph type="dt" sz="half" idx="10"/>
          </p:nvPr>
        </p:nvSpPr>
        <p:spPr/>
        <p:txBody>
          <a:bodyPr/>
          <a:lstStyle/>
          <a:p>
            <a:fld id="{D4B195FB-856C-1B4C-BB7C-31618DC34484}" type="datetimeFigureOut">
              <a:rPr lang="en-US" smtClean="0"/>
              <a:t>6/10/24</a:t>
            </a:fld>
            <a:endParaRPr lang="en-US"/>
          </a:p>
        </p:txBody>
      </p:sp>
      <p:sp>
        <p:nvSpPr>
          <p:cNvPr id="5" name="Footer Placeholder 4">
            <a:extLst>
              <a:ext uri="{FF2B5EF4-FFF2-40B4-BE49-F238E27FC236}">
                <a16:creationId xmlns:a16="http://schemas.microsoft.com/office/drawing/2014/main" id="{8CF4B7A6-3ADA-9B91-C396-54ED76C050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974C3-46B5-4CFE-BAF0-0D3D7D67DD95}"/>
              </a:ext>
            </a:extLst>
          </p:cNvPr>
          <p:cNvSpPr>
            <a:spLocks noGrp="1"/>
          </p:cNvSpPr>
          <p:nvPr>
            <p:ph type="sldNum" sz="quarter" idx="12"/>
          </p:nvPr>
        </p:nvSpPr>
        <p:spPr/>
        <p:txBody>
          <a:bodyPr/>
          <a:lstStyle/>
          <a:p>
            <a:fld id="{39DE958D-BE0D-E742-B024-31E6CDE5D799}" type="slidenum">
              <a:rPr lang="en-US" smtClean="0"/>
              <a:t>‹#›</a:t>
            </a:fld>
            <a:endParaRPr lang="en-US"/>
          </a:p>
        </p:txBody>
      </p:sp>
    </p:spTree>
    <p:extLst>
      <p:ext uri="{BB962C8B-B14F-4D97-AF65-F5344CB8AC3E}">
        <p14:creationId xmlns:p14="http://schemas.microsoft.com/office/powerpoint/2010/main" val="2555437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E7D0AF-DF52-5E05-56CA-172C1E25A2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2FC909-9E16-C980-6CD1-CB12B2E3E4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C3773-26A4-826D-4C59-5B22AB85F80C}"/>
              </a:ext>
            </a:extLst>
          </p:cNvPr>
          <p:cNvSpPr>
            <a:spLocks noGrp="1"/>
          </p:cNvSpPr>
          <p:nvPr>
            <p:ph type="dt" sz="half" idx="10"/>
          </p:nvPr>
        </p:nvSpPr>
        <p:spPr/>
        <p:txBody>
          <a:bodyPr/>
          <a:lstStyle/>
          <a:p>
            <a:fld id="{D4B195FB-856C-1B4C-BB7C-31618DC34484}" type="datetimeFigureOut">
              <a:rPr lang="en-US" smtClean="0"/>
              <a:t>6/10/24</a:t>
            </a:fld>
            <a:endParaRPr lang="en-US"/>
          </a:p>
        </p:txBody>
      </p:sp>
      <p:sp>
        <p:nvSpPr>
          <p:cNvPr id="5" name="Footer Placeholder 4">
            <a:extLst>
              <a:ext uri="{FF2B5EF4-FFF2-40B4-BE49-F238E27FC236}">
                <a16:creationId xmlns:a16="http://schemas.microsoft.com/office/drawing/2014/main" id="{CBA2DCB7-66FE-6024-4165-B79AFE7DE7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5C10F-AD61-33B1-40F1-C3B2B8863FAC}"/>
              </a:ext>
            </a:extLst>
          </p:cNvPr>
          <p:cNvSpPr>
            <a:spLocks noGrp="1"/>
          </p:cNvSpPr>
          <p:nvPr>
            <p:ph type="sldNum" sz="quarter" idx="12"/>
          </p:nvPr>
        </p:nvSpPr>
        <p:spPr/>
        <p:txBody>
          <a:bodyPr/>
          <a:lstStyle/>
          <a:p>
            <a:fld id="{39DE958D-BE0D-E742-B024-31E6CDE5D799}" type="slidenum">
              <a:rPr lang="en-US" smtClean="0"/>
              <a:t>‹#›</a:t>
            </a:fld>
            <a:endParaRPr lang="en-US"/>
          </a:p>
        </p:txBody>
      </p:sp>
    </p:spTree>
    <p:extLst>
      <p:ext uri="{BB962C8B-B14F-4D97-AF65-F5344CB8AC3E}">
        <p14:creationId xmlns:p14="http://schemas.microsoft.com/office/powerpoint/2010/main" val="1204698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D96DB-2826-B7C8-A763-F7DDD3F9AF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287A8-9B81-6F1A-AA6A-BDFB691E47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2778CC-58EE-AFF2-F125-BA14F7EA8C31}"/>
              </a:ext>
            </a:extLst>
          </p:cNvPr>
          <p:cNvSpPr>
            <a:spLocks noGrp="1"/>
          </p:cNvSpPr>
          <p:nvPr>
            <p:ph type="dt" sz="half" idx="10"/>
          </p:nvPr>
        </p:nvSpPr>
        <p:spPr/>
        <p:txBody>
          <a:bodyPr/>
          <a:lstStyle/>
          <a:p>
            <a:fld id="{D4B195FB-856C-1B4C-BB7C-31618DC34484}" type="datetimeFigureOut">
              <a:rPr lang="en-US" smtClean="0"/>
              <a:t>6/10/24</a:t>
            </a:fld>
            <a:endParaRPr lang="en-US"/>
          </a:p>
        </p:txBody>
      </p:sp>
      <p:sp>
        <p:nvSpPr>
          <p:cNvPr id="5" name="Footer Placeholder 4">
            <a:extLst>
              <a:ext uri="{FF2B5EF4-FFF2-40B4-BE49-F238E27FC236}">
                <a16:creationId xmlns:a16="http://schemas.microsoft.com/office/drawing/2014/main" id="{64ECA02F-7333-D894-7930-B9441F8FA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BEBA9F-D972-ADC8-F69A-F0A870D1536E}"/>
              </a:ext>
            </a:extLst>
          </p:cNvPr>
          <p:cNvSpPr>
            <a:spLocks noGrp="1"/>
          </p:cNvSpPr>
          <p:nvPr>
            <p:ph type="sldNum" sz="quarter" idx="12"/>
          </p:nvPr>
        </p:nvSpPr>
        <p:spPr/>
        <p:txBody>
          <a:bodyPr/>
          <a:lstStyle/>
          <a:p>
            <a:fld id="{39DE958D-BE0D-E742-B024-31E6CDE5D799}" type="slidenum">
              <a:rPr lang="en-US" smtClean="0"/>
              <a:t>‹#›</a:t>
            </a:fld>
            <a:endParaRPr lang="en-US"/>
          </a:p>
        </p:txBody>
      </p:sp>
    </p:spTree>
    <p:extLst>
      <p:ext uri="{BB962C8B-B14F-4D97-AF65-F5344CB8AC3E}">
        <p14:creationId xmlns:p14="http://schemas.microsoft.com/office/powerpoint/2010/main" val="3733436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0330E-79D4-BF8F-924D-77F9CB718C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16ECBF-00B1-A08A-7C81-8575D91D15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3E3EAA-BC0C-AC9F-99E9-56BE15B0836C}"/>
              </a:ext>
            </a:extLst>
          </p:cNvPr>
          <p:cNvSpPr>
            <a:spLocks noGrp="1"/>
          </p:cNvSpPr>
          <p:nvPr>
            <p:ph type="dt" sz="half" idx="10"/>
          </p:nvPr>
        </p:nvSpPr>
        <p:spPr/>
        <p:txBody>
          <a:bodyPr/>
          <a:lstStyle/>
          <a:p>
            <a:fld id="{D4B195FB-856C-1B4C-BB7C-31618DC34484}" type="datetimeFigureOut">
              <a:rPr lang="en-US" smtClean="0"/>
              <a:t>6/10/24</a:t>
            </a:fld>
            <a:endParaRPr lang="en-US"/>
          </a:p>
        </p:txBody>
      </p:sp>
      <p:sp>
        <p:nvSpPr>
          <p:cNvPr id="5" name="Footer Placeholder 4">
            <a:extLst>
              <a:ext uri="{FF2B5EF4-FFF2-40B4-BE49-F238E27FC236}">
                <a16:creationId xmlns:a16="http://schemas.microsoft.com/office/drawing/2014/main" id="{AEE81F73-5977-8A80-2E79-B2DE57E445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6FB5DA-E151-F250-C419-15D9A0BC49EB}"/>
              </a:ext>
            </a:extLst>
          </p:cNvPr>
          <p:cNvSpPr>
            <a:spLocks noGrp="1"/>
          </p:cNvSpPr>
          <p:nvPr>
            <p:ph type="sldNum" sz="quarter" idx="12"/>
          </p:nvPr>
        </p:nvSpPr>
        <p:spPr/>
        <p:txBody>
          <a:bodyPr/>
          <a:lstStyle/>
          <a:p>
            <a:fld id="{39DE958D-BE0D-E742-B024-31E6CDE5D799}" type="slidenum">
              <a:rPr lang="en-US" smtClean="0"/>
              <a:t>‹#›</a:t>
            </a:fld>
            <a:endParaRPr lang="en-US"/>
          </a:p>
        </p:txBody>
      </p:sp>
    </p:spTree>
    <p:extLst>
      <p:ext uri="{BB962C8B-B14F-4D97-AF65-F5344CB8AC3E}">
        <p14:creationId xmlns:p14="http://schemas.microsoft.com/office/powerpoint/2010/main" val="1191305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3DCF8-B10B-B4B0-21E0-4D65511D8B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D8D800-3B54-18E8-896B-0C3824AEB3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E8E7A6-3967-AE63-D1B1-F88111A9DF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90CF55-395C-7801-A489-FE60B8BF0494}"/>
              </a:ext>
            </a:extLst>
          </p:cNvPr>
          <p:cNvSpPr>
            <a:spLocks noGrp="1"/>
          </p:cNvSpPr>
          <p:nvPr>
            <p:ph type="dt" sz="half" idx="10"/>
          </p:nvPr>
        </p:nvSpPr>
        <p:spPr/>
        <p:txBody>
          <a:bodyPr/>
          <a:lstStyle/>
          <a:p>
            <a:fld id="{D4B195FB-856C-1B4C-BB7C-31618DC34484}" type="datetimeFigureOut">
              <a:rPr lang="en-US" smtClean="0"/>
              <a:t>6/10/24</a:t>
            </a:fld>
            <a:endParaRPr lang="en-US"/>
          </a:p>
        </p:txBody>
      </p:sp>
      <p:sp>
        <p:nvSpPr>
          <p:cNvPr id="6" name="Footer Placeholder 5">
            <a:extLst>
              <a:ext uri="{FF2B5EF4-FFF2-40B4-BE49-F238E27FC236}">
                <a16:creationId xmlns:a16="http://schemas.microsoft.com/office/drawing/2014/main" id="{1AB9B5BA-FF0E-494C-EF3A-E613048322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75403C-C03A-F93F-50AD-B928EA2DCE9D}"/>
              </a:ext>
            </a:extLst>
          </p:cNvPr>
          <p:cNvSpPr>
            <a:spLocks noGrp="1"/>
          </p:cNvSpPr>
          <p:nvPr>
            <p:ph type="sldNum" sz="quarter" idx="12"/>
          </p:nvPr>
        </p:nvSpPr>
        <p:spPr/>
        <p:txBody>
          <a:bodyPr/>
          <a:lstStyle/>
          <a:p>
            <a:fld id="{39DE958D-BE0D-E742-B024-31E6CDE5D799}" type="slidenum">
              <a:rPr lang="en-US" smtClean="0"/>
              <a:t>‹#›</a:t>
            </a:fld>
            <a:endParaRPr lang="en-US"/>
          </a:p>
        </p:txBody>
      </p:sp>
    </p:spTree>
    <p:extLst>
      <p:ext uri="{BB962C8B-B14F-4D97-AF65-F5344CB8AC3E}">
        <p14:creationId xmlns:p14="http://schemas.microsoft.com/office/powerpoint/2010/main" val="3108318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2FEE1-A1E7-26CF-D274-68DD4DC5B9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B84A73-1E3E-FEDD-C769-7A8A4319A5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A3B50E-410E-D8B1-328E-0DBB1A59FF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9114F8-719F-A787-D43B-C217597D2B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2BC62D-0058-2E31-5578-B471DA0816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AEFB3B-AD92-9BD6-9881-7D953C33FEF1}"/>
              </a:ext>
            </a:extLst>
          </p:cNvPr>
          <p:cNvSpPr>
            <a:spLocks noGrp="1"/>
          </p:cNvSpPr>
          <p:nvPr>
            <p:ph type="dt" sz="half" idx="10"/>
          </p:nvPr>
        </p:nvSpPr>
        <p:spPr/>
        <p:txBody>
          <a:bodyPr/>
          <a:lstStyle/>
          <a:p>
            <a:fld id="{D4B195FB-856C-1B4C-BB7C-31618DC34484}" type="datetimeFigureOut">
              <a:rPr lang="en-US" smtClean="0"/>
              <a:t>6/10/24</a:t>
            </a:fld>
            <a:endParaRPr lang="en-US"/>
          </a:p>
        </p:txBody>
      </p:sp>
      <p:sp>
        <p:nvSpPr>
          <p:cNvPr id="8" name="Footer Placeholder 7">
            <a:extLst>
              <a:ext uri="{FF2B5EF4-FFF2-40B4-BE49-F238E27FC236}">
                <a16:creationId xmlns:a16="http://schemas.microsoft.com/office/drawing/2014/main" id="{E28E6747-9432-42A9-7620-A2F17C6B12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7914FF-EC02-2DD5-2864-77DB5D415443}"/>
              </a:ext>
            </a:extLst>
          </p:cNvPr>
          <p:cNvSpPr>
            <a:spLocks noGrp="1"/>
          </p:cNvSpPr>
          <p:nvPr>
            <p:ph type="sldNum" sz="quarter" idx="12"/>
          </p:nvPr>
        </p:nvSpPr>
        <p:spPr/>
        <p:txBody>
          <a:bodyPr/>
          <a:lstStyle/>
          <a:p>
            <a:fld id="{39DE958D-BE0D-E742-B024-31E6CDE5D799}" type="slidenum">
              <a:rPr lang="en-US" smtClean="0"/>
              <a:t>‹#›</a:t>
            </a:fld>
            <a:endParaRPr lang="en-US"/>
          </a:p>
        </p:txBody>
      </p:sp>
    </p:spTree>
    <p:extLst>
      <p:ext uri="{BB962C8B-B14F-4D97-AF65-F5344CB8AC3E}">
        <p14:creationId xmlns:p14="http://schemas.microsoft.com/office/powerpoint/2010/main" val="3739990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60FB-A101-A268-B2F3-F352B22EF0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869CE6-789E-838C-6A57-DE04912983A8}"/>
              </a:ext>
            </a:extLst>
          </p:cNvPr>
          <p:cNvSpPr>
            <a:spLocks noGrp="1"/>
          </p:cNvSpPr>
          <p:nvPr>
            <p:ph type="dt" sz="half" idx="10"/>
          </p:nvPr>
        </p:nvSpPr>
        <p:spPr/>
        <p:txBody>
          <a:bodyPr/>
          <a:lstStyle/>
          <a:p>
            <a:fld id="{D4B195FB-856C-1B4C-BB7C-31618DC34484}" type="datetimeFigureOut">
              <a:rPr lang="en-US" smtClean="0"/>
              <a:t>6/10/24</a:t>
            </a:fld>
            <a:endParaRPr lang="en-US"/>
          </a:p>
        </p:txBody>
      </p:sp>
      <p:sp>
        <p:nvSpPr>
          <p:cNvPr id="4" name="Footer Placeholder 3">
            <a:extLst>
              <a:ext uri="{FF2B5EF4-FFF2-40B4-BE49-F238E27FC236}">
                <a16:creationId xmlns:a16="http://schemas.microsoft.com/office/drawing/2014/main" id="{A23E7F05-DE75-A3FD-7CE0-68435FC4E5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6B5311-E94F-A0C7-0119-1FB94155E9B2}"/>
              </a:ext>
            </a:extLst>
          </p:cNvPr>
          <p:cNvSpPr>
            <a:spLocks noGrp="1"/>
          </p:cNvSpPr>
          <p:nvPr>
            <p:ph type="sldNum" sz="quarter" idx="12"/>
          </p:nvPr>
        </p:nvSpPr>
        <p:spPr/>
        <p:txBody>
          <a:bodyPr/>
          <a:lstStyle/>
          <a:p>
            <a:fld id="{39DE958D-BE0D-E742-B024-31E6CDE5D799}" type="slidenum">
              <a:rPr lang="en-US" smtClean="0"/>
              <a:t>‹#›</a:t>
            </a:fld>
            <a:endParaRPr lang="en-US"/>
          </a:p>
        </p:txBody>
      </p:sp>
    </p:spTree>
    <p:extLst>
      <p:ext uri="{BB962C8B-B14F-4D97-AF65-F5344CB8AC3E}">
        <p14:creationId xmlns:p14="http://schemas.microsoft.com/office/powerpoint/2010/main" val="319395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566DC5-7D4C-99A7-758A-185618BF0093}"/>
              </a:ext>
            </a:extLst>
          </p:cNvPr>
          <p:cNvSpPr>
            <a:spLocks noGrp="1"/>
          </p:cNvSpPr>
          <p:nvPr>
            <p:ph type="dt" sz="half" idx="10"/>
          </p:nvPr>
        </p:nvSpPr>
        <p:spPr/>
        <p:txBody>
          <a:bodyPr/>
          <a:lstStyle/>
          <a:p>
            <a:fld id="{D4B195FB-856C-1B4C-BB7C-31618DC34484}" type="datetimeFigureOut">
              <a:rPr lang="en-US" smtClean="0"/>
              <a:t>6/10/24</a:t>
            </a:fld>
            <a:endParaRPr lang="en-US"/>
          </a:p>
        </p:txBody>
      </p:sp>
      <p:sp>
        <p:nvSpPr>
          <p:cNvPr id="3" name="Footer Placeholder 2">
            <a:extLst>
              <a:ext uri="{FF2B5EF4-FFF2-40B4-BE49-F238E27FC236}">
                <a16:creationId xmlns:a16="http://schemas.microsoft.com/office/drawing/2014/main" id="{6F907801-7510-53EC-1081-35F56933BB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9BFA64-271E-E961-3AFB-6157E25BE71E}"/>
              </a:ext>
            </a:extLst>
          </p:cNvPr>
          <p:cNvSpPr>
            <a:spLocks noGrp="1"/>
          </p:cNvSpPr>
          <p:nvPr>
            <p:ph type="sldNum" sz="quarter" idx="12"/>
          </p:nvPr>
        </p:nvSpPr>
        <p:spPr/>
        <p:txBody>
          <a:bodyPr/>
          <a:lstStyle/>
          <a:p>
            <a:fld id="{39DE958D-BE0D-E742-B024-31E6CDE5D799}" type="slidenum">
              <a:rPr lang="en-US" smtClean="0"/>
              <a:t>‹#›</a:t>
            </a:fld>
            <a:endParaRPr lang="en-US"/>
          </a:p>
        </p:txBody>
      </p:sp>
    </p:spTree>
    <p:extLst>
      <p:ext uri="{BB962C8B-B14F-4D97-AF65-F5344CB8AC3E}">
        <p14:creationId xmlns:p14="http://schemas.microsoft.com/office/powerpoint/2010/main" val="788076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54D4-1696-DC55-DF30-5B1726E7E4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2E99A1-0150-6776-659F-8C83C6961E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9B2CAE-CAE1-1921-A2A0-FF5C53E2FE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FBDF5D-7BF9-5A09-DC90-0F0491A12C6F}"/>
              </a:ext>
            </a:extLst>
          </p:cNvPr>
          <p:cNvSpPr>
            <a:spLocks noGrp="1"/>
          </p:cNvSpPr>
          <p:nvPr>
            <p:ph type="dt" sz="half" idx="10"/>
          </p:nvPr>
        </p:nvSpPr>
        <p:spPr/>
        <p:txBody>
          <a:bodyPr/>
          <a:lstStyle/>
          <a:p>
            <a:fld id="{D4B195FB-856C-1B4C-BB7C-31618DC34484}" type="datetimeFigureOut">
              <a:rPr lang="en-US" smtClean="0"/>
              <a:t>6/10/24</a:t>
            </a:fld>
            <a:endParaRPr lang="en-US"/>
          </a:p>
        </p:txBody>
      </p:sp>
      <p:sp>
        <p:nvSpPr>
          <p:cNvPr id="6" name="Footer Placeholder 5">
            <a:extLst>
              <a:ext uri="{FF2B5EF4-FFF2-40B4-BE49-F238E27FC236}">
                <a16:creationId xmlns:a16="http://schemas.microsoft.com/office/drawing/2014/main" id="{EA89FE5D-A171-56B8-528D-7EF645746E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2284A-86AA-6542-A833-9AA871986858}"/>
              </a:ext>
            </a:extLst>
          </p:cNvPr>
          <p:cNvSpPr>
            <a:spLocks noGrp="1"/>
          </p:cNvSpPr>
          <p:nvPr>
            <p:ph type="sldNum" sz="quarter" idx="12"/>
          </p:nvPr>
        </p:nvSpPr>
        <p:spPr/>
        <p:txBody>
          <a:bodyPr/>
          <a:lstStyle/>
          <a:p>
            <a:fld id="{39DE958D-BE0D-E742-B024-31E6CDE5D799}" type="slidenum">
              <a:rPr lang="en-US" smtClean="0"/>
              <a:t>‹#›</a:t>
            </a:fld>
            <a:endParaRPr lang="en-US"/>
          </a:p>
        </p:txBody>
      </p:sp>
    </p:spTree>
    <p:extLst>
      <p:ext uri="{BB962C8B-B14F-4D97-AF65-F5344CB8AC3E}">
        <p14:creationId xmlns:p14="http://schemas.microsoft.com/office/powerpoint/2010/main" val="4052909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742C5-6F21-3873-2BFF-1C80CB0378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4F8126-3F74-3DD5-566E-F03D2D6086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07D508-36BA-236B-C941-1D6ED96AC3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EE2F8D-E62C-6357-707E-E061C0D06FF3}"/>
              </a:ext>
            </a:extLst>
          </p:cNvPr>
          <p:cNvSpPr>
            <a:spLocks noGrp="1"/>
          </p:cNvSpPr>
          <p:nvPr>
            <p:ph type="dt" sz="half" idx="10"/>
          </p:nvPr>
        </p:nvSpPr>
        <p:spPr/>
        <p:txBody>
          <a:bodyPr/>
          <a:lstStyle/>
          <a:p>
            <a:fld id="{D4B195FB-856C-1B4C-BB7C-31618DC34484}" type="datetimeFigureOut">
              <a:rPr lang="en-US" smtClean="0"/>
              <a:t>6/10/24</a:t>
            </a:fld>
            <a:endParaRPr lang="en-US"/>
          </a:p>
        </p:txBody>
      </p:sp>
      <p:sp>
        <p:nvSpPr>
          <p:cNvPr id="6" name="Footer Placeholder 5">
            <a:extLst>
              <a:ext uri="{FF2B5EF4-FFF2-40B4-BE49-F238E27FC236}">
                <a16:creationId xmlns:a16="http://schemas.microsoft.com/office/drawing/2014/main" id="{5F7BEE66-2E55-F632-5769-684847AF22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94B93F-A23E-6C92-912F-12132DB79AAE}"/>
              </a:ext>
            </a:extLst>
          </p:cNvPr>
          <p:cNvSpPr>
            <a:spLocks noGrp="1"/>
          </p:cNvSpPr>
          <p:nvPr>
            <p:ph type="sldNum" sz="quarter" idx="12"/>
          </p:nvPr>
        </p:nvSpPr>
        <p:spPr/>
        <p:txBody>
          <a:bodyPr/>
          <a:lstStyle/>
          <a:p>
            <a:fld id="{39DE958D-BE0D-E742-B024-31E6CDE5D799}" type="slidenum">
              <a:rPr lang="en-US" smtClean="0"/>
              <a:t>‹#›</a:t>
            </a:fld>
            <a:endParaRPr lang="en-US"/>
          </a:p>
        </p:txBody>
      </p:sp>
    </p:spTree>
    <p:extLst>
      <p:ext uri="{BB962C8B-B14F-4D97-AF65-F5344CB8AC3E}">
        <p14:creationId xmlns:p14="http://schemas.microsoft.com/office/powerpoint/2010/main" val="511359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ADDFD4-3852-C88E-F1D8-04FA730E3F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ECDB0F-EB44-92AC-B0F7-8F6EDA5EE8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56E1B3-308A-C6A3-537F-4DC1CAF015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195FB-856C-1B4C-BB7C-31618DC34484}" type="datetimeFigureOut">
              <a:rPr lang="en-US" smtClean="0"/>
              <a:t>6/10/24</a:t>
            </a:fld>
            <a:endParaRPr lang="en-US"/>
          </a:p>
        </p:txBody>
      </p:sp>
      <p:sp>
        <p:nvSpPr>
          <p:cNvPr id="5" name="Footer Placeholder 4">
            <a:extLst>
              <a:ext uri="{FF2B5EF4-FFF2-40B4-BE49-F238E27FC236}">
                <a16:creationId xmlns:a16="http://schemas.microsoft.com/office/drawing/2014/main" id="{735FB82B-523E-4027-0593-4984B96C6A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5E8E8F-8230-3406-859A-DFA9D839B8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DE958D-BE0D-E742-B024-31E6CDE5D799}" type="slidenum">
              <a:rPr lang="en-US" smtClean="0"/>
              <a:t>‹#›</a:t>
            </a:fld>
            <a:endParaRPr lang="en-US"/>
          </a:p>
        </p:txBody>
      </p:sp>
    </p:spTree>
    <p:extLst>
      <p:ext uri="{BB962C8B-B14F-4D97-AF65-F5344CB8AC3E}">
        <p14:creationId xmlns:p14="http://schemas.microsoft.com/office/powerpoint/2010/main" val="3225770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FAC2C-00DA-3873-806E-711D60CBF4B4}"/>
              </a:ext>
            </a:extLst>
          </p:cNvPr>
          <p:cNvSpPr>
            <a:spLocks noGrp="1"/>
          </p:cNvSpPr>
          <p:nvPr>
            <p:ph type="ctrTitle"/>
          </p:nvPr>
        </p:nvSpPr>
        <p:spPr>
          <a:xfrm>
            <a:off x="1524000" y="1122363"/>
            <a:ext cx="9773920" cy="2387600"/>
          </a:xfrm>
        </p:spPr>
        <p:txBody>
          <a:bodyPr>
            <a:normAutofit/>
          </a:bodyPr>
          <a:lstStyle/>
          <a:p>
            <a:r>
              <a:rPr lang="en-US" sz="5400" b="1" dirty="0" err="1">
                <a:effectLst/>
                <a:latin typeface="Times New Roman" panose="02020603050405020304" pitchFamily="18" charset="0"/>
                <a:ea typeface="Times New Roman" panose="02020603050405020304" pitchFamily="18" charset="0"/>
              </a:rPr>
              <a:t>Wazuh</a:t>
            </a:r>
            <a:r>
              <a:rPr lang="vi-VN" sz="5400" b="1" dirty="0">
                <a:effectLst/>
                <a:latin typeface="Times New Roman" panose="02020603050405020304" pitchFamily="18" charset="0"/>
                <a:ea typeface="Times New Roman" panose="02020603050405020304" pitchFamily="18" charset="0"/>
              </a:rPr>
              <a:t> Cluster Logging System </a:t>
            </a:r>
            <a:br>
              <a:rPr lang="vi-VN" sz="5400" b="1" dirty="0">
                <a:effectLst/>
                <a:latin typeface="Times New Roman" panose="02020603050405020304" pitchFamily="18" charset="0"/>
                <a:ea typeface="Times New Roman" panose="02020603050405020304" pitchFamily="18" charset="0"/>
              </a:rPr>
            </a:br>
            <a:r>
              <a:rPr lang="vi-VN" sz="5400" b="1" dirty="0">
                <a:effectLst/>
                <a:latin typeface="Times New Roman" panose="02020603050405020304" pitchFamily="18" charset="0"/>
                <a:ea typeface="Times New Roman" panose="02020603050405020304" pitchFamily="18" charset="0"/>
              </a:rPr>
              <a:t>Forensis Logging</a:t>
            </a:r>
            <a:endParaRPr lang="en-US" sz="19900" dirty="0"/>
          </a:p>
        </p:txBody>
      </p:sp>
      <p:sp>
        <p:nvSpPr>
          <p:cNvPr id="3" name="Subtitle 2">
            <a:extLst>
              <a:ext uri="{FF2B5EF4-FFF2-40B4-BE49-F238E27FC236}">
                <a16:creationId xmlns:a16="http://schemas.microsoft.com/office/drawing/2014/main" id="{7951D2D4-7FB3-5551-38A3-D6E20441FE15}"/>
              </a:ext>
            </a:extLst>
          </p:cNvPr>
          <p:cNvSpPr>
            <a:spLocks noGrp="1"/>
          </p:cNvSpPr>
          <p:nvPr>
            <p:ph type="subTitle" idx="1"/>
          </p:nvPr>
        </p:nvSpPr>
        <p:spPr>
          <a:xfrm>
            <a:off x="1523999" y="3602038"/>
            <a:ext cx="9275805" cy="2502200"/>
          </a:xfrm>
        </p:spPr>
        <p:txBody>
          <a:bodyPr>
            <a:normAutofit fontScale="85000" lnSpcReduction="20000"/>
          </a:bodyPr>
          <a:lstStyle/>
          <a:p>
            <a:r>
              <a:rPr lang="en-US" dirty="0"/>
              <a:t>NT334.O21.ATCL</a:t>
            </a:r>
          </a:p>
          <a:p>
            <a:r>
              <a:rPr lang="en-US" dirty="0" err="1"/>
              <a:t>Nhóm</a:t>
            </a:r>
            <a:r>
              <a:rPr lang="en-US" dirty="0"/>
              <a:t> 11</a:t>
            </a:r>
          </a:p>
          <a:p>
            <a:r>
              <a:rPr lang="en-US" dirty="0" err="1"/>
              <a:t>Giảng</a:t>
            </a:r>
            <a:r>
              <a:rPr lang="en-US" dirty="0"/>
              <a:t> </a:t>
            </a:r>
            <a:r>
              <a:rPr lang="en-US" dirty="0" err="1"/>
              <a:t>Viên</a:t>
            </a:r>
            <a:r>
              <a:rPr lang="en-US" dirty="0"/>
              <a:t> </a:t>
            </a:r>
            <a:r>
              <a:rPr lang="en-US" dirty="0" err="1"/>
              <a:t>Hướng</a:t>
            </a:r>
            <a:r>
              <a:rPr lang="en-US" dirty="0"/>
              <a:t> </a:t>
            </a:r>
            <a:r>
              <a:rPr lang="en-US" dirty="0" err="1"/>
              <a:t>Dẫn</a:t>
            </a:r>
            <a:r>
              <a:rPr lang="en-US" dirty="0"/>
              <a:t>: </a:t>
            </a:r>
            <a:r>
              <a:rPr lang="en-US" dirty="0" err="1"/>
              <a:t>Thầy</a:t>
            </a:r>
            <a:r>
              <a:rPr lang="en-US" dirty="0"/>
              <a:t> Lê </a:t>
            </a:r>
            <a:r>
              <a:rPr lang="en-US" dirty="0" err="1"/>
              <a:t>Đức</a:t>
            </a:r>
            <a:r>
              <a:rPr lang="en-US" dirty="0"/>
              <a:t> </a:t>
            </a:r>
            <a:r>
              <a:rPr lang="en-US" dirty="0" err="1"/>
              <a:t>Thịnh</a:t>
            </a:r>
            <a:endParaRPr lang="en-US" dirty="0"/>
          </a:p>
          <a:p>
            <a:pPr algn="l"/>
            <a:r>
              <a:rPr lang="en-US" dirty="0" err="1"/>
              <a:t>Thành</a:t>
            </a:r>
            <a:r>
              <a:rPr lang="en-US" dirty="0"/>
              <a:t> </a:t>
            </a:r>
            <a:r>
              <a:rPr lang="en-US" dirty="0" err="1"/>
              <a:t>Viên</a:t>
            </a:r>
            <a:r>
              <a:rPr lang="en-US" dirty="0"/>
              <a:t> </a:t>
            </a:r>
            <a:r>
              <a:rPr lang="en-US" dirty="0" err="1"/>
              <a:t>Nhóm</a:t>
            </a:r>
            <a:r>
              <a:rPr lang="en-US" dirty="0"/>
              <a:t>: </a:t>
            </a:r>
          </a:p>
          <a:p>
            <a:pPr algn="l"/>
            <a:r>
              <a:rPr lang="en-US" dirty="0"/>
              <a:t>Lê </a:t>
            </a:r>
            <a:r>
              <a:rPr lang="en-US" dirty="0" err="1"/>
              <a:t>Hà</a:t>
            </a:r>
            <a:r>
              <a:rPr lang="en-US" dirty="0"/>
              <a:t> Quang </a:t>
            </a:r>
            <a:r>
              <a:rPr lang="en-US" dirty="0" err="1"/>
              <a:t>Thịnh</a:t>
            </a:r>
            <a:endParaRPr lang="en-US" dirty="0"/>
          </a:p>
          <a:p>
            <a:pPr algn="l"/>
            <a:r>
              <a:rPr lang="en-US" dirty="0"/>
              <a:t>Mai </a:t>
            </a:r>
            <a:r>
              <a:rPr lang="en-US" dirty="0" err="1"/>
              <a:t>Văn</a:t>
            </a:r>
            <a:r>
              <a:rPr lang="en-US" dirty="0"/>
              <a:t> </a:t>
            </a:r>
            <a:r>
              <a:rPr lang="en-US" dirty="0" err="1"/>
              <a:t>Hùng</a:t>
            </a:r>
            <a:endParaRPr lang="en-US" dirty="0"/>
          </a:p>
          <a:p>
            <a:pPr algn="l"/>
            <a:r>
              <a:rPr lang="en-US" dirty="0" err="1"/>
              <a:t>Huỳnh</a:t>
            </a:r>
            <a:r>
              <a:rPr lang="en-US" dirty="0"/>
              <a:t> </a:t>
            </a:r>
            <a:r>
              <a:rPr lang="en-US" dirty="0" err="1"/>
              <a:t>Dương</a:t>
            </a:r>
            <a:r>
              <a:rPr lang="en-US" dirty="0"/>
              <a:t> </a:t>
            </a:r>
            <a:r>
              <a:rPr lang="en-US" dirty="0" err="1"/>
              <a:t>Đức</a:t>
            </a:r>
            <a:r>
              <a:rPr lang="en-US" dirty="0"/>
              <a:t> </a:t>
            </a:r>
            <a:r>
              <a:rPr lang="en-US" dirty="0" err="1"/>
              <a:t>Toàn</a:t>
            </a:r>
            <a:endParaRPr lang="en-US" dirty="0"/>
          </a:p>
          <a:p>
            <a:endParaRPr lang="en-US" dirty="0"/>
          </a:p>
        </p:txBody>
      </p:sp>
    </p:spTree>
    <p:extLst>
      <p:ext uri="{BB962C8B-B14F-4D97-AF65-F5344CB8AC3E}">
        <p14:creationId xmlns:p14="http://schemas.microsoft.com/office/powerpoint/2010/main" val="2021159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0FB88-C8F4-7328-B143-2E2F3774B8A5}"/>
              </a:ext>
            </a:extLst>
          </p:cNvPr>
          <p:cNvSpPr>
            <a:spLocks noGrp="1"/>
          </p:cNvSpPr>
          <p:nvPr>
            <p:ph type="title"/>
          </p:nvPr>
        </p:nvSpPr>
        <p:spPr>
          <a:xfrm>
            <a:off x="838200" y="365125"/>
            <a:ext cx="10515600" cy="727951"/>
          </a:xfrm>
        </p:spPr>
        <p:txBody>
          <a:bodyPr>
            <a:normAutofit/>
          </a:bodyPr>
          <a:lstStyle/>
          <a:p>
            <a:pPr algn="ctr"/>
            <a:r>
              <a:rPr lang="en-US" sz="2400" b="1" dirty="0" err="1">
                <a:effectLst/>
                <a:latin typeface="Times New Roman" panose="02020603050405020304" pitchFamily="18" charset="0"/>
                <a:ea typeface="Calibri" panose="020F0502020204030204" pitchFamily="34" charset="0"/>
              </a:rPr>
              <a:t>Wazuh</a:t>
            </a:r>
            <a:r>
              <a:rPr lang="en-US" sz="2400" b="1" dirty="0">
                <a:effectLst/>
                <a:latin typeface="Times New Roman" panose="02020603050405020304" pitchFamily="18" charset="0"/>
                <a:ea typeface="Calibri" panose="020F0502020204030204" pitchFamily="34" charset="0"/>
              </a:rPr>
              <a:t> Cluster </a:t>
            </a:r>
            <a:r>
              <a:rPr lang="en-US" sz="2400" b="1" dirty="0" err="1">
                <a:effectLst/>
                <a:latin typeface="Times New Roman" panose="02020603050405020304" pitchFamily="18" charset="0"/>
                <a:ea typeface="Calibri" panose="020F0502020204030204" pitchFamily="34" charset="0"/>
              </a:rPr>
              <a:t>Architechture</a:t>
            </a:r>
            <a:endParaRPr lang="en-US" sz="5400" b="1" dirty="0"/>
          </a:p>
        </p:txBody>
      </p:sp>
      <p:pic>
        <p:nvPicPr>
          <p:cNvPr id="4" name="Content Placeholder 3" descr="A screenshot of a computer&#10;&#10;Description automatically generated">
            <a:extLst>
              <a:ext uri="{FF2B5EF4-FFF2-40B4-BE49-F238E27FC236}">
                <a16:creationId xmlns:a16="http://schemas.microsoft.com/office/drawing/2014/main" id="{CF793C13-5464-1219-12D2-E4263BA1DCC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41731" y="1093076"/>
            <a:ext cx="8485328" cy="4126805"/>
          </a:xfrm>
          <a:prstGeom prst="rect">
            <a:avLst/>
          </a:prstGeom>
        </p:spPr>
      </p:pic>
      <p:pic>
        <p:nvPicPr>
          <p:cNvPr id="5" name="Picture 4" descr="A black screen with white text&#10;&#10;Description automatically generated">
            <a:extLst>
              <a:ext uri="{FF2B5EF4-FFF2-40B4-BE49-F238E27FC236}">
                <a16:creationId xmlns:a16="http://schemas.microsoft.com/office/drawing/2014/main" id="{F32207A3-A6E7-2C2F-8DC5-1F04193C6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731" y="5219881"/>
            <a:ext cx="5943600" cy="1023620"/>
          </a:xfrm>
          <a:prstGeom prst="rect">
            <a:avLst/>
          </a:prstGeom>
        </p:spPr>
      </p:pic>
    </p:spTree>
    <p:extLst>
      <p:ext uri="{BB962C8B-B14F-4D97-AF65-F5344CB8AC3E}">
        <p14:creationId xmlns:p14="http://schemas.microsoft.com/office/powerpoint/2010/main" val="2269950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B45DE4-3032-3625-111C-383BE92C21AE}"/>
              </a:ext>
            </a:extLst>
          </p:cNvPr>
          <p:cNvSpPr>
            <a:spLocks noGrp="1"/>
          </p:cNvSpPr>
          <p:nvPr>
            <p:ph type="title"/>
          </p:nvPr>
        </p:nvSpPr>
        <p:spPr>
          <a:xfrm>
            <a:off x="572493" y="238539"/>
            <a:ext cx="11018520" cy="1434415"/>
          </a:xfrm>
        </p:spPr>
        <p:txBody>
          <a:bodyPr anchor="b">
            <a:normAutofit/>
          </a:bodyPr>
          <a:lstStyle/>
          <a:p>
            <a:r>
              <a:rPr lang="vi-VN" sz="5400" b="1" dirty="0">
                <a:effectLst/>
                <a:latin typeface="Times New Roman" panose="02020603050405020304" pitchFamily="18" charset="0"/>
                <a:ea typeface="Times New Roman" panose="02020603050405020304" pitchFamily="18" charset="0"/>
              </a:rPr>
              <a:t>Log Forensis</a:t>
            </a:r>
            <a:endParaRPr lang="en-US" sz="5400" dirty="0"/>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FBFDFC7B-AC00-47F1-352D-E5EAB76B4CA6}"/>
              </a:ext>
            </a:extLst>
          </p:cNvPr>
          <p:cNvSpPr>
            <a:spLocks noGrp="1"/>
          </p:cNvSpPr>
          <p:nvPr>
            <p:ph idx="1"/>
          </p:nvPr>
        </p:nvSpPr>
        <p:spPr>
          <a:xfrm>
            <a:off x="572493" y="2071316"/>
            <a:ext cx="6713552" cy="4119172"/>
          </a:xfrm>
        </p:spPr>
        <p:txBody>
          <a:bodyPr anchor="t">
            <a:normAutofit/>
          </a:bodyPr>
          <a:lstStyle/>
          <a:p>
            <a:r>
              <a:rPr lang="vi-VN" sz="2400" b="1" dirty="0">
                <a:effectLst/>
                <a:latin typeface="Times New Roman" panose="02020603050405020304" pitchFamily="18" charset="0"/>
                <a:ea typeface="Times New Roman" panose="02020603050405020304" pitchFamily="18" charset="0"/>
              </a:rPr>
              <a:t>Log forensics (phân tích pháp y logs) là quá trình thu thập, phân tích và giải thích các logs từ hệ thống máy tính và mạng để điều tra các sự kiện bảo mật, sự cố hệ thống, hoặc các hoạt động đáng ngờ. Mục tiêu của log forensics là tìm ra bằng chứng số về các hành vi hoặc sự cố an ninh mạng, giúp xác định nguyên nhân, tác động và thủ phạm của các sự cố đó.</a:t>
            </a:r>
            <a:endParaRPr lang="en-US" sz="2200" dirty="0"/>
          </a:p>
        </p:txBody>
      </p:sp>
      <p:pic>
        <p:nvPicPr>
          <p:cNvPr id="5" name="Content Placeholder 4" descr="A fingerprint scan with text&#10;&#10;Description automatically generated">
            <a:extLst>
              <a:ext uri="{FF2B5EF4-FFF2-40B4-BE49-F238E27FC236}">
                <a16:creationId xmlns:a16="http://schemas.microsoft.com/office/drawing/2014/main" id="{263A3B7B-158C-4647-DFED-9E2065404AD9}"/>
              </a:ext>
            </a:extLst>
          </p:cNvPr>
          <p:cNvPicPr>
            <a:picLocks noChangeAspect="1"/>
          </p:cNvPicPr>
          <p:nvPr/>
        </p:nvPicPr>
        <p:blipFill rotWithShape="1">
          <a:blip r:embed="rId2"/>
          <a:srcRect l="20897" r="28518"/>
          <a:stretch/>
        </p:blipFill>
        <p:spPr>
          <a:xfrm>
            <a:off x="7675658" y="2093976"/>
            <a:ext cx="3941064" cy="4096512"/>
          </a:xfrm>
          <a:prstGeom prst="rect">
            <a:avLst/>
          </a:prstGeom>
        </p:spPr>
      </p:pic>
    </p:spTree>
    <p:extLst>
      <p:ext uri="{BB962C8B-B14F-4D97-AF65-F5344CB8AC3E}">
        <p14:creationId xmlns:p14="http://schemas.microsoft.com/office/powerpoint/2010/main" val="803080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C59793-919B-4556-5982-13EF50205002}"/>
              </a:ext>
            </a:extLst>
          </p:cNvPr>
          <p:cNvSpPr>
            <a:spLocks noGrp="1"/>
          </p:cNvSpPr>
          <p:nvPr>
            <p:ph idx="1"/>
          </p:nvPr>
        </p:nvSpPr>
        <p:spPr>
          <a:xfrm>
            <a:off x="391160" y="162560"/>
            <a:ext cx="10515600" cy="6299199"/>
          </a:xfrm>
        </p:spPr>
        <p:txBody>
          <a:bodyPr>
            <a:normAutofit fontScale="92500" lnSpcReduction="10000"/>
          </a:bodyPr>
          <a:lstStyle/>
          <a:p>
            <a:pPr marL="0" indent="0">
              <a:buNone/>
            </a:pPr>
            <a:r>
              <a:rPr lang="vi-VN" sz="1400" b="1" dirty="0">
                <a:latin typeface="Times New Roman" panose="02020603050405020304" pitchFamily="18" charset="0"/>
                <a:cs typeface="Times New Roman" panose="02020603050405020304" pitchFamily="18" charset="0"/>
              </a:rPr>
              <a:t>1. Thu thập Logs</a:t>
            </a:r>
          </a:p>
          <a:p>
            <a:r>
              <a:rPr lang="vi-VN" sz="1400" b="1" dirty="0">
                <a:latin typeface="Times New Roman" panose="02020603050405020304" pitchFamily="18" charset="0"/>
                <a:cs typeface="Times New Roman" panose="02020603050405020304" pitchFamily="18" charset="0"/>
              </a:rPr>
              <a:t>Nguồn logs</a:t>
            </a:r>
            <a:r>
              <a:rPr lang="vi-VN" sz="1400" dirty="0">
                <a:latin typeface="Times New Roman" panose="02020603050405020304" pitchFamily="18" charset="0"/>
                <a:cs typeface="Times New Roman" panose="02020603050405020304" pitchFamily="18" charset="0"/>
              </a:rPr>
              <a:t>: Logs có thể được thu thập từ nhiều nguồn khác nhau, bao gồm hệ điều hành (syslog, authlog, kernel log), ứng dụng (web server logs, database logs), thiết bị mạng (router logs, firewall logs), và các dịch vụ bảo mật (IDS/IPS logs, antivirus logs).</a:t>
            </a:r>
          </a:p>
          <a:p>
            <a:r>
              <a:rPr lang="vi-VN" sz="1400" b="1" dirty="0">
                <a:latin typeface="Times New Roman" panose="02020603050405020304" pitchFamily="18" charset="0"/>
                <a:cs typeface="Times New Roman" panose="02020603050405020304" pitchFamily="18" charset="0"/>
              </a:rPr>
              <a:t>Phương pháp thu thập</a:t>
            </a:r>
            <a:r>
              <a:rPr lang="vi-VN" sz="1400" dirty="0">
                <a:latin typeface="Times New Roman" panose="02020603050405020304" pitchFamily="18" charset="0"/>
                <a:cs typeface="Times New Roman" panose="02020603050405020304" pitchFamily="18" charset="0"/>
              </a:rPr>
              <a:t>: Logs có thể được thu thập thông qua các công cụ giám sát và quản lý logs như Wazuh, Splunk, hoặc ELK stack (Elasticsearch, Logstash, Kibana). Việc thu thập logs phải được thực hiện một cách liên tục và đảm bảo tính toàn vẹn của dữ liệu.</a:t>
            </a:r>
          </a:p>
          <a:p>
            <a:pPr marL="0" indent="0">
              <a:buNone/>
            </a:pPr>
            <a:r>
              <a:rPr lang="vi-VN" sz="1400" b="1" dirty="0">
                <a:latin typeface="Times New Roman" panose="02020603050405020304" pitchFamily="18" charset="0"/>
                <a:cs typeface="Times New Roman" panose="02020603050405020304" pitchFamily="18" charset="0"/>
              </a:rPr>
              <a:t>2. Phân loại và tổ chức Logs</a:t>
            </a:r>
          </a:p>
          <a:p>
            <a:r>
              <a:rPr lang="vi-VN" sz="1400" b="1" dirty="0">
                <a:latin typeface="Times New Roman" panose="02020603050405020304" pitchFamily="18" charset="0"/>
                <a:cs typeface="Times New Roman" panose="02020603050405020304" pitchFamily="18" charset="0"/>
              </a:rPr>
              <a:t>Phân loại</a:t>
            </a:r>
            <a:r>
              <a:rPr lang="vi-VN" sz="1400" dirty="0">
                <a:latin typeface="Times New Roman" panose="02020603050405020304" pitchFamily="18" charset="0"/>
                <a:cs typeface="Times New Roman" panose="02020603050405020304" pitchFamily="18" charset="0"/>
              </a:rPr>
              <a:t>: Logs thường được phân loại theo loại sự kiện, nguồn gốc, hoặc mức độ nghiêm trọng. Ví dụ: logs xác thực, logs hệ thống, logs ứng dụng, và logs bảo mật.</a:t>
            </a:r>
          </a:p>
          <a:p>
            <a:r>
              <a:rPr lang="vi-VN" sz="1400" b="1" dirty="0">
                <a:latin typeface="Times New Roman" panose="02020603050405020304" pitchFamily="18" charset="0"/>
                <a:cs typeface="Times New Roman" panose="02020603050405020304" pitchFamily="18" charset="0"/>
              </a:rPr>
              <a:t>Tổ chức</a:t>
            </a:r>
            <a:r>
              <a:rPr lang="vi-VN" sz="1400" dirty="0">
                <a:latin typeface="Times New Roman" panose="02020603050405020304" pitchFamily="18" charset="0"/>
                <a:cs typeface="Times New Roman" panose="02020603050405020304" pitchFamily="18" charset="0"/>
              </a:rPr>
              <a:t>: Logs cần được lưu trữ và tổ chức một cách hợp lý để dễ dàng truy vấn và phân tích. Hệ thống quản lý logs thường sử dụng cơ sở dữ liệu hoặc các công cụ tìm kiếm để tổ chức và lập chỉ mục logs.</a:t>
            </a:r>
          </a:p>
          <a:p>
            <a:pPr marL="0" indent="0">
              <a:buNone/>
            </a:pPr>
            <a:r>
              <a:rPr lang="vi-VN" sz="1400" b="1" dirty="0">
                <a:latin typeface="Times New Roman" panose="02020603050405020304" pitchFamily="18" charset="0"/>
                <a:cs typeface="Times New Roman" panose="02020603050405020304" pitchFamily="18" charset="0"/>
              </a:rPr>
              <a:t>3. Phân tích Logs</a:t>
            </a:r>
          </a:p>
          <a:p>
            <a:pPr>
              <a:buFont typeface="Arial" panose="020B0604020202020204" pitchFamily="34" charset="0"/>
              <a:buChar char="•"/>
            </a:pPr>
            <a:r>
              <a:rPr lang="vi-VN" sz="1400" b="1" dirty="0">
                <a:latin typeface="Times New Roman" panose="02020603050405020304" pitchFamily="18" charset="0"/>
                <a:cs typeface="Times New Roman" panose="02020603050405020304" pitchFamily="18" charset="0"/>
              </a:rPr>
              <a:t>Phân tích mô hình</a:t>
            </a:r>
            <a:r>
              <a:rPr lang="vi-VN" sz="1400" dirty="0">
                <a:latin typeface="Times New Roman" panose="02020603050405020304" pitchFamily="18" charset="0"/>
                <a:cs typeface="Times New Roman" panose="02020603050405020304" pitchFamily="18" charset="0"/>
              </a:rPr>
              <a:t>: Tìm kiếm các mẫu hoặc hành vi bất thường trong logs để phát hiện các sự kiện bất thường hoặc các cuộc tấn công tiềm ẩn.</a:t>
            </a:r>
          </a:p>
          <a:p>
            <a:pPr>
              <a:buFont typeface="Arial" panose="020B0604020202020204" pitchFamily="34" charset="0"/>
              <a:buChar char="•"/>
            </a:pPr>
            <a:r>
              <a:rPr lang="vi-VN" sz="1400" b="1" dirty="0">
                <a:latin typeface="Times New Roman" panose="02020603050405020304" pitchFamily="18" charset="0"/>
                <a:cs typeface="Times New Roman" panose="02020603050405020304" pitchFamily="18" charset="0"/>
              </a:rPr>
              <a:t>Tương quan dữ liệu</a:t>
            </a:r>
            <a:r>
              <a:rPr lang="vi-VN" sz="1400" dirty="0">
                <a:latin typeface="Times New Roman" panose="02020603050405020304" pitchFamily="18" charset="0"/>
                <a:cs typeface="Times New Roman" panose="02020603050405020304" pitchFamily="18" charset="0"/>
              </a:rPr>
              <a:t>: Kết hợp và phân tích các logs từ nhiều nguồn khác nhau để tạo ra một bức tranh toàn cảnh về sự cố hoặc sự kiện bảo mật. Điều này giúp xác định chuỗi sự kiện và xác định điểm khởi đầu của sự cố.</a:t>
            </a:r>
          </a:p>
          <a:p>
            <a:pPr>
              <a:buFont typeface="Arial" panose="020B0604020202020204" pitchFamily="34" charset="0"/>
              <a:buChar char="•"/>
            </a:pPr>
            <a:r>
              <a:rPr lang="vi-VN" sz="1400" b="1" dirty="0">
                <a:latin typeface="Times New Roman" panose="02020603050405020304" pitchFamily="18" charset="0"/>
                <a:cs typeface="Times New Roman" panose="02020603050405020304" pitchFamily="18" charset="0"/>
              </a:rPr>
              <a:t>Phân tích thời gian</a:t>
            </a:r>
            <a:r>
              <a:rPr lang="vi-VN" sz="1400" dirty="0">
                <a:latin typeface="Times New Roman" panose="02020603050405020304" pitchFamily="18" charset="0"/>
                <a:cs typeface="Times New Roman" panose="02020603050405020304" pitchFamily="18" charset="0"/>
              </a:rPr>
              <a:t>: Sử dụng dấu thời gian trong logs để xác định thời gian xảy ra sự kiện và theo dõi các sự kiện theo thời gian.</a:t>
            </a:r>
          </a:p>
          <a:p>
            <a:pPr marL="0" indent="0">
              <a:buNone/>
            </a:pPr>
            <a:r>
              <a:rPr lang="vi-VN" sz="1400" b="1" dirty="0">
                <a:latin typeface="Times New Roman" panose="02020603050405020304" pitchFamily="18" charset="0"/>
                <a:cs typeface="Times New Roman" panose="02020603050405020304" pitchFamily="18" charset="0"/>
              </a:rPr>
              <a:t>4. Giải thích và Báo cáo</a:t>
            </a:r>
          </a:p>
          <a:p>
            <a:pPr>
              <a:buFont typeface="Arial" panose="020B0604020202020204" pitchFamily="34" charset="0"/>
              <a:buChar char="•"/>
            </a:pPr>
            <a:r>
              <a:rPr lang="vi-VN" sz="1400" b="1" dirty="0">
                <a:latin typeface="Times New Roman" panose="02020603050405020304" pitchFamily="18" charset="0"/>
                <a:cs typeface="Times New Roman" panose="02020603050405020304" pitchFamily="18" charset="0"/>
              </a:rPr>
              <a:t>Giải thích kết quả</a:t>
            </a:r>
            <a:r>
              <a:rPr lang="vi-VN" sz="1400" dirty="0">
                <a:latin typeface="Times New Roman" panose="02020603050405020304" pitchFamily="18" charset="0"/>
                <a:cs typeface="Times New Roman" panose="02020603050405020304" pitchFamily="18" charset="0"/>
              </a:rPr>
              <a:t>: Đưa ra các kết luận dựa trên phân tích logs. Điều này bao gồm việc xác định nguyên nhân của sự cố, các hành động đã thực hiện, và hậu quả của sự cố.</a:t>
            </a:r>
          </a:p>
          <a:p>
            <a:pPr>
              <a:buFont typeface="Arial" panose="020B0604020202020204" pitchFamily="34" charset="0"/>
              <a:buChar char="•"/>
            </a:pPr>
            <a:r>
              <a:rPr lang="vi-VN" sz="1400" b="1" dirty="0">
                <a:latin typeface="Times New Roman" panose="02020603050405020304" pitchFamily="18" charset="0"/>
                <a:cs typeface="Times New Roman" panose="02020603050405020304" pitchFamily="18" charset="0"/>
              </a:rPr>
              <a:t>Báo cáo</a:t>
            </a:r>
            <a:r>
              <a:rPr lang="vi-VN" sz="1400" dirty="0">
                <a:latin typeface="Times New Roman" panose="02020603050405020304" pitchFamily="18" charset="0"/>
                <a:cs typeface="Times New Roman" panose="02020603050405020304" pitchFamily="18" charset="0"/>
              </a:rPr>
              <a:t>: Tạo các báo cáo chi tiết về các phát hiện và phân tích logs. Báo cáo này thường được sử dụng để thông báo cho các bên liên quan, đưa ra các khuyến nghị cải thiện an ninh, và có thể được sử dụng làm bằng chứng trong các cuộc điều tra pháp lý.</a:t>
            </a:r>
          </a:p>
          <a:p>
            <a:pPr marL="0" indent="0">
              <a:buNone/>
            </a:pPr>
            <a:r>
              <a:rPr lang="vi-VN" sz="1400" b="1" dirty="0">
                <a:latin typeface="Times New Roman" panose="02020603050405020304" pitchFamily="18" charset="0"/>
                <a:cs typeface="Times New Roman" panose="02020603050405020304" pitchFamily="18" charset="0"/>
              </a:rPr>
              <a:t>5. Ứng dụng của Log Forensics</a:t>
            </a:r>
          </a:p>
          <a:p>
            <a:pPr>
              <a:buFont typeface="Arial" panose="020B0604020202020204" pitchFamily="34" charset="0"/>
              <a:buChar char="•"/>
            </a:pPr>
            <a:r>
              <a:rPr lang="vi-VN" sz="1400" b="1" dirty="0">
                <a:latin typeface="Times New Roman" panose="02020603050405020304" pitchFamily="18" charset="0"/>
                <a:cs typeface="Times New Roman" panose="02020603050405020304" pitchFamily="18" charset="0"/>
              </a:rPr>
              <a:t>Điều tra sự cố an ninh</a:t>
            </a:r>
            <a:r>
              <a:rPr lang="vi-VN" sz="1400" dirty="0">
                <a:latin typeface="Times New Roman" panose="02020603050405020304" pitchFamily="18" charset="0"/>
                <a:cs typeface="Times New Roman" panose="02020603050405020304" pitchFamily="18" charset="0"/>
              </a:rPr>
              <a:t>: Xác định nguồn gốc và tác động của các cuộc tấn công mạng hoặc vi phạm an ninh.</a:t>
            </a:r>
          </a:p>
          <a:p>
            <a:pPr>
              <a:buFont typeface="Arial" panose="020B0604020202020204" pitchFamily="34" charset="0"/>
              <a:buChar char="•"/>
            </a:pPr>
            <a:r>
              <a:rPr lang="vi-VN" sz="1400" b="1" dirty="0">
                <a:latin typeface="Times New Roman" panose="02020603050405020304" pitchFamily="18" charset="0"/>
                <a:cs typeface="Times New Roman" panose="02020603050405020304" pitchFamily="18" charset="0"/>
              </a:rPr>
              <a:t>Đảm bảo tuân thủ</a:t>
            </a:r>
            <a:r>
              <a:rPr lang="vi-VN" sz="1400" dirty="0">
                <a:latin typeface="Times New Roman" panose="02020603050405020304" pitchFamily="18" charset="0"/>
                <a:cs typeface="Times New Roman" panose="02020603050405020304" pitchFamily="18" charset="0"/>
              </a:rPr>
              <a:t>: Đảm bảo rằng hệ thống tuân thủ các quy định và tiêu chuẩn an ninh, như GDPR, HIPAA, hoặc PCI-DSS.</a:t>
            </a:r>
          </a:p>
          <a:p>
            <a:pPr>
              <a:buFont typeface="Arial" panose="020B0604020202020204" pitchFamily="34" charset="0"/>
              <a:buChar char="•"/>
            </a:pPr>
            <a:r>
              <a:rPr lang="vi-VN" sz="1400" b="1" dirty="0">
                <a:latin typeface="Times New Roman" panose="02020603050405020304" pitchFamily="18" charset="0"/>
                <a:cs typeface="Times New Roman" panose="02020603050405020304" pitchFamily="18" charset="0"/>
              </a:rPr>
              <a:t>Phát hiện gian lận</a:t>
            </a:r>
            <a:r>
              <a:rPr lang="vi-VN" sz="1400" dirty="0">
                <a:latin typeface="Times New Roman" panose="02020603050405020304" pitchFamily="18" charset="0"/>
                <a:cs typeface="Times New Roman" panose="02020603050405020304" pitchFamily="18" charset="0"/>
              </a:rPr>
              <a:t>: Phát hiện và điều tra các hành vi gian lận hoặc lạm dụng hệ thống.</a:t>
            </a:r>
          </a:p>
          <a:p>
            <a:pPr>
              <a:buFont typeface="Arial" panose="020B0604020202020204" pitchFamily="34" charset="0"/>
              <a:buChar char="•"/>
            </a:pPr>
            <a:r>
              <a:rPr lang="vi-VN" sz="1400" b="1" dirty="0">
                <a:latin typeface="Times New Roman" panose="02020603050405020304" pitchFamily="18" charset="0"/>
                <a:cs typeface="Times New Roman" panose="02020603050405020304" pitchFamily="18" charset="0"/>
              </a:rPr>
              <a:t>Tối ưu hóa hệ thống</a:t>
            </a:r>
            <a:r>
              <a:rPr lang="vi-VN" sz="1400" dirty="0">
                <a:latin typeface="Times New Roman" panose="02020603050405020304" pitchFamily="18" charset="0"/>
                <a:cs typeface="Times New Roman" panose="02020603050405020304" pitchFamily="18" charset="0"/>
              </a:rPr>
              <a:t>: Phát hiện và khắc phục các vấn đề về hiệu suất hoặc cấu hình trong hệ thống.</a:t>
            </a:r>
          </a:p>
          <a:p>
            <a:endParaRPr lang="en-US" sz="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2621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AD7A5-29C7-244F-8327-21FEC999DF77}"/>
              </a:ext>
            </a:extLst>
          </p:cNvPr>
          <p:cNvSpPr>
            <a:spLocks noGrp="1"/>
          </p:cNvSpPr>
          <p:nvPr>
            <p:ph type="title"/>
          </p:nvPr>
        </p:nvSpPr>
        <p:spPr>
          <a:xfrm>
            <a:off x="838200" y="365125"/>
            <a:ext cx="10515600" cy="780503"/>
          </a:xfrm>
        </p:spPr>
        <p:txBody>
          <a:bodyPr/>
          <a:lstStyle/>
          <a:p>
            <a:r>
              <a:rPr lang="en-US" dirty="0">
                <a:latin typeface="Times New Roman" panose="02020603050405020304" pitchFamily="18" charset="0"/>
                <a:cs typeface="Times New Roman" panose="02020603050405020304" pitchFamily="18" charset="0"/>
              </a:rPr>
              <a:t>Logs Type </a:t>
            </a:r>
          </a:p>
        </p:txBody>
      </p:sp>
      <p:pic>
        <p:nvPicPr>
          <p:cNvPr id="5" name="Content Placeholder 4">
            <a:extLst>
              <a:ext uri="{FF2B5EF4-FFF2-40B4-BE49-F238E27FC236}">
                <a16:creationId xmlns:a16="http://schemas.microsoft.com/office/drawing/2014/main" id="{C54A63D9-AEC8-7F29-29D3-4B16CD2003CF}"/>
              </a:ext>
            </a:extLst>
          </p:cNvPr>
          <p:cNvPicPr>
            <a:picLocks noGrp="1" noChangeAspect="1"/>
          </p:cNvPicPr>
          <p:nvPr>
            <p:ph idx="1"/>
          </p:nvPr>
        </p:nvPicPr>
        <p:blipFill>
          <a:blip r:embed="rId2"/>
          <a:stretch>
            <a:fillRect/>
          </a:stretch>
        </p:blipFill>
        <p:spPr>
          <a:xfrm>
            <a:off x="838200" y="1145628"/>
            <a:ext cx="10515600" cy="1107861"/>
          </a:xfrm>
        </p:spPr>
      </p:pic>
      <p:sp>
        <p:nvSpPr>
          <p:cNvPr id="7" name="TextBox 6">
            <a:extLst>
              <a:ext uri="{FF2B5EF4-FFF2-40B4-BE49-F238E27FC236}">
                <a16:creationId xmlns:a16="http://schemas.microsoft.com/office/drawing/2014/main" id="{C51F1597-D043-50D0-EB6C-38FE9BE283B0}"/>
              </a:ext>
            </a:extLst>
          </p:cNvPr>
          <p:cNvSpPr txBox="1"/>
          <p:nvPr/>
        </p:nvSpPr>
        <p:spPr>
          <a:xfrm>
            <a:off x="838200" y="2393725"/>
            <a:ext cx="10515600" cy="3600986"/>
          </a:xfrm>
          <a:prstGeom prst="rect">
            <a:avLst/>
          </a:prstGeom>
          <a:noFill/>
        </p:spPr>
        <p:txBody>
          <a:bodyPr wrap="square">
            <a:spAutoFit/>
          </a:bodyPr>
          <a:lstStyle/>
          <a:p>
            <a:r>
              <a:rPr lang="en-US" sz="1600" dirty="0"/>
              <a:t>1. Syslog:</a:t>
            </a:r>
          </a:p>
          <a:p>
            <a:r>
              <a:rPr lang="en-US" sz="1600" dirty="0"/>
              <a:t>- </a:t>
            </a:r>
            <a:r>
              <a:rPr lang="en-US" sz="1600" dirty="0" err="1"/>
              <a:t>Nó</a:t>
            </a:r>
            <a:r>
              <a:rPr lang="en-US" sz="1600" dirty="0"/>
              <a:t> </a:t>
            </a:r>
            <a:r>
              <a:rPr lang="en-US" sz="1600" dirty="0" err="1"/>
              <a:t>chứa</a:t>
            </a:r>
            <a:r>
              <a:rPr lang="en-US" sz="1600" dirty="0"/>
              <a:t> </a:t>
            </a:r>
            <a:r>
              <a:rPr lang="en-US" sz="1600" dirty="0" err="1"/>
              <a:t>thông</a:t>
            </a:r>
            <a:r>
              <a:rPr lang="en-US" sz="1600" dirty="0"/>
              <a:t> tin </a:t>
            </a:r>
            <a:r>
              <a:rPr lang="en-US" sz="1600" dirty="0" err="1"/>
              <a:t>về</a:t>
            </a:r>
            <a:r>
              <a:rPr lang="en-US" sz="1600" dirty="0"/>
              <a:t> </a:t>
            </a:r>
            <a:r>
              <a:rPr lang="en-US" sz="1600" dirty="0" err="1"/>
              <a:t>các</a:t>
            </a:r>
            <a:r>
              <a:rPr lang="en-US" sz="1600" dirty="0"/>
              <a:t> </a:t>
            </a:r>
            <a:r>
              <a:rPr lang="en-US" sz="1600" dirty="0" err="1"/>
              <a:t>sự</a:t>
            </a:r>
            <a:r>
              <a:rPr lang="en-US" sz="1600" dirty="0"/>
              <a:t> </a:t>
            </a:r>
            <a:r>
              <a:rPr lang="en-US" sz="1600" dirty="0" err="1"/>
              <a:t>kiện</a:t>
            </a:r>
            <a:r>
              <a:rPr lang="en-US" sz="1600" dirty="0"/>
              <a:t> </a:t>
            </a:r>
            <a:r>
              <a:rPr lang="en-US" sz="1600" dirty="0" err="1"/>
              <a:t>hệ</a:t>
            </a:r>
            <a:r>
              <a:rPr lang="en-US" sz="1600" dirty="0"/>
              <a:t> </a:t>
            </a:r>
            <a:r>
              <a:rPr lang="en-US" sz="1600" dirty="0" err="1"/>
              <a:t>thống</a:t>
            </a:r>
            <a:r>
              <a:rPr lang="en-US" sz="1600" dirty="0"/>
              <a:t>, </a:t>
            </a:r>
            <a:r>
              <a:rPr lang="en-US" sz="1600" dirty="0" err="1"/>
              <a:t>cảnh</a:t>
            </a:r>
            <a:r>
              <a:rPr lang="en-US" sz="1600" dirty="0"/>
              <a:t> </a:t>
            </a:r>
            <a:r>
              <a:rPr lang="en-US" sz="1600" dirty="0" err="1"/>
              <a:t>báo</a:t>
            </a:r>
            <a:r>
              <a:rPr lang="en-US" sz="1600" dirty="0"/>
              <a:t> an </a:t>
            </a:r>
            <a:r>
              <a:rPr lang="en-US" sz="1600" dirty="0" err="1"/>
              <a:t>ninh</a:t>
            </a:r>
            <a:r>
              <a:rPr lang="en-US" sz="1600" dirty="0"/>
              <a:t>, </a:t>
            </a:r>
            <a:r>
              <a:rPr lang="en-US" sz="1600" dirty="0" err="1"/>
              <a:t>lỗi</a:t>
            </a:r>
            <a:r>
              <a:rPr lang="en-US" sz="1600" dirty="0"/>
              <a:t> </a:t>
            </a:r>
            <a:r>
              <a:rPr lang="en-US" sz="1600" dirty="0" err="1"/>
              <a:t>hệ</a:t>
            </a:r>
            <a:r>
              <a:rPr lang="en-US" sz="1600" dirty="0"/>
              <a:t> </a:t>
            </a:r>
            <a:r>
              <a:rPr lang="en-US" sz="1600" dirty="0" err="1"/>
              <a:t>thống</a:t>
            </a:r>
            <a:r>
              <a:rPr lang="en-US" sz="1600" dirty="0"/>
              <a:t>, </a:t>
            </a:r>
            <a:r>
              <a:rPr lang="en-US" sz="1600" dirty="0" err="1"/>
              <a:t>và</a:t>
            </a:r>
            <a:r>
              <a:rPr lang="en-US" sz="1600" dirty="0"/>
              <a:t> </a:t>
            </a:r>
            <a:r>
              <a:rPr lang="en-US" sz="1600" dirty="0" err="1"/>
              <a:t>các</a:t>
            </a:r>
            <a:r>
              <a:rPr lang="en-US" sz="1600" dirty="0"/>
              <a:t> </a:t>
            </a:r>
            <a:r>
              <a:rPr lang="en-US" sz="1600" dirty="0" err="1"/>
              <a:t>hoạt</a:t>
            </a:r>
            <a:r>
              <a:rPr lang="en-US" sz="1600" dirty="0"/>
              <a:t> </a:t>
            </a:r>
            <a:r>
              <a:rPr lang="en-US" sz="1600" dirty="0" err="1"/>
              <a:t>động</a:t>
            </a:r>
            <a:r>
              <a:rPr lang="en-US" sz="1600" dirty="0"/>
              <a:t> </a:t>
            </a:r>
            <a:r>
              <a:rPr lang="en-US" sz="1600" dirty="0" err="1"/>
              <a:t>quan</a:t>
            </a:r>
            <a:r>
              <a:rPr lang="en-US" sz="1600" dirty="0"/>
              <a:t> </a:t>
            </a:r>
            <a:r>
              <a:rPr lang="en-US" sz="1600" dirty="0" err="1"/>
              <a:t>trọng</a:t>
            </a:r>
            <a:r>
              <a:rPr lang="en-US" sz="1600" dirty="0"/>
              <a:t> </a:t>
            </a:r>
            <a:r>
              <a:rPr lang="en-US" sz="1600" dirty="0" err="1"/>
              <a:t>khác</a:t>
            </a:r>
            <a:r>
              <a:rPr lang="en-US" sz="1600" dirty="0"/>
              <a:t>.</a:t>
            </a:r>
          </a:p>
          <a:p>
            <a:r>
              <a:rPr lang="en-US" sz="1600" dirty="0"/>
              <a:t>- </a:t>
            </a:r>
            <a:r>
              <a:rPr lang="en-US" sz="1600" dirty="0" err="1"/>
              <a:t>Trong</a:t>
            </a:r>
            <a:r>
              <a:rPr lang="en-US" sz="1600" dirty="0"/>
              <a:t> forensics, syslog </a:t>
            </a:r>
            <a:r>
              <a:rPr lang="en-US" sz="1600" dirty="0" err="1"/>
              <a:t>có</a:t>
            </a:r>
            <a:r>
              <a:rPr lang="en-US" sz="1600" dirty="0"/>
              <a:t> </a:t>
            </a:r>
            <a:r>
              <a:rPr lang="en-US" sz="1600" dirty="0" err="1"/>
              <a:t>thể</a:t>
            </a:r>
            <a:r>
              <a:rPr lang="en-US" sz="1600" dirty="0"/>
              <a:t> </a:t>
            </a:r>
            <a:r>
              <a:rPr lang="en-US" sz="1600" dirty="0" err="1"/>
              <a:t>cung</a:t>
            </a:r>
            <a:r>
              <a:rPr lang="en-US" sz="1600" dirty="0"/>
              <a:t> </a:t>
            </a:r>
            <a:r>
              <a:rPr lang="en-US" sz="1600" dirty="0" err="1"/>
              <a:t>cấp</a:t>
            </a:r>
            <a:r>
              <a:rPr lang="en-US" sz="1600" dirty="0"/>
              <a:t> </a:t>
            </a:r>
            <a:r>
              <a:rPr lang="en-US" sz="1600" dirty="0" err="1"/>
              <a:t>thông</a:t>
            </a:r>
            <a:r>
              <a:rPr lang="en-US" sz="1600" dirty="0"/>
              <a:t> tin </a:t>
            </a:r>
            <a:r>
              <a:rPr lang="en-US" sz="1600" dirty="0" err="1"/>
              <a:t>về</a:t>
            </a:r>
            <a:r>
              <a:rPr lang="en-US" sz="1600" dirty="0"/>
              <a:t> </a:t>
            </a:r>
            <a:r>
              <a:rPr lang="en-US" sz="1600" dirty="0" err="1"/>
              <a:t>các</a:t>
            </a:r>
            <a:r>
              <a:rPr lang="en-US" sz="1600" dirty="0"/>
              <a:t> </a:t>
            </a:r>
            <a:r>
              <a:rPr lang="en-US" sz="1600" dirty="0" err="1"/>
              <a:t>sự</a:t>
            </a:r>
            <a:r>
              <a:rPr lang="en-US" sz="1600" dirty="0"/>
              <a:t> </a:t>
            </a:r>
            <a:r>
              <a:rPr lang="en-US" sz="1600" dirty="0" err="1"/>
              <a:t>kiện</a:t>
            </a:r>
            <a:r>
              <a:rPr lang="en-US" sz="1600" dirty="0"/>
              <a:t> </a:t>
            </a:r>
            <a:r>
              <a:rPr lang="en-US" sz="1600" dirty="0" err="1"/>
              <a:t>quan</a:t>
            </a:r>
            <a:r>
              <a:rPr lang="en-US" sz="1600" dirty="0"/>
              <a:t> </a:t>
            </a:r>
            <a:r>
              <a:rPr lang="en-US" sz="1600" dirty="0" err="1"/>
              <a:t>trọng</a:t>
            </a:r>
            <a:r>
              <a:rPr lang="en-US" sz="1600" dirty="0"/>
              <a:t> </a:t>
            </a:r>
            <a:r>
              <a:rPr lang="en-US" sz="1600" dirty="0" err="1"/>
              <a:t>như</a:t>
            </a:r>
            <a:r>
              <a:rPr lang="en-US" sz="1600" dirty="0"/>
              <a:t> </a:t>
            </a:r>
            <a:r>
              <a:rPr lang="en-US" sz="1600" dirty="0" err="1"/>
              <a:t>đăng</a:t>
            </a:r>
            <a:r>
              <a:rPr lang="en-US" sz="1600" dirty="0"/>
              <a:t> </a:t>
            </a:r>
            <a:r>
              <a:rPr lang="en-US" sz="1600" dirty="0" err="1"/>
              <a:t>nhập</a:t>
            </a:r>
            <a:r>
              <a:rPr lang="en-US" sz="1600" dirty="0"/>
              <a:t> </a:t>
            </a:r>
            <a:r>
              <a:rPr lang="en-US" sz="1600" dirty="0" err="1"/>
              <a:t>hệ</a:t>
            </a:r>
            <a:r>
              <a:rPr lang="en-US" sz="1600" dirty="0"/>
              <a:t> </a:t>
            </a:r>
            <a:r>
              <a:rPr lang="en-US" sz="1600" dirty="0" err="1"/>
              <a:t>thống</a:t>
            </a:r>
            <a:r>
              <a:rPr lang="en-US" sz="1600" dirty="0"/>
              <a:t>, </a:t>
            </a:r>
            <a:r>
              <a:rPr lang="en-US" sz="1600" dirty="0" err="1"/>
              <a:t>khởi</a:t>
            </a:r>
            <a:r>
              <a:rPr lang="en-US" sz="1600" dirty="0"/>
              <a:t> </a:t>
            </a:r>
            <a:r>
              <a:rPr lang="en-US" sz="1600" dirty="0" err="1"/>
              <a:t>động</a:t>
            </a:r>
            <a:r>
              <a:rPr lang="en-US" sz="1600" dirty="0"/>
              <a:t> </a:t>
            </a:r>
            <a:r>
              <a:rPr lang="en-US" sz="1600" dirty="0" err="1"/>
              <a:t>lại</a:t>
            </a:r>
            <a:r>
              <a:rPr lang="en-US" sz="1600" dirty="0"/>
              <a:t> </a:t>
            </a:r>
            <a:r>
              <a:rPr lang="en-US" sz="1600" dirty="0" err="1"/>
              <a:t>hệ</a:t>
            </a:r>
            <a:r>
              <a:rPr lang="en-US" sz="1600" dirty="0"/>
              <a:t> </a:t>
            </a:r>
            <a:r>
              <a:rPr lang="en-US" sz="1600" dirty="0" err="1"/>
              <a:t>thống</a:t>
            </a:r>
            <a:r>
              <a:rPr lang="en-US" sz="1600" dirty="0"/>
              <a:t>, </a:t>
            </a:r>
            <a:r>
              <a:rPr lang="en-US" sz="1600" dirty="0" err="1"/>
              <a:t>hoặc</a:t>
            </a:r>
            <a:r>
              <a:rPr lang="en-US" sz="1600" dirty="0"/>
              <a:t> </a:t>
            </a:r>
            <a:r>
              <a:rPr lang="en-US" sz="1600" dirty="0" err="1"/>
              <a:t>thay</a:t>
            </a:r>
            <a:r>
              <a:rPr lang="en-US" sz="1600" dirty="0"/>
              <a:t> </a:t>
            </a:r>
            <a:r>
              <a:rPr lang="en-US" sz="1600" dirty="0" err="1"/>
              <a:t>đổi</a:t>
            </a:r>
            <a:r>
              <a:rPr lang="en-US" sz="1600" dirty="0"/>
              <a:t> </a:t>
            </a:r>
            <a:r>
              <a:rPr lang="en-US" sz="1600" dirty="0" err="1"/>
              <a:t>cấu</a:t>
            </a:r>
            <a:r>
              <a:rPr lang="en-US" sz="1600" dirty="0"/>
              <a:t> </a:t>
            </a:r>
            <a:r>
              <a:rPr lang="en-US" sz="1600" dirty="0" err="1"/>
              <a:t>hình</a:t>
            </a:r>
            <a:r>
              <a:rPr lang="en-US" sz="1600" dirty="0"/>
              <a:t>.</a:t>
            </a:r>
          </a:p>
          <a:p>
            <a:r>
              <a:rPr lang="en-US" sz="1600" dirty="0"/>
              <a:t>2. </a:t>
            </a:r>
            <a:r>
              <a:rPr lang="en-US" sz="1600" dirty="0" err="1"/>
              <a:t>Authlog</a:t>
            </a:r>
            <a:r>
              <a:rPr lang="en-US" sz="1600" dirty="0"/>
              <a:t> (</a:t>
            </a:r>
            <a:r>
              <a:rPr lang="en-US" sz="1600" dirty="0" err="1"/>
              <a:t>hoặc</a:t>
            </a:r>
            <a:r>
              <a:rPr lang="en-US" sz="1600" dirty="0"/>
              <a:t> </a:t>
            </a:r>
            <a:r>
              <a:rPr lang="en-US" sz="1600" dirty="0" err="1"/>
              <a:t>auth.log</a:t>
            </a:r>
            <a:r>
              <a:rPr lang="en-US" sz="1600" dirty="0"/>
              <a:t>):</a:t>
            </a:r>
          </a:p>
          <a:p>
            <a:r>
              <a:rPr lang="en-US" sz="1600" dirty="0"/>
              <a:t>- </a:t>
            </a:r>
            <a:r>
              <a:rPr lang="en-US" sz="1600" dirty="0" err="1"/>
              <a:t>Authlog</a:t>
            </a:r>
            <a:r>
              <a:rPr lang="en-US" sz="1600" dirty="0"/>
              <a:t> </a:t>
            </a:r>
            <a:r>
              <a:rPr lang="en-US" sz="1600" dirty="0" err="1"/>
              <a:t>là</a:t>
            </a:r>
            <a:r>
              <a:rPr lang="en-US" sz="1600" dirty="0"/>
              <a:t> </a:t>
            </a:r>
            <a:r>
              <a:rPr lang="en-US" sz="1600" dirty="0" err="1"/>
              <a:t>một</a:t>
            </a:r>
            <a:r>
              <a:rPr lang="en-US" sz="1600" dirty="0"/>
              <a:t> </a:t>
            </a:r>
            <a:r>
              <a:rPr lang="en-US" sz="1600" dirty="0" err="1"/>
              <a:t>loại</a:t>
            </a:r>
            <a:r>
              <a:rPr lang="en-US" sz="1600" dirty="0"/>
              <a:t> log </a:t>
            </a:r>
            <a:r>
              <a:rPr lang="en-US" sz="1600" dirty="0" err="1"/>
              <a:t>chứa</a:t>
            </a:r>
            <a:r>
              <a:rPr lang="en-US" sz="1600" dirty="0"/>
              <a:t> </a:t>
            </a:r>
            <a:r>
              <a:rPr lang="en-US" sz="1600" dirty="0" err="1"/>
              <a:t>thông</a:t>
            </a:r>
            <a:r>
              <a:rPr lang="en-US" sz="1600" dirty="0"/>
              <a:t> tin </a:t>
            </a:r>
            <a:r>
              <a:rPr lang="en-US" sz="1600" dirty="0" err="1"/>
              <a:t>về</a:t>
            </a:r>
            <a:r>
              <a:rPr lang="en-US" sz="1600" dirty="0"/>
              <a:t> </a:t>
            </a:r>
            <a:r>
              <a:rPr lang="en-US" sz="1600" dirty="0" err="1"/>
              <a:t>các</a:t>
            </a:r>
            <a:r>
              <a:rPr lang="en-US" sz="1600" dirty="0"/>
              <a:t> </a:t>
            </a:r>
            <a:r>
              <a:rPr lang="en-US" sz="1600" dirty="0" err="1"/>
              <a:t>hoạt</a:t>
            </a:r>
            <a:r>
              <a:rPr lang="en-US" sz="1600" dirty="0"/>
              <a:t> </a:t>
            </a:r>
            <a:r>
              <a:rPr lang="en-US" sz="1600" dirty="0" err="1"/>
              <a:t>động</a:t>
            </a:r>
            <a:r>
              <a:rPr lang="en-US" sz="1600" dirty="0"/>
              <a:t> </a:t>
            </a:r>
            <a:r>
              <a:rPr lang="en-US" sz="1600" dirty="0" err="1"/>
              <a:t>xác</a:t>
            </a:r>
            <a:r>
              <a:rPr lang="en-US" sz="1600" dirty="0"/>
              <a:t> </a:t>
            </a:r>
            <a:r>
              <a:rPr lang="en-US" sz="1600" dirty="0" err="1"/>
              <a:t>thực</a:t>
            </a:r>
            <a:r>
              <a:rPr lang="en-US" sz="1600" dirty="0"/>
              <a:t> </a:t>
            </a:r>
            <a:r>
              <a:rPr lang="en-US" sz="1600" dirty="0" err="1"/>
              <a:t>và</a:t>
            </a:r>
            <a:r>
              <a:rPr lang="en-US" sz="1600" dirty="0"/>
              <a:t> </a:t>
            </a:r>
            <a:r>
              <a:rPr lang="en-US" sz="1600" dirty="0" err="1"/>
              <a:t>phân</a:t>
            </a:r>
            <a:r>
              <a:rPr lang="en-US" sz="1600" dirty="0"/>
              <a:t> </a:t>
            </a:r>
            <a:r>
              <a:rPr lang="en-US" sz="1600" dirty="0" err="1"/>
              <a:t>quyền</a:t>
            </a:r>
            <a:r>
              <a:rPr lang="en-US" sz="1600" dirty="0"/>
              <a:t> </a:t>
            </a:r>
            <a:r>
              <a:rPr lang="en-US" sz="1600" dirty="0" err="1"/>
              <a:t>trên</a:t>
            </a:r>
            <a:r>
              <a:rPr lang="en-US" sz="1600" dirty="0"/>
              <a:t> </a:t>
            </a:r>
            <a:r>
              <a:rPr lang="en-US" sz="1600" dirty="0" err="1"/>
              <a:t>hệ</a:t>
            </a:r>
            <a:r>
              <a:rPr lang="en-US" sz="1600" dirty="0"/>
              <a:t> </a:t>
            </a:r>
            <a:r>
              <a:rPr lang="en-US" sz="1600" dirty="0" err="1"/>
              <a:t>thống</a:t>
            </a:r>
            <a:r>
              <a:rPr lang="en-US" sz="1600" dirty="0"/>
              <a:t>.</a:t>
            </a:r>
          </a:p>
          <a:p>
            <a:r>
              <a:rPr lang="en-US" sz="1600" dirty="0"/>
              <a:t>- </a:t>
            </a:r>
            <a:r>
              <a:rPr lang="en-US" sz="1600" dirty="0" err="1"/>
              <a:t>Nó</a:t>
            </a:r>
            <a:r>
              <a:rPr lang="en-US" sz="1600" dirty="0"/>
              <a:t> </a:t>
            </a:r>
            <a:r>
              <a:rPr lang="en-US" sz="1600" dirty="0" err="1"/>
              <a:t>ghi</a:t>
            </a:r>
            <a:r>
              <a:rPr lang="en-US" sz="1600" dirty="0"/>
              <a:t> </a:t>
            </a:r>
            <a:r>
              <a:rPr lang="en-US" sz="1600" dirty="0" err="1"/>
              <a:t>lại</a:t>
            </a:r>
            <a:r>
              <a:rPr lang="en-US" sz="1600" dirty="0"/>
              <a:t> </a:t>
            </a:r>
            <a:r>
              <a:rPr lang="en-US" sz="1600" dirty="0" err="1"/>
              <a:t>các</a:t>
            </a:r>
            <a:r>
              <a:rPr lang="en-US" sz="1600" dirty="0"/>
              <a:t> </a:t>
            </a:r>
            <a:r>
              <a:rPr lang="en-US" sz="1600" dirty="0" err="1"/>
              <a:t>sự</a:t>
            </a:r>
            <a:r>
              <a:rPr lang="en-US" sz="1600" dirty="0"/>
              <a:t> </a:t>
            </a:r>
            <a:r>
              <a:rPr lang="en-US" sz="1600" dirty="0" err="1"/>
              <a:t>kiện</a:t>
            </a:r>
            <a:r>
              <a:rPr lang="en-US" sz="1600" dirty="0"/>
              <a:t> </a:t>
            </a:r>
            <a:r>
              <a:rPr lang="en-US" sz="1600" dirty="0" err="1"/>
              <a:t>như</a:t>
            </a:r>
            <a:r>
              <a:rPr lang="en-US" sz="1600" dirty="0"/>
              <a:t> </a:t>
            </a:r>
            <a:r>
              <a:rPr lang="en-US" sz="1600" dirty="0" err="1"/>
              <a:t>đăng</a:t>
            </a:r>
            <a:r>
              <a:rPr lang="en-US" sz="1600" dirty="0"/>
              <a:t> </a:t>
            </a:r>
            <a:r>
              <a:rPr lang="en-US" sz="1600" dirty="0" err="1"/>
              <a:t>nhập</a:t>
            </a:r>
            <a:r>
              <a:rPr lang="en-US" sz="1600" dirty="0"/>
              <a:t> </a:t>
            </a:r>
            <a:r>
              <a:rPr lang="en-US" sz="1600" dirty="0" err="1"/>
              <a:t>thành</a:t>
            </a:r>
            <a:r>
              <a:rPr lang="en-US" sz="1600" dirty="0"/>
              <a:t> </a:t>
            </a:r>
            <a:r>
              <a:rPr lang="en-US" sz="1600" dirty="0" err="1"/>
              <a:t>công</a:t>
            </a:r>
            <a:r>
              <a:rPr lang="en-US" sz="1600" dirty="0"/>
              <a:t>, </a:t>
            </a:r>
            <a:r>
              <a:rPr lang="en-US" sz="1600" dirty="0" err="1"/>
              <a:t>đăng</a:t>
            </a:r>
            <a:r>
              <a:rPr lang="en-US" sz="1600" dirty="0"/>
              <a:t> </a:t>
            </a:r>
            <a:r>
              <a:rPr lang="en-US" sz="1600" dirty="0" err="1"/>
              <a:t>nhập</a:t>
            </a:r>
            <a:r>
              <a:rPr lang="en-US" sz="1600" dirty="0"/>
              <a:t> </a:t>
            </a:r>
            <a:r>
              <a:rPr lang="en-US" sz="1600" dirty="0" err="1"/>
              <a:t>không</a:t>
            </a:r>
            <a:r>
              <a:rPr lang="en-US" sz="1600" dirty="0"/>
              <a:t> </a:t>
            </a:r>
            <a:r>
              <a:rPr lang="en-US" sz="1600" dirty="0" err="1"/>
              <a:t>thành</a:t>
            </a:r>
            <a:r>
              <a:rPr lang="en-US" sz="1600" dirty="0"/>
              <a:t> </a:t>
            </a:r>
            <a:r>
              <a:rPr lang="en-US" sz="1600" dirty="0" err="1"/>
              <a:t>công</a:t>
            </a:r>
            <a:r>
              <a:rPr lang="en-US" sz="1600" dirty="0"/>
              <a:t>, </a:t>
            </a:r>
            <a:r>
              <a:rPr lang="en-US" sz="1600" dirty="0" err="1"/>
              <a:t>hoặc</a:t>
            </a:r>
            <a:r>
              <a:rPr lang="en-US" sz="1600" dirty="0"/>
              <a:t> </a:t>
            </a:r>
            <a:r>
              <a:rPr lang="en-US" sz="1600" dirty="0" err="1"/>
              <a:t>thay</a:t>
            </a:r>
            <a:r>
              <a:rPr lang="en-US" sz="1600" dirty="0"/>
              <a:t> </a:t>
            </a:r>
            <a:r>
              <a:rPr lang="en-US" sz="1600" dirty="0" err="1"/>
              <a:t>đổi</a:t>
            </a:r>
            <a:r>
              <a:rPr lang="en-US" sz="1600" dirty="0"/>
              <a:t> </a:t>
            </a:r>
            <a:r>
              <a:rPr lang="en-US" sz="1600" dirty="0" err="1"/>
              <a:t>quyền</a:t>
            </a:r>
            <a:r>
              <a:rPr lang="en-US" sz="1600" dirty="0"/>
              <a:t> </a:t>
            </a:r>
            <a:r>
              <a:rPr lang="en-US" sz="1600" dirty="0" err="1"/>
              <a:t>truy</a:t>
            </a:r>
            <a:r>
              <a:rPr lang="en-US" sz="1600" dirty="0"/>
              <a:t> </a:t>
            </a:r>
            <a:r>
              <a:rPr lang="en-US" sz="1600" dirty="0" err="1"/>
              <a:t>cập</a:t>
            </a:r>
            <a:r>
              <a:rPr lang="en-US" sz="1600" dirty="0"/>
              <a:t> </a:t>
            </a:r>
            <a:r>
              <a:rPr lang="en-US" sz="1600" dirty="0" err="1"/>
              <a:t>người</a:t>
            </a:r>
            <a:r>
              <a:rPr lang="en-US" sz="1600" dirty="0"/>
              <a:t> </a:t>
            </a:r>
            <a:r>
              <a:rPr lang="en-US" sz="1600" dirty="0" err="1"/>
              <a:t>dùng</a:t>
            </a:r>
            <a:r>
              <a:rPr lang="en-US" sz="1600" dirty="0"/>
              <a:t>.</a:t>
            </a:r>
          </a:p>
          <a:p>
            <a:r>
              <a:rPr lang="en-US" sz="1600" dirty="0"/>
              <a:t>- </a:t>
            </a:r>
            <a:r>
              <a:rPr lang="en-US" sz="1600" dirty="0" err="1"/>
              <a:t>Trong</a:t>
            </a:r>
            <a:r>
              <a:rPr lang="en-US" sz="1600" dirty="0"/>
              <a:t> forensics, </a:t>
            </a:r>
            <a:r>
              <a:rPr lang="en-US" sz="1600" dirty="0" err="1"/>
              <a:t>authlog</a:t>
            </a:r>
            <a:r>
              <a:rPr lang="en-US" sz="1600" dirty="0"/>
              <a:t> </a:t>
            </a:r>
            <a:r>
              <a:rPr lang="en-US" sz="1600" dirty="0" err="1"/>
              <a:t>có</a:t>
            </a:r>
            <a:r>
              <a:rPr lang="en-US" sz="1600" dirty="0"/>
              <a:t> </a:t>
            </a:r>
            <a:r>
              <a:rPr lang="en-US" sz="1600" dirty="0" err="1"/>
              <a:t>thể</a:t>
            </a:r>
            <a:r>
              <a:rPr lang="en-US" sz="1600" dirty="0"/>
              <a:t> </a:t>
            </a:r>
            <a:r>
              <a:rPr lang="en-US" sz="1600" dirty="0" err="1"/>
              <a:t>cung</a:t>
            </a:r>
            <a:r>
              <a:rPr lang="en-US" sz="1600" dirty="0"/>
              <a:t> </a:t>
            </a:r>
            <a:r>
              <a:rPr lang="en-US" sz="1600" dirty="0" err="1"/>
              <a:t>cấp</a:t>
            </a:r>
            <a:r>
              <a:rPr lang="en-US" sz="1600" dirty="0"/>
              <a:t> </a:t>
            </a:r>
            <a:r>
              <a:rPr lang="en-US" sz="1600" dirty="0" err="1"/>
              <a:t>thông</a:t>
            </a:r>
            <a:r>
              <a:rPr lang="en-US" sz="1600" dirty="0"/>
              <a:t> tin </a:t>
            </a:r>
            <a:r>
              <a:rPr lang="en-US" sz="1600" dirty="0" err="1"/>
              <a:t>về</a:t>
            </a:r>
            <a:r>
              <a:rPr lang="en-US" sz="1600" dirty="0"/>
              <a:t> </a:t>
            </a:r>
            <a:r>
              <a:rPr lang="en-US" sz="1600" dirty="0" err="1"/>
              <a:t>các</a:t>
            </a:r>
            <a:r>
              <a:rPr lang="en-US" sz="1600" dirty="0"/>
              <a:t> </a:t>
            </a:r>
            <a:r>
              <a:rPr lang="en-US" sz="1600" dirty="0" err="1"/>
              <a:t>nỗ</a:t>
            </a:r>
            <a:r>
              <a:rPr lang="en-US" sz="1600" dirty="0"/>
              <a:t> </a:t>
            </a:r>
            <a:r>
              <a:rPr lang="en-US" sz="1600" dirty="0" err="1"/>
              <a:t>lực</a:t>
            </a:r>
            <a:r>
              <a:rPr lang="en-US" sz="1600" dirty="0"/>
              <a:t> </a:t>
            </a:r>
            <a:r>
              <a:rPr lang="en-US" sz="1600" dirty="0" err="1"/>
              <a:t>đăng</a:t>
            </a:r>
            <a:r>
              <a:rPr lang="en-US" sz="1600" dirty="0"/>
              <a:t> </a:t>
            </a:r>
            <a:r>
              <a:rPr lang="en-US" sz="1600" dirty="0" err="1"/>
              <a:t>nhập</a:t>
            </a:r>
            <a:r>
              <a:rPr lang="en-US" sz="1600" dirty="0"/>
              <a:t> </a:t>
            </a:r>
            <a:r>
              <a:rPr lang="en-US" sz="1600" dirty="0" err="1"/>
              <a:t>không</a:t>
            </a:r>
            <a:r>
              <a:rPr lang="en-US" sz="1600" dirty="0"/>
              <a:t> </a:t>
            </a:r>
            <a:r>
              <a:rPr lang="en-US" sz="1600" dirty="0" err="1"/>
              <a:t>thành</a:t>
            </a:r>
            <a:r>
              <a:rPr lang="en-US" sz="1600" dirty="0"/>
              <a:t> </a:t>
            </a:r>
            <a:r>
              <a:rPr lang="en-US" sz="1600" dirty="0" err="1"/>
              <a:t>công</a:t>
            </a:r>
            <a:r>
              <a:rPr lang="en-US" sz="1600" dirty="0"/>
              <a:t>, </a:t>
            </a:r>
            <a:r>
              <a:rPr lang="en-US" sz="1600" dirty="0" err="1"/>
              <a:t>cố</a:t>
            </a:r>
            <a:r>
              <a:rPr lang="en-US" sz="1600" dirty="0"/>
              <a:t> </a:t>
            </a:r>
            <a:r>
              <a:rPr lang="en-US" sz="1600" dirty="0" err="1"/>
              <a:t>gắng</a:t>
            </a:r>
            <a:r>
              <a:rPr lang="en-US" sz="1600" dirty="0"/>
              <a:t> </a:t>
            </a:r>
            <a:r>
              <a:rPr lang="en-US" sz="1600" dirty="0" err="1"/>
              <a:t>truy</a:t>
            </a:r>
            <a:r>
              <a:rPr lang="en-US" sz="1600" dirty="0"/>
              <a:t> </a:t>
            </a:r>
            <a:r>
              <a:rPr lang="en-US" sz="1600" dirty="0" err="1"/>
              <a:t>cập</a:t>
            </a:r>
            <a:r>
              <a:rPr lang="en-US" sz="1600" dirty="0"/>
              <a:t> </a:t>
            </a:r>
            <a:r>
              <a:rPr lang="en-US" sz="1600" dirty="0" err="1"/>
              <a:t>trái</a:t>
            </a:r>
            <a:r>
              <a:rPr lang="en-US" sz="1600" dirty="0"/>
              <a:t> </a:t>
            </a:r>
            <a:r>
              <a:rPr lang="en-US" sz="1600" dirty="0" err="1"/>
              <a:t>phép</a:t>
            </a:r>
            <a:r>
              <a:rPr lang="en-US" sz="1600" dirty="0"/>
              <a:t> </a:t>
            </a:r>
            <a:r>
              <a:rPr lang="en-US" sz="1600" dirty="0" err="1"/>
              <a:t>vào</a:t>
            </a:r>
            <a:r>
              <a:rPr lang="en-US" sz="1600" dirty="0"/>
              <a:t> </a:t>
            </a:r>
            <a:r>
              <a:rPr lang="en-US" sz="1600" dirty="0" err="1"/>
              <a:t>hệ</a:t>
            </a:r>
            <a:r>
              <a:rPr lang="en-US" sz="1600" dirty="0"/>
              <a:t> </a:t>
            </a:r>
            <a:r>
              <a:rPr lang="en-US" sz="1600" dirty="0" err="1"/>
              <a:t>thống</a:t>
            </a:r>
            <a:r>
              <a:rPr lang="en-US" sz="1600" dirty="0"/>
              <a:t>, </a:t>
            </a:r>
            <a:r>
              <a:rPr lang="en-US" sz="1600" dirty="0" err="1"/>
              <a:t>và</a:t>
            </a:r>
            <a:r>
              <a:rPr lang="en-US" sz="1600" dirty="0"/>
              <a:t> </a:t>
            </a:r>
            <a:r>
              <a:rPr lang="en-US" sz="1600" dirty="0" err="1"/>
              <a:t>các</a:t>
            </a:r>
            <a:r>
              <a:rPr lang="en-US" sz="1600" dirty="0"/>
              <a:t> </a:t>
            </a:r>
            <a:r>
              <a:rPr lang="en-US" sz="1600" dirty="0" err="1"/>
              <a:t>hoạt</a:t>
            </a:r>
            <a:r>
              <a:rPr lang="en-US" sz="1600" dirty="0"/>
              <a:t> </a:t>
            </a:r>
            <a:r>
              <a:rPr lang="en-US" sz="1600" dirty="0" err="1"/>
              <a:t>động</a:t>
            </a:r>
            <a:r>
              <a:rPr lang="en-US" sz="1600" dirty="0"/>
              <a:t> </a:t>
            </a:r>
            <a:r>
              <a:rPr lang="en-US" sz="1600" dirty="0" err="1"/>
              <a:t>xác</a:t>
            </a:r>
            <a:r>
              <a:rPr lang="en-US" sz="1600" dirty="0"/>
              <a:t> </a:t>
            </a:r>
            <a:r>
              <a:rPr lang="en-US" sz="1600" dirty="0" err="1"/>
              <a:t>thực</a:t>
            </a:r>
            <a:r>
              <a:rPr lang="en-US" sz="1600" dirty="0"/>
              <a:t> </a:t>
            </a:r>
            <a:r>
              <a:rPr lang="en-US" sz="1600" dirty="0" err="1"/>
              <a:t>nghi</a:t>
            </a:r>
            <a:r>
              <a:rPr lang="en-US" sz="1600" dirty="0"/>
              <a:t> </a:t>
            </a:r>
            <a:r>
              <a:rPr lang="en-US" sz="1600" dirty="0" err="1"/>
              <a:t>ngờ</a:t>
            </a:r>
            <a:r>
              <a:rPr lang="en-US" sz="1600" dirty="0"/>
              <a:t>.</a:t>
            </a:r>
          </a:p>
          <a:p>
            <a:r>
              <a:rPr lang="en-US" sz="1600" dirty="0"/>
              <a:t>3. Kernel Log (</a:t>
            </a:r>
            <a:r>
              <a:rPr lang="en-US" sz="1600" dirty="0" err="1"/>
              <a:t>hoặc</a:t>
            </a:r>
            <a:r>
              <a:rPr lang="en-US" sz="1600" dirty="0"/>
              <a:t> </a:t>
            </a:r>
            <a:r>
              <a:rPr lang="en-US" sz="1600" dirty="0" err="1"/>
              <a:t>dmesg</a:t>
            </a:r>
            <a:r>
              <a:rPr lang="en-US" sz="1600" dirty="0"/>
              <a:t>):</a:t>
            </a:r>
          </a:p>
          <a:p>
            <a:r>
              <a:rPr lang="en-US" sz="1600" dirty="0"/>
              <a:t> - Kernel log </a:t>
            </a:r>
            <a:r>
              <a:rPr lang="en-US" sz="1600" dirty="0" err="1"/>
              <a:t>ghi</a:t>
            </a:r>
            <a:r>
              <a:rPr lang="en-US" sz="1600" dirty="0"/>
              <a:t> </a:t>
            </a:r>
            <a:r>
              <a:rPr lang="en-US" sz="1600" dirty="0" err="1"/>
              <a:t>lại</a:t>
            </a:r>
            <a:r>
              <a:rPr lang="en-US" sz="1600" dirty="0"/>
              <a:t> </a:t>
            </a:r>
            <a:r>
              <a:rPr lang="en-US" sz="1600" dirty="0" err="1"/>
              <a:t>các</a:t>
            </a:r>
            <a:r>
              <a:rPr lang="en-US" sz="1600" dirty="0"/>
              <a:t> </a:t>
            </a:r>
            <a:r>
              <a:rPr lang="en-US" sz="1600" dirty="0" err="1"/>
              <a:t>thông</a:t>
            </a:r>
            <a:r>
              <a:rPr lang="en-US" sz="1600" dirty="0"/>
              <a:t> </a:t>
            </a:r>
            <a:r>
              <a:rPr lang="en-US" sz="1600" dirty="0" err="1"/>
              <a:t>điệp</a:t>
            </a:r>
            <a:r>
              <a:rPr lang="en-US" sz="1600" dirty="0"/>
              <a:t> </a:t>
            </a:r>
            <a:r>
              <a:rPr lang="en-US" sz="1600" dirty="0" err="1"/>
              <a:t>từ</a:t>
            </a:r>
            <a:r>
              <a:rPr lang="en-US" sz="1600" dirty="0"/>
              <a:t> </a:t>
            </a:r>
            <a:r>
              <a:rPr lang="en-US" sz="1600" dirty="0" err="1"/>
              <a:t>hạt</a:t>
            </a:r>
            <a:r>
              <a:rPr lang="en-US" sz="1600" dirty="0"/>
              <a:t> </a:t>
            </a:r>
            <a:r>
              <a:rPr lang="en-US" sz="1600" dirty="0" err="1"/>
              <a:t>nhân</a:t>
            </a:r>
            <a:r>
              <a:rPr lang="en-US" sz="1600" dirty="0"/>
              <a:t> </a:t>
            </a:r>
            <a:r>
              <a:rPr lang="en-US" sz="1600" dirty="0" err="1"/>
              <a:t>hệ</a:t>
            </a:r>
            <a:r>
              <a:rPr lang="en-US" sz="1600" dirty="0"/>
              <a:t> </a:t>
            </a:r>
            <a:r>
              <a:rPr lang="en-US" sz="1600" dirty="0" err="1"/>
              <a:t>điều</a:t>
            </a:r>
            <a:r>
              <a:rPr lang="en-US" sz="1600" dirty="0"/>
              <a:t> </a:t>
            </a:r>
            <a:r>
              <a:rPr lang="en-US" sz="1600" dirty="0" err="1"/>
              <a:t>hành</a:t>
            </a:r>
            <a:r>
              <a:rPr lang="en-US" sz="1600" dirty="0"/>
              <a:t> (kernel) </a:t>
            </a:r>
            <a:r>
              <a:rPr lang="en-US" sz="1600" dirty="0" err="1"/>
              <a:t>của</a:t>
            </a:r>
            <a:r>
              <a:rPr lang="en-US" sz="1600" dirty="0"/>
              <a:t> </a:t>
            </a:r>
            <a:r>
              <a:rPr lang="en-US" sz="1600" dirty="0" err="1"/>
              <a:t>hệ</a:t>
            </a:r>
            <a:r>
              <a:rPr lang="en-US" sz="1600" dirty="0"/>
              <a:t> </a:t>
            </a:r>
            <a:r>
              <a:rPr lang="en-US" sz="1600" dirty="0" err="1"/>
              <a:t>thống</a:t>
            </a:r>
            <a:r>
              <a:rPr lang="en-US" sz="1600" dirty="0"/>
              <a:t>.</a:t>
            </a:r>
          </a:p>
          <a:p>
            <a:r>
              <a:rPr lang="en-US" sz="1600" dirty="0"/>
              <a:t>- </a:t>
            </a:r>
            <a:r>
              <a:rPr lang="en-US" sz="1600" dirty="0" err="1"/>
              <a:t>Nó</a:t>
            </a:r>
            <a:r>
              <a:rPr lang="en-US" sz="1600" dirty="0"/>
              <a:t> </a:t>
            </a:r>
            <a:r>
              <a:rPr lang="en-US" sz="1600" dirty="0" err="1"/>
              <a:t>chứa</a:t>
            </a:r>
            <a:r>
              <a:rPr lang="en-US" sz="1600" dirty="0"/>
              <a:t> </a:t>
            </a:r>
            <a:r>
              <a:rPr lang="en-US" sz="1600" dirty="0" err="1"/>
              <a:t>thông</a:t>
            </a:r>
            <a:r>
              <a:rPr lang="en-US" sz="1600" dirty="0"/>
              <a:t> tin </a:t>
            </a:r>
            <a:r>
              <a:rPr lang="en-US" sz="1600" dirty="0" err="1"/>
              <a:t>về</a:t>
            </a:r>
            <a:r>
              <a:rPr lang="en-US" sz="1600" dirty="0"/>
              <a:t> </a:t>
            </a:r>
            <a:r>
              <a:rPr lang="en-US" sz="1600" dirty="0" err="1"/>
              <a:t>các</a:t>
            </a:r>
            <a:r>
              <a:rPr lang="en-US" sz="1600" dirty="0"/>
              <a:t> </a:t>
            </a:r>
            <a:r>
              <a:rPr lang="en-US" sz="1600" dirty="0" err="1"/>
              <a:t>hoạt</a:t>
            </a:r>
            <a:r>
              <a:rPr lang="en-US" sz="1600" dirty="0"/>
              <a:t> </a:t>
            </a:r>
            <a:r>
              <a:rPr lang="en-US" sz="1600" dirty="0" err="1"/>
              <a:t>động</a:t>
            </a:r>
            <a:r>
              <a:rPr lang="en-US" sz="1600" dirty="0"/>
              <a:t> </a:t>
            </a:r>
            <a:r>
              <a:rPr lang="en-US" sz="1600" dirty="0" err="1"/>
              <a:t>như</a:t>
            </a:r>
            <a:r>
              <a:rPr lang="en-US" sz="1600" dirty="0"/>
              <a:t> </a:t>
            </a:r>
            <a:r>
              <a:rPr lang="en-US" sz="1600" dirty="0" err="1"/>
              <a:t>khởi</a:t>
            </a:r>
            <a:r>
              <a:rPr lang="en-US" sz="1600" dirty="0"/>
              <a:t> </a:t>
            </a:r>
            <a:r>
              <a:rPr lang="en-US" sz="1600" dirty="0" err="1"/>
              <a:t>động</a:t>
            </a:r>
            <a:r>
              <a:rPr lang="en-US" sz="1600" dirty="0"/>
              <a:t>, </a:t>
            </a:r>
            <a:r>
              <a:rPr lang="en-US" sz="1600" dirty="0" err="1"/>
              <a:t>tải</a:t>
            </a:r>
            <a:r>
              <a:rPr lang="en-US" sz="1600" dirty="0"/>
              <a:t> </a:t>
            </a:r>
            <a:r>
              <a:rPr lang="en-US" sz="1600" dirty="0" err="1"/>
              <a:t>các</a:t>
            </a:r>
            <a:r>
              <a:rPr lang="en-US" sz="1600" dirty="0"/>
              <a:t> modules, </a:t>
            </a:r>
            <a:r>
              <a:rPr lang="en-US" sz="1600" dirty="0" err="1"/>
              <a:t>giao</a:t>
            </a:r>
            <a:r>
              <a:rPr lang="en-US" sz="1600" dirty="0"/>
              <a:t> </a:t>
            </a:r>
            <a:r>
              <a:rPr lang="en-US" sz="1600" dirty="0" err="1"/>
              <a:t>tiếp</a:t>
            </a:r>
            <a:r>
              <a:rPr lang="en-US" sz="1600" dirty="0"/>
              <a:t> </a:t>
            </a:r>
            <a:r>
              <a:rPr lang="en-US" sz="1600" dirty="0" err="1"/>
              <a:t>với</a:t>
            </a:r>
            <a:r>
              <a:rPr lang="en-US" sz="1600" dirty="0"/>
              <a:t> </a:t>
            </a:r>
            <a:r>
              <a:rPr lang="en-US" sz="1600" dirty="0" err="1"/>
              <a:t>phần</a:t>
            </a:r>
            <a:r>
              <a:rPr lang="en-US" sz="1600" dirty="0"/>
              <a:t> </a:t>
            </a:r>
            <a:r>
              <a:rPr lang="en-US" sz="1600" dirty="0" err="1"/>
              <a:t>cứng</a:t>
            </a:r>
            <a:r>
              <a:rPr lang="en-US" sz="1600" dirty="0"/>
              <a:t>, </a:t>
            </a:r>
            <a:r>
              <a:rPr lang="en-US" sz="1600" dirty="0" err="1"/>
              <a:t>và</a:t>
            </a:r>
            <a:r>
              <a:rPr lang="en-US" sz="1600" dirty="0"/>
              <a:t> </a:t>
            </a:r>
            <a:r>
              <a:rPr lang="en-US" sz="1600" dirty="0" err="1"/>
              <a:t>các</a:t>
            </a:r>
            <a:r>
              <a:rPr lang="en-US" sz="1600" dirty="0"/>
              <a:t> </a:t>
            </a:r>
            <a:r>
              <a:rPr lang="en-US" sz="1600" dirty="0" err="1"/>
              <a:t>lỗi</a:t>
            </a:r>
            <a:r>
              <a:rPr lang="en-US" sz="1600" dirty="0"/>
              <a:t> </a:t>
            </a:r>
            <a:r>
              <a:rPr lang="en-US" sz="1600" dirty="0" err="1"/>
              <a:t>hệ</a:t>
            </a:r>
            <a:r>
              <a:rPr lang="en-US" sz="1600" dirty="0"/>
              <a:t> </a:t>
            </a:r>
            <a:r>
              <a:rPr lang="en-US" sz="1600" dirty="0" err="1"/>
              <a:t>thống</a:t>
            </a:r>
            <a:r>
              <a:rPr lang="en-US" sz="1600" dirty="0"/>
              <a:t>.</a:t>
            </a:r>
          </a:p>
          <a:p>
            <a:r>
              <a:rPr lang="en-US" sz="1600" dirty="0"/>
              <a:t>- </a:t>
            </a:r>
            <a:r>
              <a:rPr lang="en-US" sz="1600" dirty="0" err="1"/>
              <a:t>Trong</a:t>
            </a:r>
            <a:r>
              <a:rPr lang="en-US" sz="1600" dirty="0"/>
              <a:t> forensics, kernel log </a:t>
            </a:r>
            <a:r>
              <a:rPr lang="en-US" sz="1600" dirty="0" err="1"/>
              <a:t>có</a:t>
            </a:r>
            <a:r>
              <a:rPr lang="en-US" sz="1600" dirty="0"/>
              <a:t> </a:t>
            </a:r>
            <a:r>
              <a:rPr lang="en-US" sz="1600" dirty="0" err="1"/>
              <a:t>thể</a:t>
            </a:r>
            <a:r>
              <a:rPr lang="en-US" sz="1600" dirty="0"/>
              <a:t> </a:t>
            </a:r>
            <a:r>
              <a:rPr lang="en-US" sz="1600" dirty="0" err="1"/>
              <a:t>cung</a:t>
            </a:r>
            <a:r>
              <a:rPr lang="en-US" sz="1600" dirty="0"/>
              <a:t> </a:t>
            </a:r>
            <a:r>
              <a:rPr lang="en-US" sz="1600" dirty="0" err="1"/>
              <a:t>cấp</a:t>
            </a:r>
            <a:r>
              <a:rPr lang="en-US" sz="1600" dirty="0"/>
              <a:t> </a:t>
            </a:r>
            <a:r>
              <a:rPr lang="en-US" sz="1600" dirty="0" err="1"/>
              <a:t>thông</a:t>
            </a:r>
            <a:r>
              <a:rPr lang="en-US" sz="1600" dirty="0"/>
              <a:t> tin </a:t>
            </a:r>
            <a:r>
              <a:rPr lang="en-US" sz="1600" dirty="0" err="1"/>
              <a:t>về</a:t>
            </a:r>
            <a:r>
              <a:rPr lang="en-US" sz="1600" dirty="0"/>
              <a:t> </a:t>
            </a:r>
            <a:r>
              <a:rPr lang="en-US" sz="1600" dirty="0" err="1"/>
              <a:t>các</a:t>
            </a:r>
            <a:r>
              <a:rPr lang="en-US" sz="1600" dirty="0"/>
              <a:t> </a:t>
            </a:r>
            <a:r>
              <a:rPr lang="en-US" sz="1600" dirty="0" err="1"/>
              <a:t>sự</a:t>
            </a:r>
            <a:r>
              <a:rPr lang="en-US" sz="1600" dirty="0"/>
              <a:t> </a:t>
            </a:r>
            <a:r>
              <a:rPr lang="en-US" sz="1600" dirty="0" err="1"/>
              <a:t>kiện</a:t>
            </a:r>
            <a:r>
              <a:rPr lang="en-US" sz="1600" dirty="0"/>
              <a:t> </a:t>
            </a:r>
            <a:r>
              <a:rPr lang="en-US" sz="1600" dirty="0" err="1"/>
              <a:t>liên</a:t>
            </a:r>
            <a:r>
              <a:rPr lang="en-US" sz="1600" dirty="0"/>
              <a:t> </a:t>
            </a:r>
            <a:r>
              <a:rPr lang="en-US" sz="1600" dirty="0" err="1"/>
              <a:t>quan</a:t>
            </a:r>
            <a:r>
              <a:rPr lang="en-US" sz="1600" dirty="0"/>
              <a:t> </a:t>
            </a:r>
            <a:r>
              <a:rPr lang="en-US" sz="1600" dirty="0" err="1"/>
              <a:t>đến</a:t>
            </a:r>
            <a:r>
              <a:rPr lang="en-US" sz="1600" dirty="0"/>
              <a:t> </a:t>
            </a:r>
            <a:r>
              <a:rPr lang="en-US" sz="1600" dirty="0" err="1"/>
              <a:t>các</a:t>
            </a:r>
            <a:r>
              <a:rPr lang="en-US" sz="1600" dirty="0"/>
              <a:t> </a:t>
            </a:r>
            <a:r>
              <a:rPr lang="en-US" sz="1600" dirty="0" err="1"/>
              <a:t>vấn</a:t>
            </a:r>
            <a:r>
              <a:rPr lang="en-US" sz="1600" dirty="0"/>
              <a:t> </a:t>
            </a:r>
            <a:r>
              <a:rPr lang="en-US" sz="1600" dirty="0" err="1"/>
              <a:t>đề</a:t>
            </a:r>
            <a:r>
              <a:rPr lang="en-US" sz="1600" dirty="0"/>
              <a:t> </a:t>
            </a:r>
            <a:r>
              <a:rPr lang="en-US" sz="1600" dirty="0" err="1"/>
              <a:t>phần</a:t>
            </a:r>
            <a:r>
              <a:rPr lang="en-US" sz="1600" dirty="0"/>
              <a:t> </a:t>
            </a:r>
            <a:r>
              <a:rPr lang="en-US" sz="1600" dirty="0" err="1"/>
              <a:t>cứng</a:t>
            </a:r>
            <a:r>
              <a:rPr lang="en-US" sz="1600" dirty="0"/>
              <a:t>, </a:t>
            </a:r>
            <a:r>
              <a:rPr lang="en-US" sz="1600" dirty="0" err="1"/>
              <a:t>lỗ</a:t>
            </a:r>
            <a:r>
              <a:rPr lang="en-US" sz="1600" dirty="0"/>
              <a:t> </a:t>
            </a:r>
            <a:r>
              <a:rPr lang="en-US" sz="1600" dirty="0" err="1"/>
              <a:t>hổng</a:t>
            </a:r>
            <a:r>
              <a:rPr lang="en-US" sz="1600" dirty="0"/>
              <a:t> </a:t>
            </a:r>
            <a:r>
              <a:rPr lang="en-US" sz="1600" dirty="0" err="1"/>
              <a:t>bảo</a:t>
            </a:r>
            <a:r>
              <a:rPr lang="en-US" sz="1600" dirty="0"/>
              <a:t> </a:t>
            </a:r>
            <a:r>
              <a:rPr lang="en-US" sz="1600" dirty="0" err="1"/>
              <a:t>mật</a:t>
            </a:r>
            <a:r>
              <a:rPr lang="en-US" sz="1600" dirty="0"/>
              <a:t> </a:t>
            </a:r>
            <a:r>
              <a:rPr lang="en-US" sz="1600" dirty="0" err="1"/>
              <a:t>trong</a:t>
            </a:r>
            <a:r>
              <a:rPr lang="en-US" sz="1600" dirty="0"/>
              <a:t> kernel, </a:t>
            </a:r>
            <a:r>
              <a:rPr lang="en-US" sz="1600" dirty="0" err="1"/>
              <a:t>hoặc</a:t>
            </a:r>
            <a:r>
              <a:rPr lang="en-US" sz="1600" dirty="0"/>
              <a:t> </a:t>
            </a:r>
            <a:r>
              <a:rPr lang="en-US" sz="1600" dirty="0" err="1"/>
              <a:t>các</a:t>
            </a:r>
            <a:r>
              <a:rPr lang="en-US" sz="1600" dirty="0"/>
              <a:t> </a:t>
            </a:r>
            <a:r>
              <a:rPr lang="en-US" sz="1600" dirty="0" err="1"/>
              <a:t>hoạt</a:t>
            </a:r>
            <a:r>
              <a:rPr lang="en-US" sz="1600" dirty="0"/>
              <a:t> </a:t>
            </a:r>
            <a:r>
              <a:rPr lang="en-US" sz="1600" dirty="0" err="1"/>
              <a:t>động</a:t>
            </a:r>
            <a:r>
              <a:rPr lang="en-US" sz="1600" dirty="0"/>
              <a:t> </a:t>
            </a:r>
            <a:r>
              <a:rPr lang="en-US" sz="1600" dirty="0" err="1"/>
              <a:t>đáng</a:t>
            </a:r>
            <a:r>
              <a:rPr lang="en-US" sz="1600" dirty="0"/>
              <a:t> </a:t>
            </a:r>
            <a:r>
              <a:rPr lang="en-US" sz="1600" dirty="0" err="1"/>
              <a:t>ngờ</a:t>
            </a:r>
            <a:r>
              <a:rPr lang="en-US" sz="1600" dirty="0"/>
              <a:t> </a:t>
            </a:r>
            <a:r>
              <a:rPr lang="en-US" sz="1600" dirty="0" err="1"/>
              <a:t>gây</a:t>
            </a:r>
            <a:r>
              <a:rPr lang="en-US" sz="1600" dirty="0"/>
              <a:t> </a:t>
            </a:r>
            <a:r>
              <a:rPr lang="en-US" sz="1600" dirty="0" err="1"/>
              <a:t>ra</a:t>
            </a:r>
            <a:r>
              <a:rPr lang="en-US" sz="1600" dirty="0"/>
              <a:t> </a:t>
            </a:r>
            <a:r>
              <a:rPr lang="en-US" sz="1600" dirty="0" err="1"/>
              <a:t>bởi</a:t>
            </a:r>
            <a:r>
              <a:rPr lang="en-US" sz="1600" dirty="0"/>
              <a:t> </a:t>
            </a:r>
            <a:r>
              <a:rPr lang="en-US" sz="1600" dirty="0" err="1"/>
              <a:t>phần</a:t>
            </a:r>
            <a:r>
              <a:rPr lang="en-US" sz="1600" dirty="0"/>
              <a:t> </a:t>
            </a:r>
            <a:r>
              <a:rPr lang="en-US" sz="1600" dirty="0" err="1"/>
              <a:t>mềm</a:t>
            </a:r>
            <a:r>
              <a:rPr lang="en-US" sz="1600" dirty="0"/>
              <a:t> </a:t>
            </a:r>
            <a:r>
              <a:rPr lang="en-US" sz="1600" dirty="0" err="1"/>
              <a:t>độc</a:t>
            </a:r>
            <a:r>
              <a:rPr lang="en-US" sz="1600" dirty="0"/>
              <a:t> </a:t>
            </a:r>
            <a:r>
              <a:rPr lang="en-US" sz="1600" dirty="0" err="1"/>
              <a:t>hại</a:t>
            </a:r>
            <a:r>
              <a:rPr lang="en-US" sz="1600" dirty="0"/>
              <a:t>.</a:t>
            </a:r>
          </a:p>
        </p:txBody>
      </p:sp>
    </p:spTree>
    <p:extLst>
      <p:ext uri="{BB962C8B-B14F-4D97-AF65-F5344CB8AC3E}">
        <p14:creationId xmlns:p14="http://schemas.microsoft.com/office/powerpoint/2010/main" val="2910703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ED6C-27CA-F1C6-22AA-5C3D15D0B1BA}"/>
              </a:ext>
            </a:extLst>
          </p:cNvPr>
          <p:cNvSpPr>
            <a:spLocks noGrp="1"/>
          </p:cNvSpPr>
          <p:nvPr>
            <p:ph type="title"/>
          </p:nvPr>
        </p:nvSpPr>
        <p:spPr>
          <a:xfrm>
            <a:off x="481013" y="3752849"/>
            <a:ext cx="3290887" cy="2452687"/>
          </a:xfrm>
        </p:spPr>
        <p:txBody>
          <a:bodyPr anchor="ctr">
            <a:normAutofit/>
          </a:bodyPr>
          <a:lstStyle/>
          <a:p>
            <a:r>
              <a:rPr lang="en-US" sz="4800" dirty="0" err="1"/>
              <a:t>Giới</a:t>
            </a:r>
            <a:r>
              <a:rPr lang="en-US" sz="4800" dirty="0"/>
              <a:t> </a:t>
            </a:r>
            <a:r>
              <a:rPr lang="en-US" sz="4800" dirty="0" err="1"/>
              <a:t>Thiệu</a:t>
            </a:r>
            <a:endParaRPr lang="en-US" sz="4800" dirty="0"/>
          </a:p>
        </p:txBody>
      </p:sp>
      <p:pic>
        <p:nvPicPr>
          <p:cNvPr id="5" name="Content Placeholder 4" descr="A blue background with white text&#10;&#10;Description automatically generated">
            <a:extLst>
              <a:ext uri="{FF2B5EF4-FFF2-40B4-BE49-F238E27FC236}">
                <a16:creationId xmlns:a16="http://schemas.microsoft.com/office/drawing/2014/main" id="{A3CD1BEF-FFED-5A2C-0050-1A9D1F49C158}"/>
              </a:ext>
            </a:extLst>
          </p:cNvPr>
          <p:cNvPicPr>
            <a:picLocks noChangeAspect="1"/>
          </p:cNvPicPr>
          <p:nvPr/>
        </p:nvPicPr>
        <p:blipFill rotWithShape="1">
          <a:blip r:embed="rId2"/>
          <a:srcRect b="13044"/>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9" name="Content Placeholder 8">
            <a:extLst>
              <a:ext uri="{FF2B5EF4-FFF2-40B4-BE49-F238E27FC236}">
                <a16:creationId xmlns:a16="http://schemas.microsoft.com/office/drawing/2014/main" id="{628EA3FF-554A-8F97-A943-FA87AAEAD56E}"/>
              </a:ext>
            </a:extLst>
          </p:cNvPr>
          <p:cNvSpPr>
            <a:spLocks noGrp="1"/>
          </p:cNvSpPr>
          <p:nvPr>
            <p:ph idx="1"/>
          </p:nvPr>
        </p:nvSpPr>
        <p:spPr>
          <a:xfrm>
            <a:off x="4223982" y="3615560"/>
            <a:ext cx="7485413" cy="2589978"/>
          </a:xfrm>
        </p:spPr>
        <p:txBody>
          <a:bodyPr anchor="ctr">
            <a:normAutofit/>
          </a:bodyPr>
          <a:lstStyle/>
          <a:p>
            <a:r>
              <a:rPr lang="en-US" sz="2000" dirty="0" err="1">
                <a:effectLst/>
                <a:latin typeface="Times New Roman" panose="02020603050405020304" pitchFamily="18" charset="0"/>
                <a:ea typeface="Times New Roman" panose="02020603050405020304" pitchFamily="18" charset="0"/>
              </a:rPr>
              <a:t>Wazuh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là</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một</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nền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tảng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mã</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nguồn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mở</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mạnh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mẽ</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và</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linh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hoạt</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dành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cho</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quản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lý</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bảo</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mật</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thông</a:t>
            </a:r>
            <a:r>
              <a:rPr lang="en-US" sz="2000" dirty="0">
                <a:effectLst/>
                <a:latin typeface="Times New Roman" panose="02020603050405020304" pitchFamily="18" charset="0"/>
                <a:ea typeface="Times New Roman" panose="02020603050405020304" pitchFamily="18" charset="0"/>
              </a:rPr>
              <a:t> tin </a:t>
            </a:r>
          </a:p>
          <a:p>
            <a:r>
              <a:rPr lang="en-US" sz="2000" dirty="0" err="1">
                <a:effectLst/>
                <a:latin typeface="Times New Roman" panose="02020603050405020304" pitchFamily="18" charset="0"/>
                <a:ea typeface="Times New Roman" panose="02020603050405020304" pitchFamily="18" charset="0"/>
              </a:rPr>
              <a:t>Wazuh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cung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cấp</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một</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bộ</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công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cụ</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mạnh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mẽ</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và</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linh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hoạt</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cho</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điều</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tra</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pháp</a:t>
            </a:r>
            <a:r>
              <a:rPr lang="en-US" sz="2000" dirty="0">
                <a:effectLst/>
                <a:latin typeface="Times New Roman" panose="02020603050405020304" pitchFamily="18" charset="0"/>
                <a:ea typeface="Times New Roman" panose="02020603050405020304" pitchFamily="18" charset="0"/>
              </a:rPr>
              <a:t> y </a:t>
            </a:r>
            <a:r>
              <a:rPr lang="en-US" sz="2000" dirty="0" err="1">
                <a:effectLst/>
                <a:latin typeface="Times New Roman" panose="02020603050405020304" pitchFamily="18" charset="0"/>
                <a:ea typeface="Times New Roman" panose="02020603050405020304" pitchFamily="18" charset="0"/>
              </a:rPr>
              <a:t>số</a:t>
            </a:r>
            <a:r>
              <a:rPr lang="en-US" sz="2000" dirty="0">
                <a:effectLst/>
                <a:latin typeface="Times New Roman" panose="02020603050405020304" pitchFamily="18" charset="0"/>
                <a:ea typeface="Times New Roman" panose="02020603050405020304" pitchFamily="18" charset="0"/>
              </a:rPr>
              <a:t>, bao </a:t>
            </a:r>
            <a:r>
              <a:rPr lang="en-US" sz="2000" dirty="0" err="1">
                <a:effectLst/>
                <a:latin typeface="Times New Roman" panose="02020603050405020304" pitchFamily="18" charset="0"/>
                <a:ea typeface="Times New Roman" panose="02020603050405020304" pitchFamily="18" charset="0"/>
              </a:rPr>
              <a:t>gồm</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thu</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thập</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dữ</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liệu</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toàn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diện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giám</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sát</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tính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toàn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vẹn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của</a:t>
            </a:r>
            <a:r>
              <a:rPr lang="en-US" sz="2000" dirty="0">
                <a:effectLst/>
                <a:latin typeface="Times New Roman" panose="02020603050405020304" pitchFamily="18" charset="0"/>
                <a:ea typeface="Times New Roman" panose="02020603050405020304" pitchFamily="18" charset="0"/>
              </a:rPr>
              <a:t> file, </a:t>
            </a:r>
            <a:r>
              <a:rPr lang="en-US" sz="2000" dirty="0" err="1">
                <a:effectLst/>
                <a:latin typeface="Times New Roman" panose="02020603050405020304" pitchFamily="18" charset="0"/>
                <a:ea typeface="Times New Roman" panose="02020603050405020304" pitchFamily="18" charset="0"/>
              </a:rPr>
              <a:t>phân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tích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và</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cảnh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báo</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thông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minh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tìm</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kiếm</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và</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truy</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vấn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mạnh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mẽ</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báo</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cáo</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tùy</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chỉnh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và</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khả</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năng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tích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hợp</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với</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các</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công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cụ</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khác</a:t>
            </a:r>
            <a:r>
              <a:rPr lang="vi-VN" sz="2000" dirty="0">
                <a:effectLst/>
                <a:latin typeface="Times New Roman" panose="02020603050405020304" pitchFamily="18" charset="0"/>
                <a:ea typeface="Times New Roman" panose="02020603050405020304" pitchFamily="18" charset="0"/>
              </a:rPr>
              <a:t>.</a:t>
            </a:r>
            <a:r>
              <a:rPr lang="en-US" sz="1400" dirty="0">
                <a:effectLst/>
              </a:rPr>
              <a:t> </a:t>
            </a:r>
            <a:endParaRPr lang="en-US" sz="2000" dirty="0"/>
          </a:p>
        </p:txBody>
      </p:sp>
    </p:spTree>
    <p:extLst>
      <p:ext uri="{BB962C8B-B14F-4D97-AF65-F5344CB8AC3E}">
        <p14:creationId xmlns:p14="http://schemas.microsoft.com/office/powerpoint/2010/main" val="2095918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2438F-1D76-309D-3BB1-932CD6248E42}"/>
              </a:ext>
            </a:extLst>
          </p:cNvPr>
          <p:cNvSpPr>
            <a:spLocks noGrp="1"/>
          </p:cNvSpPr>
          <p:nvPr>
            <p:ph type="title"/>
          </p:nvPr>
        </p:nvSpPr>
        <p:spPr/>
        <p:txBody>
          <a:bodyPr>
            <a:normAutofit/>
          </a:bodyPr>
          <a:lstStyle/>
          <a:p>
            <a:pPr algn="ctr"/>
            <a:r>
              <a:rPr lang="en-US" sz="4000" dirty="0" err="1">
                <a:effectLst/>
                <a:latin typeface="Times New Roman" panose="02020603050405020304" pitchFamily="18" charset="0"/>
                <a:ea typeface="Times New Roman" panose="02020603050405020304" pitchFamily="18" charset="0"/>
              </a:rPr>
              <a:t>Những</a:t>
            </a:r>
            <a:r>
              <a:rPr lang="vi-VN" sz="4000" dirty="0">
                <a:effectLst/>
                <a:latin typeface="Times New Roman" panose="02020603050405020304" pitchFamily="18" charset="0"/>
                <a:ea typeface="Times New Roman" panose="02020603050405020304" pitchFamily="18" charset="0"/>
              </a:rPr>
              <a:t> lợi ích đáng kể nhất của Wazuh phục vụ cho D</a:t>
            </a:r>
            <a:r>
              <a:rPr lang="en-US" sz="4000" dirty="0" err="1">
                <a:effectLst/>
                <a:latin typeface="Times New Roman" panose="02020603050405020304" pitchFamily="18" charset="0"/>
                <a:ea typeface="Times New Roman" panose="02020603050405020304" pitchFamily="18" charset="0"/>
              </a:rPr>
              <a:t>igital</a:t>
            </a:r>
            <a:r>
              <a:rPr lang="en-US" sz="4000" dirty="0">
                <a:effectLst/>
                <a:latin typeface="Times New Roman" panose="02020603050405020304" pitchFamily="18" charset="0"/>
                <a:ea typeface="Times New Roman" panose="02020603050405020304" pitchFamily="18" charset="0"/>
              </a:rPr>
              <a:t> Forensics</a:t>
            </a:r>
            <a:endParaRPr lang="en-US" sz="8000" dirty="0"/>
          </a:p>
        </p:txBody>
      </p:sp>
      <p:sp>
        <p:nvSpPr>
          <p:cNvPr id="3" name="Content Placeholder 2">
            <a:extLst>
              <a:ext uri="{FF2B5EF4-FFF2-40B4-BE49-F238E27FC236}">
                <a16:creationId xmlns:a16="http://schemas.microsoft.com/office/drawing/2014/main" id="{AB29D57F-6184-63AE-6441-A04A3A51ED14}"/>
              </a:ext>
            </a:extLst>
          </p:cNvPr>
          <p:cNvSpPr>
            <a:spLocks noGrp="1"/>
          </p:cNvSpPr>
          <p:nvPr>
            <p:ph idx="1"/>
          </p:nvPr>
        </p:nvSpPr>
        <p:spPr>
          <a:xfrm>
            <a:off x="502920" y="1500505"/>
            <a:ext cx="10515600" cy="4911506"/>
          </a:xfrm>
        </p:spPr>
        <p:txBody>
          <a:bodyPr>
            <a:normAutofit lnSpcReduction="10000"/>
          </a:bodyPr>
          <a:lstStyle/>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1. Thu </a:t>
            </a:r>
            <a:r>
              <a:rPr lang="en-US" sz="1800" dirty="0" err="1">
                <a:effectLst/>
                <a:latin typeface="Times New Roman" panose="02020603050405020304" pitchFamily="18" charset="0"/>
                <a:ea typeface="Times New Roman" panose="02020603050405020304" pitchFamily="18" charset="0"/>
              </a:rPr>
              <a:t>thập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Toàn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diện</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err="1">
                <a:effectLst/>
                <a:latin typeface="Times New Roman" panose="02020603050405020304" pitchFamily="18" charset="0"/>
                <a:ea typeface="Times New Roman" panose="02020603050405020304" pitchFamily="18" charset="0"/>
              </a:rPr>
              <a:t>Wazuh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thập</a:t>
            </a:r>
            <a:r>
              <a:rPr lang="en-US" sz="1800" dirty="0">
                <a:effectLst/>
                <a:latin typeface="Times New Roman" panose="02020603050405020304" pitchFamily="18" charset="0"/>
                <a:ea typeface="Times New Roman" panose="02020603050405020304" pitchFamily="18" charset="0"/>
              </a:rPr>
              <a:t> log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nguồn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nhau</a:t>
            </a:r>
            <a:r>
              <a:rPr lang="en-US" sz="1800" dirty="0">
                <a:effectLst/>
                <a:latin typeface="Times New Roman" panose="02020603050405020304" pitchFamily="18" charset="0"/>
                <a:ea typeface="Times New Roman" panose="02020603050405020304" pitchFamily="18" charset="0"/>
              </a:rPr>
              <a:t> bao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hành</a:t>
            </a:r>
            <a:r>
              <a:rPr lang="en-US" sz="1800" dirty="0">
                <a:effectLst/>
                <a:latin typeface="Times New Roman" panose="02020603050405020304" pitchFamily="18" charset="0"/>
                <a:ea typeface="Times New Roman" panose="02020603050405020304" pitchFamily="18" charset="0"/>
              </a:rPr>
              <a:t> (Linux, Windows, macOS),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dịch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vụ</a:t>
            </a:r>
            <a:r>
              <a:rPr lang="en-US" sz="1800" dirty="0">
                <a:effectLst/>
                <a:latin typeface="Times New Roman" panose="02020603050405020304" pitchFamily="18" charset="0"/>
                <a:ea typeface="Times New Roman" panose="02020603050405020304" pitchFamily="18" charset="0"/>
              </a:rPr>
              <a:t> (Apache, Nginx, MySQL, v.v.),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(router, firewall), Cloud services (AWS, Azure, Google Cloud).</a:t>
            </a:r>
          </a:p>
          <a:p>
            <a:pPr marL="0" marR="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indent="0">
              <a:spcBef>
                <a:spcPts val="0"/>
              </a:spcBef>
              <a:buNone/>
            </a:pPr>
            <a:r>
              <a:rPr lang="en-US" sz="1800" dirty="0">
                <a:effectLst/>
                <a:latin typeface="Times New Roman" panose="02020603050405020304" pitchFamily="18" charset="0"/>
                <a:ea typeface="Times New Roman" panose="02020603050405020304" pitchFamily="18" charset="0"/>
              </a:rPr>
              <a:t>2. </a:t>
            </a:r>
            <a:r>
              <a:rPr lang="en-US" sz="1800" dirty="0" err="1">
                <a:effectLst/>
                <a:latin typeface="Times New Roman" panose="02020603050405020304" pitchFamily="18" charset="0"/>
                <a:ea typeface="Times New Roman" panose="02020603050405020304" pitchFamily="18" charset="0"/>
              </a:rPr>
              <a:t>Giám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toàn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vẹn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File (FIM)</a:t>
            </a:r>
          </a:p>
          <a:p>
            <a:pPr marL="0" marR="0" indent="0">
              <a:spcBef>
                <a:spcPts val="0"/>
              </a:spcBef>
              <a:spcAft>
                <a:spcPts val="0"/>
              </a:spcAft>
              <a:buNone/>
            </a:pPr>
            <a:r>
              <a:rPr lang="en-US" sz="1800" dirty="0" err="1">
                <a:effectLst/>
                <a:latin typeface="Times New Roman" panose="02020603050405020304" pitchFamily="18" charset="0"/>
                <a:ea typeface="Times New Roman" panose="02020603050405020304" pitchFamily="18" charset="0"/>
              </a:rPr>
              <a:t>Wazuh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hợp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toàn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vẹn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file, </a:t>
            </a:r>
            <a:r>
              <a:rPr lang="en-US" sz="1800" dirty="0" err="1">
                <a:effectLst/>
                <a:latin typeface="Times New Roman" panose="02020603050405020304" pitchFamily="18" charset="0"/>
                <a:ea typeface="Times New Roman" panose="02020603050405020304" pitchFamily="18" charset="0"/>
              </a:rPr>
              <a:t>giúp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đổi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phép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file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trọng</a:t>
            </a: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endParaRPr lang="en-US" sz="1800" dirty="0">
              <a:latin typeface="Times New Roman" panose="02020603050405020304" pitchFamily="18" charset="0"/>
              <a:ea typeface="Times New Roman" panose="02020603050405020304" pitchFamily="18" charset="0"/>
            </a:endParaRPr>
          </a:p>
          <a:p>
            <a:pPr marL="0" indent="0">
              <a:spcBef>
                <a:spcPts val="0"/>
              </a:spcBef>
              <a:buNone/>
            </a:pPr>
            <a:r>
              <a:rPr lang="en-US" sz="1800" dirty="0">
                <a:effectLst/>
                <a:latin typeface="Times New Roman" panose="02020603050405020304" pitchFamily="18" charset="0"/>
                <a:ea typeface="Times New Roman" panose="02020603050405020304" pitchFamily="18" charset="0"/>
              </a:rPr>
              <a:t>3.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minh</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err="1">
                <a:effectLst/>
                <a:latin typeface="Times New Roman" panose="02020603050405020304" pitchFamily="18" charset="0"/>
                <a:ea typeface="Times New Roman" panose="02020603050405020304" pitchFamily="18" charset="0"/>
              </a:rPr>
              <a:t>Wazuh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rules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decoders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tích</a:t>
            </a:r>
            <a:r>
              <a:rPr lang="en-US" sz="1800" dirty="0">
                <a:effectLst/>
                <a:latin typeface="Times New Roman" panose="02020603050405020304" pitchFamily="18" charset="0"/>
                <a:ea typeface="Times New Roman" panose="02020603050405020304" pitchFamily="18" charset="0"/>
              </a:rPr>
              <a:t> log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bảo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mật</a:t>
            </a:r>
            <a:r>
              <a:rPr lang="en-US" sz="1200" dirty="0">
                <a:effectLst/>
              </a:rPr>
              <a:t> </a:t>
            </a:r>
            <a:endParaRPr lang="en-US" sz="1800" dirty="0">
              <a:effectLst/>
              <a:latin typeface="Times New Roman" panose="02020603050405020304" pitchFamily="18" charset="0"/>
              <a:ea typeface="Times New Roman" panose="02020603050405020304" pitchFamily="18" charset="0"/>
            </a:endParaRPr>
          </a:p>
          <a:p>
            <a:pPr marL="0" indent="0">
              <a:spcBef>
                <a:spcPts val="0"/>
              </a:spcBef>
              <a:buNone/>
            </a:pPr>
            <a:endParaRPr lang="en-US" sz="1800" dirty="0">
              <a:effectLst/>
              <a:latin typeface="Times New Roman" panose="02020603050405020304" pitchFamily="18" charset="0"/>
              <a:ea typeface="Times New Roman" panose="02020603050405020304" pitchFamily="18" charset="0"/>
            </a:endParaRPr>
          </a:p>
          <a:p>
            <a:pPr marL="0" indent="0">
              <a:spcBef>
                <a:spcPts val="0"/>
              </a:spcBef>
              <a:buNone/>
            </a:pPr>
            <a:r>
              <a:rPr lang="en-US" sz="1800" dirty="0">
                <a:effectLst/>
                <a:latin typeface="Times New Roman" panose="02020603050405020304" pitchFamily="18" charset="0"/>
                <a:ea typeface="Times New Roman" panose="02020603050405020304" pitchFamily="18" charset="0"/>
              </a:rPr>
              <a:t>4. </a:t>
            </a:r>
            <a:r>
              <a:rPr lang="en-US" sz="1800" dirty="0" err="1">
                <a:effectLst/>
                <a:latin typeface="Times New Roman" panose="02020603050405020304" pitchFamily="18" charset="0"/>
                <a:ea typeface="Times New Roman" panose="02020603050405020304" pitchFamily="18" charset="0"/>
              </a:rPr>
              <a:t>Khả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Tìm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kiếm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vấn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mẽ</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err="1">
                <a:effectLst/>
                <a:latin typeface="Times New Roman" panose="02020603050405020304" pitchFamily="18" charset="0"/>
                <a:ea typeface="Times New Roman" panose="02020603050405020304" pitchFamily="18" charset="0"/>
              </a:rPr>
              <a:t>Wazuh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hợp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Elasticsearch, </a:t>
            </a:r>
            <a:r>
              <a:rPr lang="en-US" sz="1800" dirty="0" err="1">
                <a:effectLst/>
                <a:latin typeface="Times New Roman" panose="02020603050405020304" pitchFamily="18" charset="0"/>
                <a:ea typeface="Times New Roman" panose="02020603050405020304" pitchFamily="18" charset="0"/>
              </a:rPr>
              <a:t>cung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tìm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kiếm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vấn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log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kiện</a:t>
            </a:r>
            <a:r>
              <a:rPr lang="en-US" sz="1800" dirty="0">
                <a:effectLst/>
                <a:latin typeface="Times New Roman" panose="02020603050405020304" pitchFamily="18" charset="0"/>
                <a:ea typeface="Times New Roman" panose="02020603050405020304" pitchFamily="18" charset="0"/>
              </a:rPr>
              <a:t>. </a:t>
            </a:r>
          </a:p>
          <a:p>
            <a:pPr marL="0" indent="0">
              <a:buNone/>
            </a:pPr>
            <a:endParaRPr lang="en-US"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5. </a:t>
            </a:r>
            <a:r>
              <a:rPr lang="en-US" sz="1800" dirty="0" err="1">
                <a:effectLst/>
                <a:latin typeface="Times New Roman" panose="02020603050405020304" pitchFamily="18" charset="0"/>
                <a:ea typeface="Times New Roman" panose="02020603050405020304" pitchFamily="18" charset="0"/>
              </a:rPr>
              <a:t>Báo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Dashboard </a:t>
            </a:r>
            <a:r>
              <a:rPr lang="en-US" sz="1800" dirty="0" err="1">
                <a:effectLst/>
                <a:latin typeface="Times New Roman" panose="02020603050405020304" pitchFamily="18" charset="0"/>
                <a:ea typeface="Times New Roman" panose="02020603050405020304" pitchFamily="18" charset="0"/>
              </a:rPr>
              <a:t>Tùy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chỉnh</a:t>
            </a:r>
            <a:endParaRPr lang="en-US" sz="1800" dirty="0">
              <a:effectLst/>
              <a:latin typeface="Times New Roman" panose="02020603050405020304" pitchFamily="18" charset="0"/>
              <a:ea typeface="Times New Roman" panose="02020603050405020304" pitchFamily="18" charset="0"/>
            </a:endParaRPr>
          </a:p>
          <a:p>
            <a:pPr marL="0" indent="0">
              <a:buNone/>
            </a:pPr>
            <a:r>
              <a:rPr lang="en-US" sz="1800" dirty="0" err="1">
                <a:effectLst/>
                <a:latin typeface="Times New Roman" panose="02020603050405020304" pitchFamily="18" charset="0"/>
                <a:ea typeface="Times New Roman" panose="02020603050405020304" pitchFamily="18" charset="0"/>
              </a:rPr>
              <a:t>Wazuh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dashboard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tùy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qua Kibana. </a:t>
            </a:r>
            <a:r>
              <a:rPr lang="en-US" sz="1800" dirty="0" err="1">
                <a:effectLst/>
                <a:latin typeface="Times New Roman" panose="02020603050405020304" pitchFamily="18" charset="0"/>
                <a:ea typeface="Times New Roman" panose="02020603050405020304" pitchFamily="18" charset="0"/>
              </a:rPr>
              <a:t>Điều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giúp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hóa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cáo</a:t>
            </a:r>
            <a:r>
              <a:rPr lang="en-US" sz="1800" dirty="0">
                <a:effectLst/>
                <a:latin typeface="Times New Roman" panose="02020603050405020304" pitchFamily="18" charset="0"/>
                <a:ea typeface="Times New Roman" panose="02020603050405020304" pitchFamily="18" charset="0"/>
              </a:rPr>
              <a:t> chi </a:t>
            </a:r>
            <a:r>
              <a:rPr lang="en-US" sz="1800" dirty="0" err="1">
                <a:effectLst/>
                <a:latin typeface="Times New Roman" panose="02020603050405020304" pitchFamily="18" charset="0"/>
                <a:ea typeface="Times New Roman" panose="02020603050405020304" pitchFamily="18" charset="0"/>
              </a:rPr>
              <a:t>tiết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bảo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chú</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hỗ</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tích</a:t>
            </a:r>
            <a:r>
              <a:rPr lang="en-US" sz="1800" dirty="0">
                <a:effectLst/>
                <a:latin typeface="Times New Roman" panose="02020603050405020304" pitchFamily="18" charset="0"/>
                <a:ea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2315820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9DE711-05B4-00F0-AD89-EB51FBFE0EAD}"/>
              </a:ext>
            </a:extLst>
          </p:cNvPr>
          <p:cNvSpPr>
            <a:spLocks noGrp="1"/>
          </p:cNvSpPr>
          <p:nvPr>
            <p:ph idx="1"/>
          </p:nvPr>
        </p:nvSpPr>
        <p:spPr/>
        <p:txBody>
          <a:bodyPr>
            <a:normAutofit/>
          </a:bodyPr>
          <a:lstStyle/>
          <a:p>
            <a:pPr marL="0" indent="0">
              <a:buNone/>
            </a:pPr>
            <a:r>
              <a:rPr lang="vi-VN" sz="2000" dirty="0">
                <a:latin typeface="Times New Roman" panose="02020603050405020304" pitchFamily="18" charset="0"/>
                <a:cs typeface="Times New Roman" panose="02020603050405020304" pitchFamily="18" charset="0"/>
              </a:rPr>
              <a:t>Nhiệm vụ chính của OpenSearch trong Wazuh là đóng vai trò là một hệ thống lưu trữ dữ liệu phân tán cho việc thu thập, lưu trữ và tìm kiếm các dữ liệu logs và cảnh báo từ các agent và worker nodes trong hệ thống Wazuh. Cụ thể, các nhiệm vụ của OpenSearch trong Wazuh bao gồm:</a:t>
            </a:r>
          </a:p>
          <a:p>
            <a:pPr>
              <a:buFont typeface="+mj-lt"/>
              <a:buAutoNum type="arabicPeriod"/>
            </a:pPr>
            <a:r>
              <a:rPr lang="vi-VN" sz="2000" b="1" dirty="0">
                <a:latin typeface="Times New Roman" panose="02020603050405020304" pitchFamily="18" charset="0"/>
                <a:cs typeface="Times New Roman" panose="02020603050405020304" pitchFamily="18" charset="0"/>
              </a:rPr>
              <a:t>Lưu trữ dữ liệu</a:t>
            </a:r>
            <a:r>
              <a:rPr lang="vi-VN" sz="2000" dirty="0">
                <a:latin typeface="Times New Roman" panose="02020603050405020304" pitchFamily="18" charset="0"/>
                <a:cs typeface="Times New Roman" panose="02020603050405020304" pitchFamily="18" charset="0"/>
              </a:rPr>
              <a:t>: OpenSearch chịu trách nhiệm lưu trữ tất cả các dữ liệu logs và cảnh báo được thu thập từ các agent và worker nodes trong hệ thống Wazuh.</a:t>
            </a:r>
          </a:p>
          <a:p>
            <a:pPr>
              <a:buFont typeface="+mj-lt"/>
              <a:buAutoNum type="arabicPeriod"/>
            </a:pPr>
            <a:r>
              <a:rPr lang="vi-VN" sz="2000" b="1" dirty="0">
                <a:latin typeface="Times New Roman" panose="02020603050405020304" pitchFamily="18" charset="0"/>
                <a:cs typeface="Times New Roman" panose="02020603050405020304" pitchFamily="18" charset="0"/>
              </a:rPr>
              <a:t>Tìm kiếm và truy vấn dữ liệu</a:t>
            </a:r>
            <a:r>
              <a:rPr lang="vi-VN" sz="2000" dirty="0">
                <a:latin typeface="Times New Roman" panose="02020603050405020304" pitchFamily="18" charset="0"/>
                <a:cs typeface="Times New Roman" panose="02020603050405020304" pitchFamily="18" charset="0"/>
              </a:rPr>
              <a:t>: OpenSearch cung cấp các tính năng tìm kiếm và truy vấn mạnh mẽ cho phép người dùng truy xuất dữ liệu logs và cảnh báo theo yêu cầu.</a:t>
            </a:r>
          </a:p>
          <a:p>
            <a:pPr>
              <a:buFont typeface="+mj-lt"/>
              <a:buAutoNum type="arabicPeriod"/>
            </a:pPr>
            <a:r>
              <a:rPr lang="vi-VN" sz="2000" b="1" dirty="0">
                <a:latin typeface="Times New Roman" panose="02020603050405020304" pitchFamily="18" charset="0"/>
                <a:cs typeface="Times New Roman" panose="02020603050405020304" pitchFamily="18" charset="0"/>
              </a:rPr>
              <a:t>Phân tích và xử lý dữ liệu</a:t>
            </a:r>
            <a:r>
              <a:rPr lang="vi-VN" sz="2000" dirty="0">
                <a:latin typeface="Times New Roman" panose="02020603050405020304" pitchFamily="18" charset="0"/>
                <a:cs typeface="Times New Roman" panose="02020603050405020304" pitchFamily="18" charset="0"/>
              </a:rPr>
              <a:t>: OpenSearch có khả năng phân tích và xử lý dữ liệu logs để tạo ra các báo cáo, đồ thị và phân tích để giúp người dùng hiểu rõ hơn về tình trạng và mô hình hoạt động của hệ thống.</a:t>
            </a:r>
          </a:p>
          <a:p>
            <a:pPr>
              <a:buFont typeface="+mj-lt"/>
              <a:buAutoNum type="arabicPeriod"/>
            </a:pPr>
            <a:r>
              <a:rPr lang="vi-VN" sz="2000" b="1" dirty="0">
                <a:latin typeface="Times New Roman" panose="02020603050405020304" pitchFamily="18" charset="0"/>
                <a:cs typeface="Times New Roman" panose="02020603050405020304" pitchFamily="18" charset="0"/>
              </a:rPr>
              <a:t>Quản lý và bảo mật dữ liệu</a:t>
            </a:r>
            <a:r>
              <a:rPr lang="vi-VN" sz="2000" dirty="0">
                <a:latin typeface="Times New Roman" panose="02020603050405020304" pitchFamily="18" charset="0"/>
                <a:cs typeface="Times New Roman" panose="02020603050405020304" pitchFamily="18" charset="0"/>
              </a:rPr>
              <a:t>: OpenSearch cung cấp các tính năng quản lý và bảo mật dữ liệu để đảm bảo tính toàn vẹn và bảo mật của thông tin logs và cảnh báo trong hệ thống Wazuh.</a:t>
            </a:r>
          </a:p>
          <a:p>
            <a:endParaRPr lang="en-US" sz="2000" dirty="0">
              <a:latin typeface="Times New Roman" panose="02020603050405020304" pitchFamily="18" charset="0"/>
              <a:cs typeface="Times New Roman" panose="02020603050405020304" pitchFamily="18" charset="0"/>
            </a:endParaRPr>
          </a:p>
        </p:txBody>
      </p:sp>
      <p:pic>
        <p:nvPicPr>
          <p:cNvPr id="5" name="Picture 4" descr="A blue and black logo&#10;&#10;Description automatically generated">
            <a:extLst>
              <a:ext uri="{FF2B5EF4-FFF2-40B4-BE49-F238E27FC236}">
                <a16:creationId xmlns:a16="http://schemas.microsoft.com/office/drawing/2014/main" id="{D534A459-67B7-2984-AC0F-D9C741E28413}"/>
              </a:ext>
            </a:extLst>
          </p:cNvPr>
          <p:cNvPicPr>
            <a:picLocks noChangeAspect="1"/>
          </p:cNvPicPr>
          <p:nvPr/>
        </p:nvPicPr>
        <p:blipFill>
          <a:blip r:embed="rId2"/>
          <a:stretch>
            <a:fillRect/>
          </a:stretch>
        </p:blipFill>
        <p:spPr>
          <a:xfrm>
            <a:off x="1875884" y="365125"/>
            <a:ext cx="8020101" cy="1092972"/>
          </a:xfrm>
          <a:prstGeom prst="rect">
            <a:avLst/>
          </a:prstGeom>
        </p:spPr>
      </p:pic>
    </p:spTree>
    <p:extLst>
      <p:ext uri="{BB962C8B-B14F-4D97-AF65-F5344CB8AC3E}">
        <p14:creationId xmlns:p14="http://schemas.microsoft.com/office/powerpoint/2010/main" val="189665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CA52B-DBFF-DB47-7611-6F5635081D2D}"/>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Wazuh</a:t>
            </a:r>
            <a:r>
              <a:rPr lang="en-US"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EB2A2905-64C6-F19D-890B-90C63D4297A3}"/>
              </a:ext>
            </a:extLst>
          </p:cNvPr>
          <p:cNvSpPr>
            <a:spLocks noGrp="1"/>
          </p:cNvSpPr>
          <p:nvPr>
            <p:ph idx="1"/>
          </p:nvPr>
        </p:nvSpPr>
        <p:spPr>
          <a:xfrm>
            <a:off x="838200" y="1343711"/>
            <a:ext cx="10515600" cy="4351338"/>
          </a:xfrm>
        </p:spPr>
        <p:txBody>
          <a:bodyPr/>
          <a:lstStyle/>
          <a:p>
            <a:pPr marL="342900" marR="0" lvl="0" indent="-342900">
              <a:spcBef>
                <a:spcPts val="0"/>
              </a:spcBef>
              <a:spcAft>
                <a:spcPts val="0"/>
              </a:spcAft>
              <a:buFont typeface="Symbol"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Multi-node deployment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Single node deployment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Multi-node deployment</a:t>
            </a:r>
            <a:endParaRPr lang="en-US" sz="1800" dirty="0">
              <a:effectLst/>
              <a:latin typeface="Times New Roman" panose="02020603050405020304" pitchFamily="18" charset="0"/>
              <a:ea typeface="Times New Roman" panose="02020603050405020304" pitchFamily="18" charset="0"/>
            </a:endParaRPr>
          </a:p>
          <a:p>
            <a:pPr marL="0" marR="0" indent="457200">
              <a:spcBef>
                <a:spcPts val="0"/>
              </a:spcBef>
              <a:spcAft>
                <a:spcPts val="0"/>
              </a:spcAft>
            </a:pPr>
            <a:r>
              <a:rPr lang="en-US" sz="1800" dirty="0">
                <a:effectLst/>
                <a:latin typeface="Times New Roman" panose="02020603050405020304" pitchFamily="18" charset="0"/>
                <a:ea typeface="Times New Roman" panose="02020603050405020304" pitchFamily="18" charset="0"/>
              </a:rPr>
              <a:t>Khi </a:t>
            </a:r>
            <a:r>
              <a:rPr lang="en-US" sz="1800" dirty="0" err="1">
                <a:effectLst/>
                <a:latin typeface="Times New Roman" panose="02020603050405020304" pitchFamily="18" charset="0"/>
                <a:ea typeface="Times New Roman" panose="02020603050405020304" pitchFamily="18" charset="0"/>
              </a:rPr>
              <a:t>Wazuh</a:t>
            </a:r>
            <a:r>
              <a:rPr lang="en-US" sz="1800" dirty="0">
                <a:effectLst/>
                <a:latin typeface="Times New Roman" panose="02020603050405020304" pitchFamily="18" charset="0"/>
                <a:ea typeface="Times New Roman" panose="02020603050405020304" pitchFamily="18" charset="0"/>
              </a:rPr>
              <a:t> server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Opensearch</a:t>
            </a:r>
            <a:r>
              <a:rPr lang="en-US" sz="1800" dirty="0">
                <a:effectLst/>
                <a:latin typeface="Times New Roman" panose="02020603050405020304" pitchFamily="18" charset="0"/>
                <a:ea typeface="Times New Roman" panose="02020603050405020304" pitchFamily="18" charset="0"/>
              </a:rPr>
              <a:t> cluster </a:t>
            </a:r>
            <a:r>
              <a:rPr lang="en-US" sz="1800" dirty="0" err="1">
                <a:effectLst/>
                <a:latin typeface="Times New Roman" panose="02020603050405020304" pitchFamily="18" charset="0"/>
                <a:ea typeface="Times New Roman" panose="02020603050405020304" pitchFamily="18" charset="0"/>
              </a:rPr>
              <a:t>chạy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host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Filebeat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truyền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an </a:t>
            </a:r>
            <a:r>
              <a:rPr lang="en-US" sz="1800" dirty="0" err="1">
                <a:effectLst/>
                <a:latin typeface="Times New Roman" panose="02020603050405020304" pitchFamily="18" charset="0"/>
                <a:ea typeface="Times New Roman" panose="02020603050405020304" pitchFamily="18" charset="0"/>
              </a:rPr>
              <a:t>toàn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báo</a:t>
            </a:r>
            <a:r>
              <a:rPr lang="en-US" sz="1800" dirty="0">
                <a:effectLst/>
                <a:latin typeface="Times New Roman" panose="02020603050405020304" pitchFamily="18" charset="0"/>
                <a:ea typeface="Times New Roman" panose="02020603050405020304" pitchFamily="18" charset="0"/>
              </a:rPr>
              <a:t>, archived event </a:t>
            </a:r>
            <a:r>
              <a:rPr lang="en-US" sz="1800" dirty="0" err="1">
                <a:effectLst/>
                <a:latin typeface="Times New Roman" panose="02020603050405020304" pitchFamily="18" charset="0"/>
                <a:ea typeface="Times New Roman" panose="02020603050405020304" pitchFamily="18" charset="0"/>
              </a:rPr>
              <a:t>tới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Opensarch</a:t>
            </a:r>
            <a:r>
              <a:rPr lang="en-US" sz="1800" dirty="0">
                <a:effectLst/>
                <a:latin typeface="Times New Roman" panose="02020603050405020304" pitchFamily="18" charset="0"/>
                <a:ea typeface="Times New Roman" panose="02020603050405020304" pitchFamily="18" charset="0"/>
              </a:rPr>
              <a:t> server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TLS. </a:t>
            </a:r>
            <a:r>
              <a:rPr lang="en-US" sz="1800" dirty="0" err="1">
                <a:effectLst/>
                <a:latin typeface="Times New Roman" panose="02020603050405020304" pitchFamily="18" charset="0"/>
                <a:ea typeface="Times New Roman" panose="02020603050405020304" pitchFamily="18" charset="0"/>
              </a:rPr>
              <a:t>Chú</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rằng</a:t>
            </a:r>
            <a:r>
              <a:rPr lang="en-US" sz="1800" dirty="0">
                <a:effectLst/>
                <a:latin typeface="Times New Roman" panose="02020603050405020304" pitchFamily="18" charset="0"/>
                <a:ea typeface="Times New Roman" panose="02020603050405020304" pitchFamily="18" charset="0"/>
              </a:rPr>
              <a:t> multi-node cluster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multiple Elastic stack </a:t>
            </a:r>
            <a:r>
              <a:rPr lang="en-US" sz="1800" dirty="0" err="1">
                <a:effectLst/>
                <a:latin typeface="Times New Roman" panose="02020603050405020304" pitchFamily="18" charset="0"/>
                <a:ea typeface="Times New Roman" panose="02020603050405020304" pitchFamily="18" charset="0"/>
              </a:rPr>
              <a:t>sererver</a:t>
            </a:r>
            <a:r>
              <a:rPr lang="en-US" sz="1800" dirty="0">
                <a:effectLst/>
                <a:latin typeface="Times New Roman" panose="02020603050405020304" pitchFamily="18" charset="0"/>
                <a:ea typeface="Times New Roman" panose="02020603050405020304" pitchFamily="18" charset="0"/>
              </a:rPr>
              <a:t>.</a:t>
            </a:r>
          </a:p>
          <a:p>
            <a:pPr marL="0" marR="0" indent="0">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Single-node deployment</a:t>
            </a:r>
            <a:endParaRPr lang="en-US" sz="1800" dirty="0">
              <a:effectLst/>
              <a:latin typeface="Times New Roman" panose="02020603050405020304" pitchFamily="18" charset="0"/>
              <a:ea typeface="Times New Roman" panose="02020603050405020304" pitchFamily="18" charset="0"/>
            </a:endParaRPr>
          </a:p>
          <a:p>
            <a:pPr marL="0" marR="0" indent="457200">
              <a:spcBef>
                <a:spcPts val="0"/>
              </a:spcBef>
              <a:spcAft>
                <a:spcPts val="0"/>
              </a:spcAft>
            </a:pPr>
            <a:r>
              <a:rPr lang="en-US" sz="1800" dirty="0" err="1">
                <a:effectLst/>
                <a:latin typeface="Times New Roman" panose="02020603050405020304" pitchFamily="18" charset="0"/>
                <a:ea typeface="Times New Roman" panose="02020603050405020304" pitchFamily="18" charset="0"/>
              </a:rPr>
              <a:t>Wazuh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Elastic stack </a:t>
            </a:r>
            <a:r>
              <a:rPr lang="en-US" sz="1800" dirty="0" err="1">
                <a:effectLst/>
                <a:latin typeface="Times New Roman" panose="02020603050405020304" pitchFamily="18" charset="0"/>
                <a:ea typeface="Times New Roman" panose="02020603050405020304" pitchFamily="18" charset="0"/>
              </a:rPr>
              <a:t>chạy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1 single-node </a:t>
            </a:r>
            <a:r>
              <a:rPr lang="en-US" sz="1800" dirty="0" err="1">
                <a:effectLst/>
                <a:latin typeface="Times New Roman" panose="02020603050405020304" pitchFamily="18" charset="0"/>
                <a:ea typeface="Times New Roman" panose="02020603050405020304" pitchFamily="18" charset="0"/>
              </a:rPr>
              <a:t>Opensearch</a:t>
            </a:r>
            <a:r>
              <a:rPr lang="en-US" sz="1800" dirty="0">
                <a:effectLst/>
                <a:latin typeface="Times New Roman" panose="02020603050405020304" pitchFamily="18" charset="0"/>
                <a:ea typeface="Times New Roman" panose="02020603050405020304" pitchFamily="18" charset="0"/>
              </a:rPr>
              <a:t> cluster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lượng</a:t>
            </a:r>
            <a:r>
              <a:rPr lang="en-US" sz="1800" dirty="0">
                <a:effectLst/>
                <a:latin typeface="Times New Roman" panose="02020603050405020304" pitchFamily="18" charset="0"/>
                <a:ea typeface="Times New Roman" panose="02020603050405020304" pitchFamily="18" charset="0"/>
              </a:rPr>
              <a:t> agent &lt; 50),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triển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single server. </a:t>
            </a:r>
            <a:r>
              <a:rPr lang="en-US" sz="1800" dirty="0" err="1">
                <a:effectLst/>
                <a:latin typeface="Times New Roman" panose="02020603050405020304" pitchFamily="18" charset="0"/>
                <a:ea typeface="Times New Roman" panose="02020603050405020304" pitchFamily="18" charset="0"/>
              </a:rPr>
              <a:t>Ở</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triển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Logstash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báo</a:t>
            </a:r>
            <a:r>
              <a:rPr lang="en-US" sz="1800" dirty="0">
                <a:effectLst/>
                <a:latin typeface="Times New Roman" panose="02020603050405020304" pitchFamily="18" charset="0"/>
                <a:ea typeface="Times New Roman" panose="02020603050405020304" pitchFamily="18" charset="0"/>
              </a:rPr>
              <a:t>, event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Wazuh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tiếp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local file system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đẩy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chúng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tới</a:t>
            </a:r>
            <a:r>
              <a:rPr lang="en-US" sz="1800" dirty="0">
                <a:effectLst/>
                <a:latin typeface="Times New Roman" panose="02020603050405020304" pitchFamily="18" charset="0"/>
                <a:ea typeface="Times New Roman" panose="02020603050405020304" pitchFamily="18" charset="0"/>
              </a:rPr>
              <a:t> local </a:t>
            </a:r>
            <a:r>
              <a:rPr lang="en-US" sz="1800" dirty="0" err="1">
                <a:effectLst/>
                <a:latin typeface="Times New Roman" panose="02020603050405020304" pitchFamily="18" charset="0"/>
                <a:ea typeface="Times New Roman" panose="02020603050405020304" pitchFamily="18" charset="0"/>
              </a:rPr>
              <a:t>Opensearch</a:t>
            </a:r>
            <a:r>
              <a:rPr lang="en-US" sz="1800" dirty="0">
                <a:effectLst/>
                <a:latin typeface="Times New Roman" panose="02020603050405020304" pitchFamily="18" charset="0"/>
                <a:ea typeface="Times New Roman" panose="02020603050405020304" pitchFamily="18" charset="0"/>
              </a:rPr>
              <a:t> instance.</a:t>
            </a:r>
          </a:p>
          <a:p>
            <a:pPr marL="0" marR="0" indent="45720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pic>
        <p:nvPicPr>
          <p:cNvPr id="8" name="Picture 7" descr="A blue and white rectangular box with white text&#10;&#10;Description automatically generated with medium confidence">
            <a:extLst>
              <a:ext uri="{FF2B5EF4-FFF2-40B4-BE49-F238E27FC236}">
                <a16:creationId xmlns:a16="http://schemas.microsoft.com/office/drawing/2014/main" id="{0140FB1F-AA45-1C97-2512-A8D62E551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263" y="4101060"/>
            <a:ext cx="6852390" cy="2572575"/>
          </a:xfrm>
          <a:prstGeom prst="rect">
            <a:avLst/>
          </a:prstGeom>
        </p:spPr>
      </p:pic>
    </p:spTree>
    <p:extLst>
      <p:ext uri="{BB962C8B-B14F-4D97-AF65-F5344CB8AC3E}">
        <p14:creationId xmlns:p14="http://schemas.microsoft.com/office/powerpoint/2010/main" val="1322969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A524D-2674-5D83-77A7-4A8135859560}"/>
              </a:ext>
            </a:extLst>
          </p:cNvPr>
          <p:cNvSpPr>
            <a:spLocks noGrp="1"/>
          </p:cNvSpPr>
          <p:nvPr>
            <p:ph type="title"/>
          </p:nvPr>
        </p:nvSpPr>
        <p:spPr/>
        <p:txBody>
          <a:bodyPr/>
          <a:lstStyle/>
          <a:p>
            <a:pPr marL="0" marR="0" indent="0">
              <a:spcBef>
                <a:spcPts val="0"/>
              </a:spcBef>
              <a:spcAft>
                <a:spcPts val="0"/>
              </a:spcAft>
              <a:buNone/>
            </a:pPr>
            <a:r>
              <a:rPr lang="en-US" sz="4400" b="1" dirty="0">
                <a:effectLst/>
                <a:latin typeface="Times New Roman" panose="02020603050405020304" pitchFamily="18" charset="0"/>
                <a:ea typeface="Times New Roman" panose="02020603050405020304" pitchFamily="18" charset="0"/>
              </a:rPr>
              <a:t>Multi-node deployment</a:t>
            </a:r>
            <a:endParaRPr lang="en-US" sz="4400" dirty="0">
              <a:effectLst/>
              <a:latin typeface="Times New Roman" panose="02020603050405020304" pitchFamily="18" charset="0"/>
              <a:ea typeface="Times New Roman" panose="02020603050405020304" pitchFamily="18" charset="0"/>
            </a:endParaRPr>
          </a:p>
        </p:txBody>
      </p:sp>
      <p:pic>
        <p:nvPicPr>
          <p:cNvPr id="4" name="Content Placeholder 3">
            <a:extLst>
              <a:ext uri="{FF2B5EF4-FFF2-40B4-BE49-F238E27FC236}">
                <a16:creationId xmlns:a16="http://schemas.microsoft.com/office/drawing/2014/main" id="{382C0240-A0D0-36B9-D189-6E2EF49AFA9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78069" y="1733079"/>
            <a:ext cx="9051034" cy="4759796"/>
          </a:xfrm>
          <a:prstGeom prst="rect">
            <a:avLst/>
          </a:prstGeom>
        </p:spPr>
      </p:pic>
    </p:spTree>
    <p:extLst>
      <p:ext uri="{BB962C8B-B14F-4D97-AF65-F5344CB8AC3E}">
        <p14:creationId xmlns:p14="http://schemas.microsoft.com/office/powerpoint/2010/main" val="3447510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1664</Words>
  <Application>Microsoft Macintosh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Symbol</vt:lpstr>
      <vt:lpstr>Times New Roman</vt:lpstr>
      <vt:lpstr>Office Theme</vt:lpstr>
      <vt:lpstr>Wazuh Cluster Logging System  Forensis Logging</vt:lpstr>
      <vt:lpstr>Log Forensis</vt:lpstr>
      <vt:lpstr>PowerPoint Presentation</vt:lpstr>
      <vt:lpstr>Logs Type </vt:lpstr>
      <vt:lpstr>Giới Thiệu</vt:lpstr>
      <vt:lpstr>Những lợi ích đáng kể nhất của Wazuh phục vụ cho Digital Forensics</vt:lpstr>
      <vt:lpstr>PowerPoint Presentation</vt:lpstr>
      <vt:lpstr>Mô hình kiến trúc của Wazuh </vt:lpstr>
      <vt:lpstr>Multi-node deployment</vt:lpstr>
      <vt:lpstr>Wazuh Cluster Architechture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Wazuh Cluster Logging System  Forensis Logging</dc:title>
  <dc:creator>Le Ha Quang Thinh</dc:creator>
  <cp:lastModifiedBy>Le Ha Quang Thinh</cp:lastModifiedBy>
  <cp:revision>2</cp:revision>
  <dcterms:created xsi:type="dcterms:W3CDTF">2024-06-10T05:24:30Z</dcterms:created>
  <dcterms:modified xsi:type="dcterms:W3CDTF">2024-06-10T06:40:49Z</dcterms:modified>
</cp:coreProperties>
</file>