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0"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527222"/>
            <a:ext cx="8791575" cy="4268554"/>
          </a:xfrm>
        </p:spPr>
        <p:txBody>
          <a:bodyPr>
            <a:normAutofit/>
          </a:bodyPr>
          <a:lstStyle/>
          <a:p>
            <a:pPr algn="ctr"/>
            <a:r>
              <a:rPr lang="vi-VN" dirty="0"/>
              <a:t>ĐỀ TÀI: </a:t>
            </a:r>
            <a:r>
              <a:rPr lang="en-US" dirty="0" smtClean="0"/>
              <a:t/>
            </a:r>
            <a:br>
              <a:rPr lang="en-US" dirty="0" smtClean="0"/>
            </a:br>
            <a:r>
              <a:rPr lang="vi-VN" dirty="0" smtClean="0"/>
              <a:t>THIẾT </a:t>
            </a:r>
            <a:r>
              <a:rPr lang="vi-VN" dirty="0"/>
              <a:t>KẾ MẠCH ĐIỀU KHIỂN MAY BAY KHÔNG NGƯỜI LÁI VÀ HIỂN THỊ THÔNG TIN TRÊN </a:t>
            </a:r>
            <a:r>
              <a:rPr lang="vi-VN" dirty="0" smtClean="0"/>
              <a:t>WEB</a:t>
            </a:r>
            <a:r>
              <a:rPr lang="en-US" dirty="0" smtClean="0"/>
              <a:t/>
            </a:r>
            <a:br>
              <a:rPr lang="en-US" dirty="0" smtClean="0"/>
            </a:br>
            <a:r>
              <a:rPr lang="en-US" sz="2400" dirty="0" err="1" smtClean="0">
                <a:latin typeface="Times New Roman" panose="02020603050405020304" pitchFamily="18" charset="0"/>
                <a:cs typeface="Times New Roman" panose="02020603050405020304" pitchFamily="18" charset="0"/>
              </a:rPr>
              <a:t>Tuần</a:t>
            </a:r>
            <a:r>
              <a:rPr lang="en-US" sz="2400" dirty="0" smtClean="0">
                <a:latin typeface="Times New Roman" panose="02020603050405020304" pitchFamily="18" charset="0"/>
                <a:cs typeface="Times New Roman" panose="02020603050405020304" pitchFamily="18" charset="0"/>
              </a:rPr>
              <a:t> 1</a:t>
            </a:r>
            <a:r>
              <a:rPr lang="vi-VN" sz="2400" dirty="0" smtClean="0">
                <a:latin typeface="Times New Roman" panose="02020603050405020304" pitchFamily="18" charset="0"/>
                <a:cs typeface="Times New Roman" panose="02020603050405020304" pitchFamily="18" charset="0"/>
              </a:rPr>
              <a:t> </a:t>
            </a:r>
            <a:endParaRPr lang="en-US" dirty="0"/>
          </a:p>
        </p:txBody>
      </p:sp>
      <p:sp>
        <p:nvSpPr>
          <p:cNvPr id="3" name="Subtitle 2"/>
          <p:cNvSpPr>
            <a:spLocks noGrp="1"/>
          </p:cNvSpPr>
          <p:nvPr>
            <p:ph type="subTitle" idx="1"/>
          </p:nvPr>
        </p:nvSpPr>
        <p:spPr>
          <a:xfrm>
            <a:off x="1876423" y="4795776"/>
            <a:ext cx="8791575" cy="1078552"/>
          </a:xfrm>
        </p:spPr>
        <p:txBody>
          <a:bodyPr/>
          <a:lstStyle/>
          <a:p>
            <a:pPr algn="ctr"/>
            <a:r>
              <a:rPr lang="en-US" dirty="0" err="1" smtClean="0">
                <a:latin typeface="Times New Roman" panose="02020603050405020304" pitchFamily="18" charset="0"/>
                <a:cs typeface="Times New Roman" panose="02020603050405020304" pitchFamily="18" charset="0"/>
              </a:rPr>
              <a:t>sinh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vi-VN" dirty="0" smtClean="0">
                <a:latin typeface="Times New Roman" panose="02020603050405020304" pitchFamily="18" charset="0"/>
                <a:cs typeface="Times New Roman" panose="02020603050405020304" pitchFamily="18" charset="0"/>
              </a:rPr>
              <a:t>: Lê </a:t>
            </a:r>
            <a:r>
              <a:rPr lang="vi-VN" dirty="0">
                <a:latin typeface="Times New Roman" panose="02020603050405020304" pitchFamily="18" charset="0"/>
                <a:cs typeface="Times New Roman" panose="02020603050405020304" pitchFamily="18" charset="0"/>
              </a:rPr>
              <a:t>Ngọc Hưng, </a:t>
            </a:r>
            <a:endParaRPr lang="en-US" dirty="0" smtClean="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Nguyễn </a:t>
            </a:r>
            <a:r>
              <a:rPr lang="vi-VN" dirty="0">
                <a:latin typeface="Times New Roman" panose="02020603050405020304" pitchFamily="18" charset="0"/>
                <a:cs typeface="Times New Roman" panose="02020603050405020304" pitchFamily="18" charset="0"/>
              </a:rPr>
              <a:t>Huy Tuấn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06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33167"/>
            <a:ext cx="9905998" cy="1037287"/>
          </a:xfrm>
        </p:spPr>
        <p:txBody>
          <a:bodyPr>
            <a:normAutofit fontScale="90000"/>
          </a:bodyPr>
          <a:lstStyle/>
          <a:p>
            <a:r>
              <a:rPr lang="en-US" dirty="0" smtClean="0">
                <a:latin typeface="Times New Roman" panose="02020603050405020304" pitchFamily="18" charset="0"/>
                <a:cs typeface="Times New Roman" panose="02020603050405020304" pitchFamily="18" charset="0"/>
              </a:rPr>
              <a:t>I.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quadcopter</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3" y="1470454"/>
            <a:ext cx="9905999" cy="4077731"/>
          </a:xfrm>
        </p:spPr>
        <p:txBody>
          <a:bodyPr/>
          <a:lstStyle/>
          <a:p>
            <a:r>
              <a:rPr lang="vi-VN" dirty="0">
                <a:latin typeface="+mj-lt"/>
              </a:rPr>
              <a:t>Mô hình bay hoạt động dựa trên nguyên lý cân bằng góc nghiêng của từng cặp động cơ đặt đối diện nhau. </a:t>
            </a:r>
            <a:endParaRPr lang="en-US" dirty="0" smtClean="0">
              <a:latin typeface="+mj-lt"/>
            </a:endParaRPr>
          </a:p>
          <a:p>
            <a:pPr marL="0" indent="0">
              <a:buNone/>
            </a:pPr>
            <a:r>
              <a:rPr lang="en-US" dirty="0" smtClean="0">
                <a:latin typeface="+mj-lt"/>
              </a:rPr>
              <a:t>=&gt;</a:t>
            </a:r>
            <a:r>
              <a:rPr lang="vi-VN" dirty="0" smtClean="0">
                <a:latin typeface="+mj-lt"/>
              </a:rPr>
              <a:t>Vấn </a:t>
            </a:r>
            <a:r>
              <a:rPr lang="vi-VN" dirty="0">
                <a:latin typeface="+mj-lt"/>
              </a:rPr>
              <a:t>đề đặt ra là làm thế nào để điều khiển bốn động cơ giúp cho máy bay có thể cân bằng từng trục, kết hợp cân bằng các trục với nhau, triệt tiêu quán tính xoay tròn và điều khiển Quadcopter di chuyển ổn định.</a:t>
            </a:r>
            <a:endParaRPr lang="en-US" dirty="0">
              <a:latin typeface="+mj-lt"/>
            </a:endParaRPr>
          </a:p>
          <a:p>
            <a:endParaRPr lang="en-US" dirty="0"/>
          </a:p>
        </p:txBody>
      </p:sp>
      <p:pic>
        <p:nvPicPr>
          <p:cNvPr id="4" name="image2.jpeg"/>
          <p:cNvPicPr/>
          <p:nvPr/>
        </p:nvPicPr>
        <p:blipFill>
          <a:blip r:embed="rId2" cstate="print"/>
          <a:stretch>
            <a:fillRect/>
          </a:stretch>
        </p:blipFill>
        <p:spPr>
          <a:xfrm>
            <a:off x="7812738" y="3771505"/>
            <a:ext cx="3057963" cy="2247110"/>
          </a:xfrm>
          <a:prstGeom prst="rect">
            <a:avLst/>
          </a:prstGeom>
        </p:spPr>
      </p:pic>
      <p:sp>
        <p:nvSpPr>
          <p:cNvPr id="5" name="TextBox 4"/>
          <p:cNvSpPr txBox="1"/>
          <p:nvPr/>
        </p:nvSpPr>
        <p:spPr>
          <a:xfrm>
            <a:off x="7572955" y="6120215"/>
            <a:ext cx="3537527" cy="369332"/>
          </a:xfrm>
          <a:prstGeom prst="rect">
            <a:avLst/>
          </a:prstGeom>
          <a:noFill/>
        </p:spPr>
        <p:txBody>
          <a:bodyPr wrap="square" rtlCol="0">
            <a:spAutoFit/>
          </a:bodyPr>
          <a:lstStyle/>
          <a:p>
            <a:r>
              <a:rPr lang="vi-VN" b="1" i="1" dirty="0" smtClean="0"/>
              <a:t> </a:t>
            </a:r>
            <a:r>
              <a:rPr lang="vi-VN" i="1" dirty="0"/>
              <a:t>Hệ trục tọa độ của Quadcopter</a:t>
            </a:r>
            <a:endParaRPr lang="en-US" dirty="0"/>
          </a:p>
        </p:txBody>
      </p:sp>
    </p:spTree>
    <p:extLst>
      <p:ext uri="{BB962C8B-B14F-4D97-AF65-F5344CB8AC3E}">
        <p14:creationId xmlns:p14="http://schemas.microsoft.com/office/powerpoint/2010/main" val="584436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350664"/>
            <a:ext cx="9905998" cy="1037287"/>
          </a:xfrm>
        </p:spPr>
        <p:txBody>
          <a:bodyPr>
            <a:normAutofit fontScale="90000"/>
          </a:bodyPr>
          <a:lstStyle/>
          <a:p>
            <a:r>
              <a:rPr lang="en-US" dirty="0" smtClean="0">
                <a:latin typeface="Times New Roman" panose="02020603050405020304" pitchFamily="18" charset="0"/>
                <a:cs typeface="Times New Roman" panose="02020603050405020304" pitchFamily="18" charset="0"/>
              </a:rPr>
              <a:t>I.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quadcopter</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Nguyên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di </a:t>
            </a:r>
            <a:r>
              <a:rPr lang="en-US" sz="2400" dirty="0" err="1" smtClean="0">
                <a:latin typeface="Times New Roman" panose="02020603050405020304" pitchFamily="18" charset="0"/>
                <a:cs typeface="Times New Roman" panose="02020603050405020304" pitchFamily="18" charset="0"/>
              </a:rPr>
              <a:t>chuyển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4" y="1387951"/>
            <a:ext cx="9905999" cy="5040558"/>
          </a:xfrm>
        </p:spPr>
        <p:txBody>
          <a:bodyPr/>
          <a:lstStyle/>
          <a:p>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hai </a:t>
            </a:r>
            <a:r>
              <a:rPr lang="vi-VN" dirty="0">
                <a:latin typeface="Times New Roman" panose="02020603050405020304" pitchFamily="18" charset="0"/>
                <a:cs typeface="Times New Roman" panose="02020603050405020304" pitchFamily="18" charset="0"/>
              </a:rPr>
              <a:t>phương pháp đó là điều khiển theo kiểu chữ X và điều khiển theo kiểu chữ </a:t>
            </a:r>
            <a:r>
              <a:rPr lang="vi-VN" dirty="0" smtClean="0">
                <a:latin typeface="Times New Roman" panose="02020603050405020304" pitchFamily="18" charset="0"/>
                <a:cs typeface="Times New Roman" panose="02020603050405020304" pitchFamily="18" charset="0"/>
              </a:rPr>
              <a:t>thập</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=&gt;S</a:t>
            </a:r>
            <a:r>
              <a:rPr lang="vi-VN" dirty="0" smtClean="0">
                <a:latin typeface="Times New Roman" panose="02020603050405020304" pitchFamily="18" charset="0"/>
                <a:cs typeface="Times New Roman" panose="02020603050405020304" pitchFamily="18" charset="0"/>
              </a:rPr>
              <a:t>ử dụng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t>
            </a:r>
            <a:r>
              <a:rPr lang="vi-VN" dirty="0" smtClean="0">
                <a:latin typeface="Times New Roman" panose="02020603050405020304" pitchFamily="18" charset="0"/>
                <a:cs typeface="Times New Roman" panose="02020603050405020304" pitchFamily="18" charset="0"/>
              </a:rPr>
              <a:t>hương </a:t>
            </a:r>
            <a:r>
              <a:rPr lang="vi-VN" dirty="0">
                <a:latin typeface="Times New Roman" panose="02020603050405020304" pitchFamily="18" charset="0"/>
                <a:cs typeface="Times New Roman" panose="02020603050405020304" pitchFamily="18" charset="0"/>
              </a:rPr>
              <a:t>pháp điều khiển theo dạng chữ X </a:t>
            </a:r>
            <a:r>
              <a:rPr lang="en-US" dirty="0" err="1" smtClean="0">
                <a:latin typeface="Times New Roman" panose="02020603050405020304" pitchFamily="18" charset="0"/>
                <a:cs typeface="Times New Roman" panose="02020603050405020304" pitchFamily="18" charset="0"/>
              </a:rPr>
              <a:t>vì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hoạt</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842501" y="3375361"/>
            <a:ext cx="4204911" cy="2554385"/>
          </a:xfrm>
          <a:prstGeom prst="rect">
            <a:avLst/>
          </a:prstGeom>
        </p:spPr>
      </p:pic>
      <p:sp>
        <p:nvSpPr>
          <p:cNvPr id="5" name="TextBox 4"/>
          <p:cNvSpPr txBox="1"/>
          <p:nvPr/>
        </p:nvSpPr>
        <p:spPr>
          <a:xfrm>
            <a:off x="6842501" y="5929746"/>
            <a:ext cx="4204911" cy="338554"/>
          </a:xfrm>
          <a:prstGeom prst="rect">
            <a:avLst/>
          </a:prstGeom>
          <a:noFill/>
        </p:spPr>
        <p:txBody>
          <a:bodyPr wrap="square" rtlCol="0">
            <a:spAutoFit/>
          </a:bodyPr>
          <a:lstStyle/>
          <a:p>
            <a:r>
              <a:rPr lang="vi-VN" sz="1600" i="1" dirty="0">
                <a:latin typeface="+mj-lt"/>
              </a:rPr>
              <a:t>Nguyên lý di chuyển của mô hình Quadcopter</a:t>
            </a:r>
            <a:endParaRPr lang="en-US" sz="1600" dirty="0">
              <a:latin typeface="+mj-lt"/>
            </a:endParaRPr>
          </a:p>
        </p:txBody>
      </p:sp>
    </p:spTree>
    <p:extLst>
      <p:ext uri="{BB962C8B-B14F-4D97-AF65-F5344CB8AC3E}">
        <p14:creationId xmlns:p14="http://schemas.microsoft.com/office/powerpoint/2010/main" val="312026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92" y="350664"/>
            <a:ext cx="10059120" cy="1037287"/>
          </a:xfrm>
        </p:spPr>
        <p:txBody>
          <a:bodyPr>
            <a:normAutofit/>
          </a:bodyPr>
          <a:lstStyle/>
          <a:p>
            <a:r>
              <a:rPr lang="en-US" dirty="0" smtClean="0">
                <a:latin typeface="Times New Roman" panose="02020603050405020304" pitchFamily="18" charset="0"/>
                <a:cs typeface="Times New Roman" panose="02020603050405020304" pitchFamily="18" charset="0"/>
              </a:rPr>
              <a:t>I.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quadcopter</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Nguyên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di </a:t>
            </a:r>
            <a:r>
              <a:rPr lang="en-US" sz="2400" dirty="0" err="1" smtClean="0">
                <a:latin typeface="Times New Roman" panose="02020603050405020304" pitchFamily="18" charset="0"/>
                <a:cs typeface="Times New Roman" panose="02020603050405020304" pitchFamily="18" charset="0"/>
              </a:rPr>
              <a:t>chuyển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8292" y="1387951"/>
            <a:ext cx="10059122" cy="5040558"/>
          </a:xfrm>
        </p:spPr>
        <p:txBody>
          <a:bodyPr>
            <a:normAutofit/>
          </a:bodyPr>
          <a:lstStyle/>
          <a:p>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s</a:t>
            </a:r>
            <a:r>
              <a:rPr lang="vi-VN" dirty="0" smtClean="0">
                <a:latin typeface="Times New Roman" panose="02020603050405020304" pitchFamily="18" charset="0"/>
                <a:cs typeface="Times New Roman" panose="02020603050405020304" pitchFamily="18" charset="0"/>
              </a:rPr>
              <a:t>ơ </a:t>
            </a:r>
            <a:r>
              <a:rPr lang="vi-VN" dirty="0">
                <a:latin typeface="Times New Roman" panose="02020603050405020304" pitchFamily="18" charset="0"/>
                <a:cs typeface="Times New Roman" panose="02020603050405020304" pitchFamily="18" charset="0"/>
              </a:rPr>
              <a:t>đồ </a:t>
            </a:r>
            <a:r>
              <a:rPr lang="vi-VN" dirty="0" smtClean="0">
                <a:latin typeface="Times New Roman" panose="02020603050405020304" pitchFamily="18" charset="0"/>
                <a:cs typeface="Times New Roman" panose="02020603050405020304" pitchFamily="18" charset="0"/>
              </a:rPr>
              <a:t>đi</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ều </a:t>
            </a:r>
            <a:r>
              <a:rPr lang="vi-VN" dirty="0">
                <a:latin typeface="Times New Roman" panose="02020603050405020304" pitchFamily="18" charset="0"/>
                <a:cs typeface="Times New Roman" panose="02020603050405020304" pitchFamily="18" charset="0"/>
              </a:rPr>
              <a:t>khiển PID được đặt tên theo 3 khâu </a:t>
            </a:r>
            <a:endParaRPr lang="en-US" dirty="0" smtClean="0">
              <a:latin typeface="Times New Roman" panose="02020603050405020304" pitchFamily="18" charset="0"/>
              <a:cs typeface="Times New Roman" panose="02020603050405020304" pitchFamily="18" charset="0"/>
            </a:endParaRPr>
          </a:p>
          <a:p>
            <a:pPr marL="0" indent="0">
              <a:lnSpc>
                <a:spcPct val="100000"/>
              </a:lnSpc>
              <a:buNone/>
            </a:pPr>
            <a:r>
              <a:rPr lang="vi-VN" sz="2200" dirty="0">
                <a:latin typeface="+mj-lt"/>
              </a:rPr>
              <a:t>Output(t) = P</a:t>
            </a:r>
            <a:r>
              <a:rPr lang="vi-VN" sz="2200" baseline="-25000" dirty="0">
                <a:latin typeface="+mj-lt"/>
              </a:rPr>
              <a:t>out</a:t>
            </a:r>
            <a:r>
              <a:rPr lang="vi-VN" sz="2200" dirty="0">
                <a:latin typeface="+mj-lt"/>
              </a:rPr>
              <a:t> + I</a:t>
            </a:r>
            <a:r>
              <a:rPr lang="vi-VN" sz="2200" baseline="-25000" dirty="0">
                <a:latin typeface="+mj-lt"/>
              </a:rPr>
              <a:t>out</a:t>
            </a:r>
            <a:r>
              <a:rPr lang="vi-VN" sz="2200" dirty="0">
                <a:latin typeface="+mj-lt"/>
              </a:rPr>
              <a:t> + D</a:t>
            </a:r>
            <a:r>
              <a:rPr lang="vi-VN" sz="2200" baseline="-25000" dirty="0">
                <a:latin typeface="+mj-lt"/>
              </a:rPr>
              <a:t>out</a:t>
            </a:r>
            <a:r>
              <a:rPr lang="vi-VN" sz="2200" dirty="0">
                <a:latin typeface="+mj-lt"/>
              </a:rPr>
              <a:t>	(2)</a:t>
            </a:r>
            <a:endParaRPr lang="en-US" sz="2200" dirty="0">
              <a:latin typeface="+mj-lt"/>
            </a:endParaRPr>
          </a:p>
          <a:p>
            <a:pPr marL="0" indent="0">
              <a:lnSpc>
                <a:spcPct val="100000"/>
              </a:lnSpc>
              <a:buNone/>
            </a:pPr>
            <a:r>
              <a:rPr lang="vi-VN" sz="2200" dirty="0">
                <a:latin typeface="+mj-lt"/>
              </a:rPr>
              <a:t>Trong đó</a:t>
            </a:r>
            <a:endParaRPr lang="en-US" sz="2200" dirty="0">
              <a:latin typeface="+mj-lt"/>
            </a:endParaRPr>
          </a:p>
          <a:p>
            <a:pPr marL="0" indent="0">
              <a:lnSpc>
                <a:spcPct val="100000"/>
              </a:lnSpc>
              <a:buNone/>
            </a:pPr>
            <a:r>
              <a:rPr lang="vi-VN" sz="2200" dirty="0">
                <a:latin typeface="+mj-lt"/>
              </a:rPr>
              <a:t>P</a:t>
            </a:r>
            <a:r>
              <a:rPr lang="vi-VN" sz="2200" baseline="-25000" dirty="0">
                <a:latin typeface="+mj-lt"/>
              </a:rPr>
              <a:t>out</a:t>
            </a:r>
            <a:r>
              <a:rPr lang="vi-VN" sz="2200" dirty="0">
                <a:latin typeface="+mj-lt"/>
              </a:rPr>
              <a:t> là thành phần đầu ra khâu tỉ lệ.</a:t>
            </a:r>
            <a:endParaRPr lang="en-US" sz="2200" dirty="0">
              <a:latin typeface="+mj-lt"/>
            </a:endParaRPr>
          </a:p>
          <a:p>
            <a:pPr marL="0" indent="0">
              <a:lnSpc>
                <a:spcPct val="100000"/>
              </a:lnSpc>
              <a:buNone/>
            </a:pPr>
            <a:r>
              <a:rPr lang="vi-VN" sz="2200" dirty="0">
                <a:latin typeface="+mj-lt"/>
              </a:rPr>
              <a:t>I</a:t>
            </a:r>
            <a:r>
              <a:rPr lang="vi-VN" sz="2200" baseline="-25000" dirty="0">
                <a:latin typeface="+mj-lt"/>
              </a:rPr>
              <a:t>out</a:t>
            </a:r>
            <a:r>
              <a:rPr lang="vi-VN" sz="2200" dirty="0">
                <a:latin typeface="+mj-lt"/>
              </a:rPr>
              <a:t> là thành phần đầu ra khâu tích phân.</a:t>
            </a:r>
            <a:endParaRPr lang="en-US" sz="2200" dirty="0">
              <a:latin typeface="+mj-lt"/>
            </a:endParaRPr>
          </a:p>
          <a:p>
            <a:pPr marL="0" indent="0">
              <a:lnSpc>
                <a:spcPct val="100000"/>
              </a:lnSpc>
              <a:buNone/>
            </a:pPr>
            <a:r>
              <a:rPr lang="vi-VN" sz="2200" dirty="0">
                <a:latin typeface="+mj-lt"/>
              </a:rPr>
              <a:t>D</a:t>
            </a:r>
            <a:r>
              <a:rPr lang="vi-VN" sz="2200" baseline="-25000" dirty="0">
                <a:latin typeface="+mj-lt"/>
              </a:rPr>
              <a:t>out</a:t>
            </a:r>
            <a:r>
              <a:rPr lang="vi-VN" sz="2200" dirty="0">
                <a:latin typeface="+mj-lt"/>
              </a:rPr>
              <a:t> là thành phần đầu ra khâu vi phân</a:t>
            </a:r>
            <a:r>
              <a:rPr lang="vi-VN" dirty="0"/>
              <a:t>.</a:t>
            </a:r>
            <a:endParaRPr lang="en-US" dirty="0"/>
          </a:p>
          <a:p>
            <a:pPr>
              <a:lnSpc>
                <a:spcPct val="100000"/>
              </a:lnSpc>
            </a:pPr>
            <a:r>
              <a:rPr lang="vi-VN" dirty="0">
                <a:latin typeface="+mj-lt"/>
              </a:rPr>
              <a:t>Vấn đề khó khăn khi sử dụng thuật toán PID </a:t>
            </a:r>
            <a:endParaRPr lang="en-US" dirty="0" smtClean="0">
              <a:latin typeface="+mj-lt"/>
            </a:endParaRPr>
          </a:p>
          <a:p>
            <a:pPr marL="0" indent="0">
              <a:lnSpc>
                <a:spcPct val="100000"/>
              </a:lnSpc>
              <a:buNone/>
            </a:pPr>
            <a:r>
              <a:rPr lang="vi-VN" dirty="0" smtClean="0">
                <a:latin typeface="+mj-lt"/>
              </a:rPr>
              <a:t>để </a:t>
            </a:r>
            <a:r>
              <a:rPr lang="vi-VN" dirty="0">
                <a:latin typeface="+mj-lt"/>
              </a:rPr>
              <a:t>điều khiển mô hình là việc lựa chọn </a:t>
            </a:r>
            <a:endParaRPr lang="en-US" dirty="0" smtClean="0">
              <a:latin typeface="+mj-lt"/>
            </a:endParaRPr>
          </a:p>
          <a:p>
            <a:pPr marL="0" indent="0">
              <a:lnSpc>
                <a:spcPct val="100000"/>
              </a:lnSpc>
              <a:buNone/>
            </a:pPr>
            <a:r>
              <a:rPr lang="vi-VN" dirty="0" smtClean="0">
                <a:latin typeface="+mj-lt"/>
              </a:rPr>
              <a:t>các </a:t>
            </a:r>
            <a:r>
              <a:rPr lang="vi-VN" dirty="0">
                <a:latin typeface="+mj-lt"/>
              </a:rPr>
              <a:t>giá </a:t>
            </a:r>
            <a:r>
              <a:rPr lang="vi-VN" dirty="0" smtClean="0">
                <a:latin typeface="+mj-lt"/>
              </a:rPr>
              <a:t>trị </a:t>
            </a:r>
            <a:r>
              <a:rPr lang="vi-VN" dirty="0">
                <a:latin typeface="+mj-lt"/>
              </a:rPr>
              <a:t>Kp, Ki, Kd. </a:t>
            </a:r>
            <a:endParaRPr lang="en-US" dirty="0">
              <a:latin typeface="+mj-lt"/>
              <a:cs typeface="Times New Roman" panose="02020603050405020304" pitchFamily="18" charset="0"/>
            </a:endParaRPr>
          </a:p>
        </p:txBody>
      </p:sp>
      <p:sp>
        <p:nvSpPr>
          <p:cNvPr id="5" name="TextBox 4"/>
          <p:cNvSpPr txBox="1"/>
          <p:nvPr/>
        </p:nvSpPr>
        <p:spPr>
          <a:xfrm>
            <a:off x="6840785" y="6003635"/>
            <a:ext cx="4204911" cy="338554"/>
          </a:xfrm>
          <a:prstGeom prst="rect">
            <a:avLst/>
          </a:prstGeom>
          <a:noFill/>
        </p:spPr>
        <p:txBody>
          <a:bodyPr wrap="square" rtlCol="0">
            <a:spAutoFit/>
          </a:bodyPr>
          <a:lstStyle/>
          <a:p>
            <a:r>
              <a:rPr lang="en-US" sz="1600" i="1" dirty="0" err="1" smtClean="0">
                <a:latin typeface="Times New Roman" panose="02020603050405020304" pitchFamily="18" charset="0"/>
                <a:cs typeface="Times New Roman" panose="02020603050405020304" pitchFamily="18" charset="0"/>
              </a:rPr>
              <a:t>Sơ</a:t>
            </a:r>
            <a:r>
              <a:rPr lang="en-US" sz="1600" i="1" dirty="0" smtClean="0">
                <a:latin typeface="Times New Roman" panose="02020603050405020304" pitchFamily="18" charset="0"/>
                <a:cs typeface="Times New Roman" panose="02020603050405020304" pitchFamily="18" charset="0"/>
              </a:rPr>
              <a:t> </a:t>
            </a:r>
            <a:r>
              <a:rPr lang="en-US" sz="1600" i="1" dirty="0" err="1" smtClean="0">
                <a:latin typeface="Times New Roman" panose="02020603050405020304" pitchFamily="18" charset="0"/>
                <a:cs typeface="Times New Roman" panose="02020603050405020304" pitchFamily="18" charset="0"/>
              </a:rPr>
              <a:t>đô</a:t>
            </a:r>
            <a:r>
              <a:rPr lang="en-US" sz="1600" i="1" dirty="0" smtClean="0">
                <a:latin typeface="Times New Roman" panose="02020603050405020304" pitchFamily="18" charset="0"/>
                <a:cs typeface="Times New Roman" panose="02020603050405020304" pitchFamily="18" charset="0"/>
              </a:rPr>
              <a:t> </a:t>
            </a:r>
            <a:r>
              <a:rPr lang="en-US" sz="1600" i="1" dirty="0" err="1" smtClean="0">
                <a:latin typeface="Times New Roman" panose="02020603050405020304" pitchFamily="18" charset="0"/>
                <a:cs typeface="Times New Roman" panose="02020603050405020304" pitchFamily="18" charset="0"/>
              </a:rPr>
              <a:t>điều</a:t>
            </a:r>
            <a:r>
              <a:rPr lang="en-US" sz="1600" i="1" dirty="0" smtClean="0">
                <a:latin typeface="Times New Roman" panose="02020603050405020304" pitchFamily="18" charset="0"/>
                <a:cs typeface="Times New Roman" panose="02020603050405020304" pitchFamily="18" charset="0"/>
              </a:rPr>
              <a:t> </a:t>
            </a:r>
            <a:r>
              <a:rPr lang="en-US" sz="1600" i="1" dirty="0" err="1" smtClean="0">
                <a:latin typeface="Times New Roman" panose="02020603050405020304" pitchFamily="18" charset="0"/>
                <a:cs typeface="Times New Roman" panose="02020603050405020304" pitchFamily="18" charset="0"/>
              </a:rPr>
              <a:t>khiển</a:t>
            </a:r>
            <a:r>
              <a:rPr lang="en-US" sz="1600" i="1" dirty="0" smtClean="0">
                <a:latin typeface="Times New Roman" panose="02020603050405020304" pitchFamily="18" charset="0"/>
                <a:cs typeface="Times New Roman" panose="02020603050405020304" pitchFamily="18" charset="0"/>
              </a:rPr>
              <a:t> </a:t>
            </a:r>
            <a:r>
              <a:rPr lang="vi-VN" sz="1600" i="1" dirty="0" smtClean="0">
                <a:latin typeface="Times New Roman" panose="02020603050405020304" pitchFamily="18" charset="0"/>
                <a:cs typeface="Times New Roman" panose="02020603050405020304" pitchFamily="18" charset="0"/>
              </a:rPr>
              <a:t>của </a:t>
            </a:r>
            <a:r>
              <a:rPr lang="vi-VN" sz="1600" i="1" dirty="0">
                <a:latin typeface="Times New Roman" panose="02020603050405020304" pitchFamily="18" charset="0"/>
                <a:cs typeface="Times New Roman" panose="02020603050405020304" pitchFamily="18" charset="0"/>
              </a:rPr>
              <a:t>mô hình Quadcopter</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841642" y="2959012"/>
            <a:ext cx="4203196" cy="3044623"/>
          </a:xfrm>
          <a:prstGeom prst="rect">
            <a:avLst/>
          </a:prstGeom>
        </p:spPr>
      </p:pic>
    </p:spTree>
    <p:extLst>
      <p:ext uri="{BB962C8B-B14F-4D97-AF65-F5344CB8AC3E}">
        <p14:creationId xmlns:p14="http://schemas.microsoft.com/office/powerpoint/2010/main" val="2753899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123</TotalTime>
  <Words>192</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Times New Roman</vt:lpstr>
      <vt:lpstr>Trebuchet MS</vt:lpstr>
      <vt:lpstr>Tw Cen MT</vt:lpstr>
      <vt:lpstr>Circuit</vt:lpstr>
      <vt:lpstr>ĐỀ TÀI:  THIẾT KẾ MẠCH ĐIỀU KHIỂN MAY BAY KHÔNG NGƯỜI LÁI VÀ HIỂN THỊ THÔNG TIN TRÊN WEB Tuần 1 </vt:lpstr>
      <vt:lpstr>I. Cơ chế chuyển động của quadcopter 1. nguyên lý cân bằng</vt:lpstr>
      <vt:lpstr>I. Cơ chế chuyển động của quadcopter 2. Nguyên lý di chuyển</vt:lpstr>
      <vt:lpstr>I. Cơ chế chuyển động của quadcopter 3. Nguyên lý di chuyển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THIẾT KẾ MẠCH ĐIỀU KHIỂN MAY BAY KHÔNG NGƯỜI LÁI VÀ HIỂN THỊ THÔNG TIN TRÊN WEB</dc:title>
  <dc:creator>Hưng Lê Ngọc</dc:creator>
  <cp:lastModifiedBy>Hưng Lê Ngọc</cp:lastModifiedBy>
  <cp:revision>7</cp:revision>
  <dcterms:created xsi:type="dcterms:W3CDTF">2019-12-31T03:45:15Z</dcterms:created>
  <dcterms:modified xsi:type="dcterms:W3CDTF">2019-12-31T05:49:10Z</dcterms:modified>
</cp:coreProperties>
</file>