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5143500" type="screen16x9"/>
  <p:notesSz cx="6858000" cy="9144000"/>
  <p:embeddedFontLst>
    <p:embeddedFont>
      <p:font typeface="Lato" panose="020F0502020204030203" pitchFamily="34" charset="0"/>
      <p:regular r:id="rId22"/>
      <p:bold r:id="rId23"/>
      <p:italic r:id="rId24"/>
      <p:boldItalic r:id="rId25"/>
    </p:embeddedFont>
    <p:embeddedFont>
      <p:font typeface="Raleway" panose="020B0604020202020204"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8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d76df48d0a_0_1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d76df48d0a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d76df48d0a_0_1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d76df48d0a_0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d76df48d0a_0_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d76df48d0a_0_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d76df48d0a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d76df48d0a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d76df48d0a_0_1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d76df48d0a_0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d76df48d0a_0_1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d76df48d0a_0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d76df48d0a_0_1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d76df48d0a_0_1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d76df48d0a_0_1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d76df48d0a_0_1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d76df48d0a_0_1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d76df48d0a_0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d76df48d0a_0_1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d76df48d0a_0_1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d76df48d0a_0_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d76df48d0a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d76df48d0a_0_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d76df48d0a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d76df48d0a_0_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d76df48d0a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d76df48d0a_0_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d76df48d0a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d76df48d0a_0_1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d76df48d0a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d76df48d0a_0_1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d76df48d0a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d76df48d0a_0_1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d76df48d0a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d76df48d0a_0_1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d76df48d0a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latin typeface="Lato"/>
                <a:ea typeface="Lato"/>
                <a:cs typeface="Lato"/>
                <a:sym typeface="Lato"/>
              </a:rPr>
              <a:t>Team Project</a:t>
            </a:r>
            <a:endParaRPr dirty="0">
              <a:latin typeface="Lato"/>
              <a:ea typeface="Lato"/>
              <a:cs typeface="Lato"/>
              <a:sym typeface="Lato"/>
            </a:endParaRPr>
          </a:p>
        </p:txBody>
      </p:sp>
      <p:sp>
        <p:nvSpPr>
          <p:cNvPr id="87" name="Google Shape;87;p13"/>
          <p:cNvSpPr txBox="1">
            <a:spLocks noGrp="1"/>
          </p:cNvSpPr>
          <p:nvPr>
            <p:ph type="subTitle" idx="1"/>
          </p:nvPr>
        </p:nvSpPr>
        <p:spPr>
          <a:xfrm>
            <a:off x="729625" y="3172900"/>
            <a:ext cx="7688100" cy="502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Anh Nguyen Phung - Hung Le Ba - Peter Vo - Thu Tra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1, Design Choice</a:t>
            </a:r>
            <a:endParaRPr/>
          </a:p>
        </p:txBody>
      </p:sp>
      <p:sp>
        <p:nvSpPr>
          <p:cNvPr id="146" name="Google Shape;146;p22"/>
          <p:cNvSpPr txBox="1">
            <a:spLocks noGrp="1"/>
          </p:cNvSpPr>
          <p:nvPr>
            <p:ph type="body" idx="1"/>
          </p:nvPr>
        </p:nvSpPr>
        <p:spPr>
          <a:xfrm>
            <a:off x="729450" y="2078875"/>
            <a:ext cx="8034900" cy="2826900"/>
          </a:xfrm>
          <a:prstGeom prst="rect">
            <a:avLst/>
          </a:prstGeom>
        </p:spPr>
        <p:txBody>
          <a:bodyPr spcFirstLastPara="1" wrap="square" lIns="91425" tIns="91425" rIns="91425" bIns="91425" anchor="t" anchorCtr="0">
            <a:normAutofit/>
          </a:bodyPr>
          <a:lstStyle/>
          <a:p>
            <a:pPr marL="457200" lvl="0" indent="0" algn="l" rtl="0">
              <a:lnSpc>
                <a:spcPct val="200000"/>
              </a:lnSpc>
              <a:spcBef>
                <a:spcPts val="0"/>
              </a:spcBef>
              <a:spcAft>
                <a:spcPts val="1200"/>
              </a:spcAft>
              <a:buNone/>
            </a:pPr>
            <a:endParaRPr sz="1600"/>
          </a:p>
        </p:txBody>
      </p:sp>
      <p:pic>
        <p:nvPicPr>
          <p:cNvPr id="147" name="Google Shape;147;p22"/>
          <p:cNvPicPr preferRelativeResize="0"/>
          <p:nvPr/>
        </p:nvPicPr>
        <p:blipFill>
          <a:blip r:embed="rId3">
            <a:alphaModFix/>
          </a:blip>
          <a:stretch>
            <a:fillRect/>
          </a:stretch>
        </p:blipFill>
        <p:spPr>
          <a:xfrm>
            <a:off x="2480933" y="1883812"/>
            <a:ext cx="4182142" cy="32170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1, Design Choice</a:t>
            </a:r>
            <a:endParaRPr/>
          </a:p>
        </p:txBody>
      </p:sp>
      <p:sp>
        <p:nvSpPr>
          <p:cNvPr id="153" name="Google Shape;153;p23"/>
          <p:cNvSpPr txBox="1">
            <a:spLocks noGrp="1"/>
          </p:cNvSpPr>
          <p:nvPr>
            <p:ph type="body" idx="1"/>
          </p:nvPr>
        </p:nvSpPr>
        <p:spPr>
          <a:xfrm>
            <a:off x="729450" y="2078875"/>
            <a:ext cx="8034900" cy="2826900"/>
          </a:xfrm>
          <a:prstGeom prst="rect">
            <a:avLst/>
          </a:prstGeom>
        </p:spPr>
        <p:txBody>
          <a:bodyPr spcFirstLastPara="1" wrap="square" lIns="91425" tIns="91425" rIns="91425" bIns="91425" anchor="t" anchorCtr="0">
            <a:normAutofit/>
          </a:bodyPr>
          <a:lstStyle/>
          <a:p>
            <a:pPr marL="457200" lvl="0" indent="0" algn="l" rtl="0">
              <a:lnSpc>
                <a:spcPct val="200000"/>
              </a:lnSpc>
              <a:spcBef>
                <a:spcPts val="0"/>
              </a:spcBef>
              <a:spcAft>
                <a:spcPts val="1200"/>
              </a:spcAft>
              <a:buNone/>
            </a:pPr>
            <a:endParaRPr sz="1600"/>
          </a:p>
        </p:txBody>
      </p:sp>
      <p:pic>
        <p:nvPicPr>
          <p:cNvPr id="154" name="Google Shape;154;p23"/>
          <p:cNvPicPr preferRelativeResize="0"/>
          <p:nvPr/>
        </p:nvPicPr>
        <p:blipFill>
          <a:blip r:embed="rId3">
            <a:alphaModFix/>
          </a:blip>
          <a:stretch>
            <a:fillRect/>
          </a:stretch>
        </p:blipFill>
        <p:spPr>
          <a:xfrm>
            <a:off x="2597928" y="1847500"/>
            <a:ext cx="4297936" cy="32896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2, Wow Factor</a:t>
            </a:r>
            <a:endParaRPr/>
          </a:p>
        </p:txBody>
      </p:sp>
      <p:sp>
        <p:nvSpPr>
          <p:cNvPr id="160" name="Google Shape;160;p24"/>
          <p:cNvSpPr txBox="1">
            <a:spLocks noGrp="1"/>
          </p:cNvSpPr>
          <p:nvPr>
            <p:ph type="body" idx="1"/>
          </p:nvPr>
        </p:nvSpPr>
        <p:spPr>
          <a:xfrm>
            <a:off x="729450" y="2078875"/>
            <a:ext cx="8034900" cy="2877600"/>
          </a:xfrm>
          <a:prstGeom prst="rect">
            <a:avLst/>
          </a:prstGeom>
        </p:spPr>
        <p:txBody>
          <a:bodyPr spcFirstLastPara="1" wrap="square" lIns="91425" tIns="91425" rIns="91425" bIns="91425" anchor="t" anchorCtr="0">
            <a:normAutofit/>
          </a:bodyPr>
          <a:lstStyle/>
          <a:p>
            <a:pPr marL="457200" lvl="0" indent="-330200" algn="l" rtl="0">
              <a:lnSpc>
                <a:spcPct val="200000"/>
              </a:lnSpc>
              <a:spcBef>
                <a:spcPts val="0"/>
              </a:spcBef>
              <a:spcAft>
                <a:spcPts val="0"/>
              </a:spcAft>
              <a:buSzPts val="1600"/>
              <a:buChar char="-"/>
            </a:pPr>
            <a:r>
              <a:rPr lang="en" sz="1600"/>
              <a:t>The user can start the new game with a chosen theme</a:t>
            </a:r>
            <a:endParaRPr sz="1600"/>
          </a:p>
          <a:p>
            <a:pPr marL="0" lvl="0" indent="0" algn="l" rtl="0">
              <a:lnSpc>
                <a:spcPct val="200000"/>
              </a:lnSpc>
              <a:spcBef>
                <a:spcPts val="1200"/>
              </a:spcBef>
              <a:spcAft>
                <a:spcPts val="0"/>
              </a:spcAft>
              <a:buNone/>
            </a:pPr>
            <a:endParaRPr sz="1600"/>
          </a:p>
          <a:p>
            <a:pPr marL="0" lvl="0" indent="0" algn="l" rtl="0">
              <a:lnSpc>
                <a:spcPct val="200000"/>
              </a:lnSpc>
              <a:spcBef>
                <a:spcPts val="1200"/>
              </a:spcBef>
              <a:spcAft>
                <a:spcPts val="1200"/>
              </a:spcAft>
              <a:buNone/>
            </a:pPr>
            <a:endParaRPr sz="1600"/>
          </a:p>
        </p:txBody>
      </p:sp>
      <p:pic>
        <p:nvPicPr>
          <p:cNvPr id="161" name="Google Shape;161;p24"/>
          <p:cNvPicPr preferRelativeResize="0"/>
          <p:nvPr/>
        </p:nvPicPr>
        <p:blipFill>
          <a:blip r:embed="rId3">
            <a:alphaModFix/>
          </a:blip>
          <a:stretch>
            <a:fillRect/>
          </a:stretch>
        </p:blipFill>
        <p:spPr>
          <a:xfrm>
            <a:off x="823470" y="2645450"/>
            <a:ext cx="3259300" cy="2498050"/>
          </a:xfrm>
          <a:prstGeom prst="rect">
            <a:avLst/>
          </a:prstGeom>
          <a:noFill/>
          <a:ln>
            <a:noFill/>
          </a:ln>
        </p:spPr>
      </p:pic>
      <p:pic>
        <p:nvPicPr>
          <p:cNvPr id="162" name="Google Shape;162;p24"/>
          <p:cNvPicPr preferRelativeResize="0"/>
          <p:nvPr/>
        </p:nvPicPr>
        <p:blipFill>
          <a:blip r:embed="rId4">
            <a:alphaModFix/>
          </a:blip>
          <a:stretch>
            <a:fillRect/>
          </a:stretch>
        </p:blipFill>
        <p:spPr>
          <a:xfrm>
            <a:off x="5332126" y="2645449"/>
            <a:ext cx="3243913" cy="249805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2, Wow Factor</a:t>
            </a:r>
            <a:endParaRPr/>
          </a:p>
        </p:txBody>
      </p:sp>
      <p:sp>
        <p:nvSpPr>
          <p:cNvPr id="168" name="Google Shape;168;p25"/>
          <p:cNvSpPr txBox="1">
            <a:spLocks noGrp="1"/>
          </p:cNvSpPr>
          <p:nvPr>
            <p:ph type="body" idx="1"/>
          </p:nvPr>
        </p:nvSpPr>
        <p:spPr>
          <a:xfrm>
            <a:off x="729450" y="2078875"/>
            <a:ext cx="8034900" cy="2877600"/>
          </a:xfrm>
          <a:prstGeom prst="rect">
            <a:avLst/>
          </a:prstGeom>
        </p:spPr>
        <p:txBody>
          <a:bodyPr spcFirstLastPara="1" wrap="square" lIns="91425" tIns="91425" rIns="91425" bIns="91425" anchor="t" anchorCtr="0">
            <a:normAutofit/>
          </a:bodyPr>
          <a:lstStyle/>
          <a:p>
            <a:pPr marL="457200" lvl="0" indent="-330200" algn="l" rtl="0">
              <a:lnSpc>
                <a:spcPct val="200000"/>
              </a:lnSpc>
              <a:spcBef>
                <a:spcPts val="0"/>
              </a:spcBef>
              <a:spcAft>
                <a:spcPts val="0"/>
              </a:spcAft>
              <a:buSzPts val="1600"/>
              <a:buChar char="-"/>
            </a:pPr>
            <a:r>
              <a:rPr lang="en" sz="1600"/>
              <a:t>The user can start the new game with a chosen theme</a:t>
            </a:r>
            <a:endParaRPr sz="1600"/>
          </a:p>
          <a:p>
            <a:pPr marL="0" lvl="0" indent="0" algn="l" rtl="0">
              <a:lnSpc>
                <a:spcPct val="200000"/>
              </a:lnSpc>
              <a:spcBef>
                <a:spcPts val="1200"/>
              </a:spcBef>
              <a:spcAft>
                <a:spcPts val="0"/>
              </a:spcAft>
              <a:buNone/>
            </a:pPr>
            <a:endParaRPr sz="1600"/>
          </a:p>
          <a:p>
            <a:pPr marL="0" lvl="0" indent="0" algn="l" rtl="0">
              <a:lnSpc>
                <a:spcPct val="200000"/>
              </a:lnSpc>
              <a:spcBef>
                <a:spcPts val="1200"/>
              </a:spcBef>
              <a:spcAft>
                <a:spcPts val="1200"/>
              </a:spcAft>
              <a:buNone/>
            </a:pPr>
            <a:endParaRPr sz="1600"/>
          </a:p>
        </p:txBody>
      </p:sp>
      <p:pic>
        <p:nvPicPr>
          <p:cNvPr id="169" name="Google Shape;169;p25"/>
          <p:cNvPicPr preferRelativeResize="0"/>
          <p:nvPr/>
        </p:nvPicPr>
        <p:blipFill>
          <a:blip r:embed="rId3">
            <a:alphaModFix/>
          </a:blip>
          <a:stretch>
            <a:fillRect/>
          </a:stretch>
        </p:blipFill>
        <p:spPr>
          <a:xfrm>
            <a:off x="3135163" y="2652593"/>
            <a:ext cx="3223474" cy="249805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2, Wow Factor</a:t>
            </a:r>
            <a:endParaRPr/>
          </a:p>
        </p:txBody>
      </p:sp>
      <p:sp>
        <p:nvSpPr>
          <p:cNvPr id="175" name="Google Shape;175;p26"/>
          <p:cNvSpPr txBox="1">
            <a:spLocks noGrp="1"/>
          </p:cNvSpPr>
          <p:nvPr>
            <p:ph type="body" idx="1"/>
          </p:nvPr>
        </p:nvSpPr>
        <p:spPr>
          <a:xfrm>
            <a:off x="729450" y="2078875"/>
            <a:ext cx="8034900" cy="2877600"/>
          </a:xfrm>
          <a:prstGeom prst="rect">
            <a:avLst/>
          </a:prstGeom>
        </p:spPr>
        <p:txBody>
          <a:bodyPr spcFirstLastPara="1" wrap="square" lIns="91425" tIns="91425" rIns="91425" bIns="91425" anchor="t" anchorCtr="0">
            <a:normAutofit/>
          </a:bodyPr>
          <a:lstStyle/>
          <a:p>
            <a:pPr marL="457200" lvl="0" indent="-330200" algn="l" rtl="0">
              <a:lnSpc>
                <a:spcPct val="200000"/>
              </a:lnSpc>
              <a:spcBef>
                <a:spcPts val="0"/>
              </a:spcBef>
              <a:spcAft>
                <a:spcPts val="0"/>
              </a:spcAft>
              <a:buSzPts val="1600"/>
              <a:buChar char="-"/>
            </a:pPr>
            <a:r>
              <a:rPr lang="en" sz="1600"/>
              <a:t>When the user uses the mouse to hover over their unit  in the board, the window will display all possible moves of that unit, including both movement and attack moves.</a:t>
            </a:r>
            <a:endParaRPr sz="1600"/>
          </a:p>
          <a:p>
            <a:pPr marL="0" lvl="0" indent="0" algn="l" rtl="0">
              <a:lnSpc>
                <a:spcPct val="200000"/>
              </a:lnSpc>
              <a:spcBef>
                <a:spcPts val="1200"/>
              </a:spcBef>
              <a:spcAft>
                <a:spcPts val="0"/>
              </a:spcAft>
              <a:buNone/>
            </a:pPr>
            <a:endParaRPr sz="1600"/>
          </a:p>
          <a:p>
            <a:pPr marL="0" lvl="0" indent="0" algn="l" rtl="0">
              <a:lnSpc>
                <a:spcPct val="200000"/>
              </a:lnSpc>
              <a:spcBef>
                <a:spcPts val="1200"/>
              </a:spcBef>
              <a:spcAft>
                <a:spcPts val="1200"/>
              </a:spcAft>
              <a:buNone/>
            </a:pPr>
            <a:endParaRPr sz="16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2, Wow Factor</a:t>
            </a:r>
            <a:endParaRPr/>
          </a:p>
        </p:txBody>
      </p:sp>
      <p:sp>
        <p:nvSpPr>
          <p:cNvPr id="181" name="Google Shape;181;p27"/>
          <p:cNvSpPr txBox="1">
            <a:spLocks noGrp="1"/>
          </p:cNvSpPr>
          <p:nvPr>
            <p:ph type="body" idx="1"/>
          </p:nvPr>
        </p:nvSpPr>
        <p:spPr>
          <a:xfrm>
            <a:off x="729450" y="2078875"/>
            <a:ext cx="8034900" cy="2877600"/>
          </a:xfrm>
          <a:prstGeom prst="rect">
            <a:avLst/>
          </a:prstGeom>
        </p:spPr>
        <p:txBody>
          <a:bodyPr spcFirstLastPara="1" wrap="square" lIns="91425" tIns="91425" rIns="91425" bIns="91425" anchor="t" anchorCtr="0">
            <a:normAutofit/>
          </a:bodyPr>
          <a:lstStyle/>
          <a:p>
            <a:pPr marL="457200" lvl="0" indent="0" algn="l" rtl="0">
              <a:lnSpc>
                <a:spcPct val="200000"/>
              </a:lnSpc>
              <a:spcBef>
                <a:spcPts val="0"/>
              </a:spcBef>
              <a:spcAft>
                <a:spcPts val="0"/>
              </a:spcAft>
              <a:buNone/>
            </a:pPr>
            <a:endParaRPr sz="1600"/>
          </a:p>
          <a:p>
            <a:pPr marL="0" lvl="0" indent="0" algn="l" rtl="0">
              <a:lnSpc>
                <a:spcPct val="200000"/>
              </a:lnSpc>
              <a:spcBef>
                <a:spcPts val="1200"/>
              </a:spcBef>
              <a:spcAft>
                <a:spcPts val="0"/>
              </a:spcAft>
              <a:buNone/>
            </a:pPr>
            <a:endParaRPr sz="1600"/>
          </a:p>
          <a:p>
            <a:pPr marL="0" lvl="0" indent="0" algn="l" rtl="0">
              <a:lnSpc>
                <a:spcPct val="200000"/>
              </a:lnSpc>
              <a:spcBef>
                <a:spcPts val="1200"/>
              </a:spcBef>
              <a:spcAft>
                <a:spcPts val="1200"/>
              </a:spcAft>
              <a:buNone/>
            </a:pPr>
            <a:endParaRPr sz="1600"/>
          </a:p>
        </p:txBody>
      </p:sp>
      <p:pic>
        <p:nvPicPr>
          <p:cNvPr id="182" name="Google Shape;182;p27"/>
          <p:cNvPicPr preferRelativeResize="0"/>
          <p:nvPr/>
        </p:nvPicPr>
        <p:blipFill>
          <a:blip r:embed="rId3">
            <a:alphaModFix/>
          </a:blip>
          <a:stretch>
            <a:fillRect/>
          </a:stretch>
        </p:blipFill>
        <p:spPr>
          <a:xfrm>
            <a:off x="2810275" y="2036637"/>
            <a:ext cx="3873257" cy="296207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2, Wow Factor</a:t>
            </a:r>
            <a:endParaRPr/>
          </a:p>
        </p:txBody>
      </p:sp>
      <p:sp>
        <p:nvSpPr>
          <p:cNvPr id="188" name="Google Shape;188;p28"/>
          <p:cNvSpPr txBox="1">
            <a:spLocks noGrp="1"/>
          </p:cNvSpPr>
          <p:nvPr>
            <p:ph type="body" idx="1"/>
          </p:nvPr>
        </p:nvSpPr>
        <p:spPr>
          <a:xfrm>
            <a:off x="729450" y="2078875"/>
            <a:ext cx="8034900" cy="2877600"/>
          </a:xfrm>
          <a:prstGeom prst="rect">
            <a:avLst/>
          </a:prstGeom>
        </p:spPr>
        <p:txBody>
          <a:bodyPr spcFirstLastPara="1" wrap="square" lIns="91425" tIns="91425" rIns="91425" bIns="91425" anchor="t" anchorCtr="0">
            <a:normAutofit/>
          </a:bodyPr>
          <a:lstStyle/>
          <a:p>
            <a:pPr marL="457200" lvl="0" indent="-330200" algn="l" rtl="0">
              <a:lnSpc>
                <a:spcPct val="200000"/>
              </a:lnSpc>
              <a:spcBef>
                <a:spcPts val="0"/>
              </a:spcBef>
              <a:spcAft>
                <a:spcPts val="0"/>
              </a:spcAft>
              <a:buSzPts val="1600"/>
              <a:buChar char="-"/>
            </a:pPr>
            <a:r>
              <a:rPr lang="en" sz="1600"/>
              <a:t>When the user right clicks a cell in the board, the window will display the information of that cell on the right of the window.</a:t>
            </a:r>
            <a:endParaRPr sz="1600"/>
          </a:p>
          <a:p>
            <a:pPr marL="457200" lvl="0" indent="0" algn="l" rtl="0">
              <a:lnSpc>
                <a:spcPct val="200000"/>
              </a:lnSpc>
              <a:spcBef>
                <a:spcPts val="1200"/>
              </a:spcBef>
              <a:spcAft>
                <a:spcPts val="0"/>
              </a:spcAft>
              <a:buNone/>
            </a:pPr>
            <a:endParaRPr sz="1600"/>
          </a:p>
          <a:p>
            <a:pPr marL="0" lvl="0" indent="0" algn="l" rtl="0">
              <a:lnSpc>
                <a:spcPct val="200000"/>
              </a:lnSpc>
              <a:spcBef>
                <a:spcPts val="1200"/>
              </a:spcBef>
              <a:spcAft>
                <a:spcPts val="0"/>
              </a:spcAft>
              <a:buNone/>
            </a:pPr>
            <a:endParaRPr sz="1600"/>
          </a:p>
          <a:p>
            <a:pPr marL="0" lvl="0" indent="0" algn="l" rtl="0">
              <a:lnSpc>
                <a:spcPct val="200000"/>
              </a:lnSpc>
              <a:spcBef>
                <a:spcPts val="1200"/>
              </a:spcBef>
              <a:spcAft>
                <a:spcPts val="1200"/>
              </a:spcAft>
              <a:buNone/>
            </a:pPr>
            <a:endParaRPr sz="16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2, Wow Factor</a:t>
            </a:r>
            <a:endParaRPr/>
          </a:p>
        </p:txBody>
      </p:sp>
      <p:pic>
        <p:nvPicPr>
          <p:cNvPr id="194" name="Google Shape;194;p29"/>
          <p:cNvPicPr preferRelativeResize="0"/>
          <p:nvPr/>
        </p:nvPicPr>
        <p:blipFill>
          <a:blip r:embed="rId3">
            <a:alphaModFix/>
          </a:blip>
          <a:stretch>
            <a:fillRect/>
          </a:stretch>
        </p:blipFill>
        <p:spPr>
          <a:xfrm>
            <a:off x="2630050" y="1853850"/>
            <a:ext cx="3883902" cy="29848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2, Wow Factor</a:t>
            </a:r>
            <a:endParaRPr/>
          </a:p>
        </p:txBody>
      </p:sp>
      <p:sp>
        <p:nvSpPr>
          <p:cNvPr id="200" name="Google Shape;200;p30"/>
          <p:cNvSpPr txBox="1">
            <a:spLocks noGrp="1"/>
          </p:cNvSpPr>
          <p:nvPr>
            <p:ph type="body" idx="1"/>
          </p:nvPr>
        </p:nvSpPr>
        <p:spPr>
          <a:xfrm>
            <a:off x="729450" y="2078875"/>
            <a:ext cx="8034900" cy="2877600"/>
          </a:xfrm>
          <a:prstGeom prst="rect">
            <a:avLst/>
          </a:prstGeom>
        </p:spPr>
        <p:txBody>
          <a:bodyPr spcFirstLastPara="1" wrap="square" lIns="91425" tIns="91425" rIns="91425" bIns="91425" anchor="t" anchorCtr="0">
            <a:normAutofit/>
          </a:bodyPr>
          <a:lstStyle/>
          <a:p>
            <a:pPr marL="457200" lvl="0" indent="-330200" algn="l" rtl="0">
              <a:lnSpc>
                <a:spcPct val="200000"/>
              </a:lnSpc>
              <a:spcBef>
                <a:spcPts val="0"/>
              </a:spcBef>
              <a:spcAft>
                <a:spcPts val="0"/>
              </a:spcAft>
              <a:buSzPts val="1600"/>
              <a:buChar char="-"/>
            </a:pPr>
            <a:r>
              <a:rPr lang="en" sz="1600"/>
              <a:t>When an unit A is attacked by the opponent’s unit, that unit A’s icon disappears and appears again..</a:t>
            </a:r>
            <a:endParaRPr sz="1600"/>
          </a:p>
          <a:p>
            <a:pPr marL="457200" lvl="0" indent="0" algn="l" rtl="0">
              <a:lnSpc>
                <a:spcPct val="200000"/>
              </a:lnSpc>
              <a:spcBef>
                <a:spcPts val="1200"/>
              </a:spcBef>
              <a:spcAft>
                <a:spcPts val="0"/>
              </a:spcAft>
              <a:buNone/>
            </a:pPr>
            <a:endParaRPr sz="1600"/>
          </a:p>
          <a:p>
            <a:pPr marL="0" lvl="0" indent="0" algn="l" rtl="0">
              <a:lnSpc>
                <a:spcPct val="200000"/>
              </a:lnSpc>
              <a:spcBef>
                <a:spcPts val="1200"/>
              </a:spcBef>
              <a:spcAft>
                <a:spcPts val="0"/>
              </a:spcAft>
              <a:buNone/>
            </a:pPr>
            <a:endParaRPr sz="1600"/>
          </a:p>
          <a:p>
            <a:pPr marL="0" lvl="0" indent="0" algn="l" rtl="0">
              <a:lnSpc>
                <a:spcPct val="200000"/>
              </a:lnSpc>
              <a:spcBef>
                <a:spcPts val="1200"/>
              </a:spcBef>
              <a:spcAft>
                <a:spcPts val="1200"/>
              </a:spcAft>
              <a:buNone/>
            </a:pPr>
            <a:endParaRPr sz="16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2, Wow Factor</a:t>
            </a:r>
            <a:endParaRPr/>
          </a:p>
        </p:txBody>
      </p:sp>
      <p:pic>
        <p:nvPicPr>
          <p:cNvPr id="206" name="Google Shape;206;p31"/>
          <p:cNvPicPr preferRelativeResize="0"/>
          <p:nvPr/>
        </p:nvPicPr>
        <p:blipFill>
          <a:blip r:embed="rId3">
            <a:alphaModFix/>
          </a:blip>
          <a:stretch>
            <a:fillRect/>
          </a:stretch>
        </p:blipFill>
        <p:spPr>
          <a:xfrm>
            <a:off x="152400" y="2006250"/>
            <a:ext cx="3878342" cy="2984851"/>
          </a:xfrm>
          <a:prstGeom prst="rect">
            <a:avLst/>
          </a:prstGeom>
          <a:noFill/>
          <a:ln>
            <a:noFill/>
          </a:ln>
        </p:spPr>
      </p:pic>
      <p:pic>
        <p:nvPicPr>
          <p:cNvPr id="207" name="Google Shape;207;p31"/>
          <p:cNvPicPr preferRelativeResize="0"/>
          <p:nvPr/>
        </p:nvPicPr>
        <p:blipFill>
          <a:blip r:embed="rId4">
            <a:alphaModFix/>
          </a:blip>
          <a:stretch>
            <a:fillRect/>
          </a:stretch>
        </p:blipFill>
        <p:spPr>
          <a:xfrm>
            <a:off x="5278367" y="2006250"/>
            <a:ext cx="3865627" cy="298485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1, Design Choice</a:t>
            </a:r>
            <a:endParaRPr/>
          </a:p>
        </p:txBody>
      </p:sp>
      <p:sp>
        <p:nvSpPr>
          <p:cNvPr id="93" name="Google Shape;93;p14"/>
          <p:cNvSpPr txBox="1">
            <a:spLocks noGrp="1"/>
          </p:cNvSpPr>
          <p:nvPr>
            <p:ph type="body" idx="1"/>
          </p:nvPr>
        </p:nvSpPr>
        <p:spPr>
          <a:xfrm>
            <a:off x="729450" y="2078875"/>
            <a:ext cx="8034900" cy="2826900"/>
          </a:xfrm>
          <a:prstGeom prst="rect">
            <a:avLst/>
          </a:prstGeom>
        </p:spPr>
        <p:txBody>
          <a:bodyPr spcFirstLastPara="1" wrap="square" lIns="91425" tIns="91425" rIns="91425" bIns="91425" anchor="t" anchorCtr="0">
            <a:normAutofit/>
          </a:bodyPr>
          <a:lstStyle/>
          <a:p>
            <a:pPr marL="457200" lvl="0" indent="-330200" algn="l" rtl="0">
              <a:lnSpc>
                <a:spcPct val="200000"/>
              </a:lnSpc>
              <a:spcBef>
                <a:spcPts val="0"/>
              </a:spcBef>
              <a:spcAft>
                <a:spcPts val="0"/>
              </a:spcAft>
              <a:buSzPts val="1600"/>
              <a:buChar char="-"/>
            </a:pPr>
            <a:r>
              <a:rPr lang="en" sz="1600"/>
              <a:t>An RPG game that simulates Civilization with a 10x10 board.</a:t>
            </a:r>
            <a:endParaRPr sz="1600"/>
          </a:p>
          <a:p>
            <a:pPr marL="457200" lvl="0" indent="-330200" algn="l" rtl="0">
              <a:lnSpc>
                <a:spcPct val="200000"/>
              </a:lnSpc>
              <a:spcBef>
                <a:spcPts val="0"/>
              </a:spcBef>
              <a:spcAft>
                <a:spcPts val="0"/>
              </a:spcAft>
              <a:buSzPts val="1600"/>
              <a:buChar char="-"/>
            </a:pPr>
            <a:r>
              <a:rPr lang="en" sz="1600"/>
              <a:t>5 different units: Archer, Catapult, Guard, Knight, Warrior. Each unit has different stats and costs, starting at Level 1.</a:t>
            </a:r>
            <a:endParaRPr sz="1600"/>
          </a:p>
          <a:p>
            <a:pPr marL="457200" lvl="0" indent="-330200" algn="l" rtl="0">
              <a:lnSpc>
                <a:spcPct val="200000"/>
              </a:lnSpc>
              <a:spcBef>
                <a:spcPts val="0"/>
              </a:spcBef>
              <a:spcAft>
                <a:spcPts val="0"/>
              </a:spcAft>
              <a:buSzPts val="1600"/>
              <a:buChar char="-"/>
            </a:pPr>
            <a:r>
              <a:rPr lang="en" sz="1600"/>
              <a:t>Each player (Human or Computer) starts with 10 golds and 0 units. Each side can have a maximum of 10 units.</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1, Design Choice</a:t>
            </a:r>
            <a:endParaRPr/>
          </a:p>
        </p:txBody>
      </p:sp>
      <p:sp>
        <p:nvSpPr>
          <p:cNvPr id="99" name="Google Shape;99;p15"/>
          <p:cNvSpPr txBox="1">
            <a:spLocks noGrp="1"/>
          </p:cNvSpPr>
          <p:nvPr>
            <p:ph type="body" idx="1"/>
          </p:nvPr>
        </p:nvSpPr>
        <p:spPr>
          <a:xfrm>
            <a:off x="729450" y="2078875"/>
            <a:ext cx="8034900" cy="2826900"/>
          </a:xfrm>
          <a:prstGeom prst="rect">
            <a:avLst/>
          </a:prstGeom>
        </p:spPr>
        <p:txBody>
          <a:bodyPr spcFirstLastPara="1" wrap="square" lIns="91425" tIns="91425" rIns="91425" bIns="91425" anchor="t" anchorCtr="0">
            <a:normAutofit/>
          </a:bodyPr>
          <a:lstStyle/>
          <a:p>
            <a:pPr marL="457200" lvl="0" indent="0" algn="l" rtl="0">
              <a:lnSpc>
                <a:spcPct val="200000"/>
              </a:lnSpc>
              <a:spcBef>
                <a:spcPts val="0"/>
              </a:spcBef>
              <a:spcAft>
                <a:spcPts val="1200"/>
              </a:spcAft>
              <a:buNone/>
            </a:pPr>
            <a:endParaRPr sz="1600"/>
          </a:p>
        </p:txBody>
      </p:sp>
      <p:pic>
        <p:nvPicPr>
          <p:cNvPr id="100" name="Google Shape;100;p15"/>
          <p:cNvPicPr preferRelativeResize="0"/>
          <p:nvPr/>
        </p:nvPicPr>
        <p:blipFill>
          <a:blip r:embed="rId3">
            <a:alphaModFix/>
          </a:blip>
          <a:stretch>
            <a:fillRect/>
          </a:stretch>
        </p:blipFill>
        <p:spPr>
          <a:xfrm>
            <a:off x="2653900" y="1884225"/>
            <a:ext cx="4186000" cy="32162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1, Design Choice</a:t>
            </a:r>
            <a:endParaRPr/>
          </a:p>
        </p:txBody>
      </p:sp>
      <p:sp>
        <p:nvSpPr>
          <p:cNvPr id="106" name="Google Shape;106;p16"/>
          <p:cNvSpPr txBox="1">
            <a:spLocks noGrp="1"/>
          </p:cNvSpPr>
          <p:nvPr>
            <p:ph type="body" idx="1"/>
          </p:nvPr>
        </p:nvSpPr>
        <p:spPr>
          <a:xfrm>
            <a:off x="729450" y="2078875"/>
            <a:ext cx="8034900" cy="2877600"/>
          </a:xfrm>
          <a:prstGeom prst="rect">
            <a:avLst/>
          </a:prstGeom>
        </p:spPr>
        <p:txBody>
          <a:bodyPr spcFirstLastPara="1" wrap="square" lIns="91425" tIns="91425" rIns="91425" bIns="91425" anchor="t" anchorCtr="0">
            <a:normAutofit/>
          </a:bodyPr>
          <a:lstStyle/>
          <a:p>
            <a:pPr marL="457200" lvl="0" indent="-330200" algn="l" rtl="0">
              <a:lnSpc>
                <a:spcPct val="200000"/>
              </a:lnSpc>
              <a:spcBef>
                <a:spcPts val="0"/>
              </a:spcBef>
              <a:spcAft>
                <a:spcPts val="0"/>
              </a:spcAft>
              <a:buSzPts val="1600"/>
              <a:buChar char="-"/>
            </a:pPr>
            <a:r>
              <a:rPr lang="en" sz="1600"/>
              <a:t>In each turn, a player can spawn as many units as you want if you have enough golds. A newly spawned unit can not attack/move in that turn, and the player can only spawn new units in certain areas. </a:t>
            </a:r>
            <a:endParaRPr sz="1600"/>
          </a:p>
          <a:p>
            <a:pPr marL="457200" lvl="0" indent="-330200" algn="l" rtl="0">
              <a:lnSpc>
                <a:spcPct val="200000"/>
              </a:lnSpc>
              <a:spcBef>
                <a:spcPts val="0"/>
              </a:spcBef>
              <a:spcAft>
                <a:spcPts val="0"/>
              </a:spcAft>
              <a:buSzPts val="1600"/>
              <a:buChar char="-"/>
            </a:pPr>
            <a:r>
              <a:rPr lang="en" sz="1600"/>
              <a:t>In each turn, for each unit, a player can only move/attack one time.</a:t>
            </a:r>
            <a:endParaRPr sz="1600"/>
          </a:p>
          <a:p>
            <a:pPr marL="457200" lvl="0" indent="-330200" algn="l" rtl="0">
              <a:lnSpc>
                <a:spcPct val="200000"/>
              </a:lnSpc>
              <a:spcBef>
                <a:spcPts val="0"/>
              </a:spcBef>
              <a:spcAft>
                <a:spcPts val="0"/>
              </a:spcAft>
              <a:buSzPts val="1600"/>
              <a:buChar char="-"/>
            </a:pPr>
            <a:r>
              <a:rPr lang="en" sz="1600"/>
              <a:t>After each turn, a player (Human or Computer) gains 2 more golds.</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1, Design Choice</a:t>
            </a:r>
            <a:endParaRPr/>
          </a:p>
        </p:txBody>
      </p:sp>
      <p:sp>
        <p:nvSpPr>
          <p:cNvPr id="112" name="Google Shape;112;p17"/>
          <p:cNvSpPr txBox="1">
            <a:spLocks noGrp="1"/>
          </p:cNvSpPr>
          <p:nvPr>
            <p:ph type="body" idx="1"/>
          </p:nvPr>
        </p:nvSpPr>
        <p:spPr>
          <a:xfrm>
            <a:off x="729450" y="2078875"/>
            <a:ext cx="8034900" cy="2826900"/>
          </a:xfrm>
          <a:prstGeom prst="rect">
            <a:avLst/>
          </a:prstGeom>
        </p:spPr>
        <p:txBody>
          <a:bodyPr spcFirstLastPara="1" wrap="square" lIns="91425" tIns="91425" rIns="91425" bIns="91425" anchor="t" anchorCtr="0">
            <a:normAutofit/>
          </a:bodyPr>
          <a:lstStyle/>
          <a:p>
            <a:pPr marL="457200" lvl="0" indent="0" algn="l" rtl="0">
              <a:lnSpc>
                <a:spcPct val="200000"/>
              </a:lnSpc>
              <a:spcBef>
                <a:spcPts val="0"/>
              </a:spcBef>
              <a:spcAft>
                <a:spcPts val="1200"/>
              </a:spcAft>
              <a:buNone/>
            </a:pPr>
            <a:endParaRPr sz="1600"/>
          </a:p>
        </p:txBody>
      </p:sp>
      <p:pic>
        <p:nvPicPr>
          <p:cNvPr id="113" name="Google Shape;113;p17"/>
          <p:cNvPicPr preferRelativeResize="0"/>
          <p:nvPr/>
        </p:nvPicPr>
        <p:blipFill>
          <a:blip r:embed="rId3">
            <a:alphaModFix/>
          </a:blip>
          <a:stretch>
            <a:fillRect/>
          </a:stretch>
        </p:blipFill>
        <p:spPr>
          <a:xfrm>
            <a:off x="2432466" y="1847500"/>
            <a:ext cx="4279071" cy="32896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1, Design Choice</a:t>
            </a:r>
            <a:endParaRPr/>
          </a:p>
        </p:txBody>
      </p:sp>
      <p:sp>
        <p:nvSpPr>
          <p:cNvPr id="119" name="Google Shape;119;p18"/>
          <p:cNvSpPr txBox="1">
            <a:spLocks noGrp="1"/>
          </p:cNvSpPr>
          <p:nvPr>
            <p:ph type="body" idx="1"/>
          </p:nvPr>
        </p:nvSpPr>
        <p:spPr>
          <a:xfrm>
            <a:off x="729450" y="2078875"/>
            <a:ext cx="8034900" cy="2826900"/>
          </a:xfrm>
          <a:prstGeom prst="rect">
            <a:avLst/>
          </a:prstGeom>
        </p:spPr>
        <p:txBody>
          <a:bodyPr spcFirstLastPara="1" wrap="square" lIns="91425" tIns="91425" rIns="91425" bIns="91425" anchor="t" anchorCtr="0">
            <a:normAutofit/>
          </a:bodyPr>
          <a:lstStyle/>
          <a:p>
            <a:pPr marL="457200" lvl="0" indent="0" algn="l" rtl="0">
              <a:lnSpc>
                <a:spcPct val="200000"/>
              </a:lnSpc>
              <a:spcBef>
                <a:spcPts val="0"/>
              </a:spcBef>
              <a:spcAft>
                <a:spcPts val="1200"/>
              </a:spcAft>
              <a:buNone/>
            </a:pPr>
            <a:endParaRPr sz="1600"/>
          </a:p>
        </p:txBody>
      </p:sp>
      <p:pic>
        <p:nvPicPr>
          <p:cNvPr id="120" name="Google Shape;120;p18"/>
          <p:cNvPicPr preferRelativeResize="0"/>
          <p:nvPr/>
        </p:nvPicPr>
        <p:blipFill>
          <a:blip r:embed="rId3">
            <a:alphaModFix/>
          </a:blip>
          <a:stretch>
            <a:fillRect/>
          </a:stretch>
        </p:blipFill>
        <p:spPr>
          <a:xfrm>
            <a:off x="2434266" y="1847500"/>
            <a:ext cx="4279071" cy="328965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1, Design Choice</a:t>
            </a:r>
            <a:endParaRPr/>
          </a:p>
        </p:txBody>
      </p:sp>
      <p:sp>
        <p:nvSpPr>
          <p:cNvPr id="126" name="Google Shape;126;p19"/>
          <p:cNvSpPr txBox="1">
            <a:spLocks noGrp="1"/>
          </p:cNvSpPr>
          <p:nvPr>
            <p:ph type="body" idx="1"/>
          </p:nvPr>
        </p:nvSpPr>
        <p:spPr>
          <a:xfrm>
            <a:off x="729450" y="2078875"/>
            <a:ext cx="8034900" cy="2877600"/>
          </a:xfrm>
          <a:prstGeom prst="rect">
            <a:avLst/>
          </a:prstGeom>
        </p:spPr>
        <p:txBody>
          <a:bodyPr spcFirstLastPara="1" wrap="square" lIns="91425" tIns="91425" rIns="91425" bIns="91425" anchor="t" anchorCtr="0">
            <a:normAutofit/>
          </a:bodyPr>
          <a:lstStyle/>
          <a:p>
            <a:pPr marL="457200" lvl="0" indent="-330200" algn="l" rtl="0">
              <a:lnSpc>
                <a:spcPct val="200000"/>
              </a:lnSpc>
              <a:spcBef>
                <a:spcPts val="0"/>
              </a:spcBef>
              <a:spcAft>
                <a:spcPts val="0"/>
              </a:spcAft>
              <a:buSzPts val="1600"/>
              <a:buChar char="-"/>
            </a:pPr>
            <a:r>
              <a:rPr lang="en" sz="1600"/>
              <a:t>Every time an unit A of a player kills the opponent's unit, the player gains bonus gold based on the level of the opponent's unit (for example, if the opponent's unit is Level 3, then the player gains 3 more golds), and the unit A level up, gaining bonus health and bonus stats based the type of unit A. </a:t>
            </a:r>
            <a:endParaRPr sz="1600"/>
          </a:p>
          <a:p>
            <a:pPr marL="457200" lvl="0" indent="-330200" algn="l" rtl="0">
              <a:lnSpc>
                <a:spcPct val="200000"/>
              </a:lnSpc>
              <a:spcBef>
                <a:spcPts val="0"/>
              </a:spcBef>
              <a:spcAft>
                <a:spcPts val="0"/>
              </a:spcAft>
              <a:buSzPts val="1600"/>
              <a:buChar char="-"/>
            </a:pPr>
            <a:r>
              <a:rPr lang="en" sz="1600"/>
              <a:t>The maximum level can be reached is Level 5.</a:t>
            </a:r>
            <a:endParaRPr sz="16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1, Design Choice</a:t>
            </a:r>
            <a:endParaRPr/>
          </a:p>
        </p:txBody>
      </p:sp>
      <p:sp>
        <p:nvSpPr>
          <p:cNvPr id="132" name="Google Shape;132;p20"/>
          <p:cNvSpPr txBox="1">
            <a:spLocks noGrp="1"/>
          </p:cNvSpPr>
          <p:nvPr>
            <p:ph type="body" idx="1"/>
          </p:nvPr>
        </p:nvSpPr>
        <p:spPr>
          <a:xfrm>
            <a:off x="729450" y="2078875"/>
            <a:ext cx="8034900" cy="2826900"/>
          </a:xfrm>
          <a:prstGeom prst="rect">
            <a:avLst/>
          </a:prstGeom>
        </p:spPr>
        <p:txBody>
          <a:bodyPr spcFirstLastPara="1" wrap="square" lIns="91425" tIns="91425" rIns="91425" bIns="91425" anchor="t" anchorCtr="0">
            <a:normAutofit/>
          </a:bodyPr>
          <a:lstStyle/>
          <a:p>
            <a:pPr marL="457200" lvl="0" indent="0" algn="l" rtl="0">
              <a:lnSpc>
                <a:spcPct val="200000"/>
              </a:lnSpc>
              <a:spcBef>
                <a:spcPts val="0"/>
              </a:spcBef>
              <a:spcAft>
                <a:spcPts val="1200"/>
              </a:spcAft>
              <a:buNone/>
            </a:pPr>
            <a:endParaRPr sz="1600"/>
          </a:p>
        </p:txBody>
      </p:sp>
      <p:pic>
        <p:nvPicPr>
          <p:cNvPr id="133" name="Google Shape;133;p20"/>
          <p:cNvPicPr preferRelativeResize="0"/>
          <p:nvPr/>
        </p:nvPicPr>
        <p:blipFill>
          <a:blip r:embed="rId3">
            <a:alphaModFix/>
          </a:blip>
          <a:stretch>
            <a:fillRect/>
          </a:stretch>
        </p:blipFill>
        <p:spPr>
          <a:xfrm>
            <a:off x="729450" y="2716025"/>
            <a:ext cx="3390900" cy="1552575"/>
          </a:xfrm>
          <a:prstGeom prst="rect">
            <a:avLst/>
          </a:prstGeom>
          <a:noFill/>
          <a:ln>
            <a:noFill/>
          </a:ln>
        </p:spPr>
      </p:pic>
      <p:pic>
        <p:nvPicPr>
          <p:cNvPr id="134" name="Google Shape;134;p20"/>
          <p:cNvPicPr preferRelativeResize="0"/>
          <p:nvPr/>
        </p:nvPicPr>
        <p:blipFill>
          <a:blip r:embed="rId4">
            <a:alphaModFix/>
          </a:blip>
          <a:stretch>
            <a:fillRect/>
          </a:stretch>
        </p:blipFill>
        <p:spPr>
          <a:xfrm>
            <a:off x="5373450" y="2725538"/>
            <a:ext cx="3390900" cy="15335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1, Design Choice</a:t>
            </a:r>
            <a:endParaRPr/>
          </a:p>
        </p:txBody>
      </p:sp>
      <p:sp>
        <p:nvSpPr>
          <p:cNvPr id="140" name="Google Shape;140;p21"/>
          <p:cNvSpPr txBox="1">
            <a:spLocks noGrp="1"/>
          </p:cNvSpPr>
          <p:nvPr>
            <p:ph type="body" idx="1"/>
          </p:nvPr>
        </p:nvSpPr>
        <p:spPr>
          <a:xfrm>
            <a:off x="729450" y="2078875"/>
            <a:ext cx="8034900" cy="2877600"/>
          </a:xfrm>
          <a:prstGeom prst="rect">
            <a:avLst/>
          </a:prstGeom>
        </p:spPr>
        <p:txBody>
          <a:bodyPr spcFirstLastPara="1" wrap="square" lIns="91425" tIns="91425" rIns="91425" bIns="91425" anchor="t" anchorCtr="0">
            <a:normAutofit/>
          </a:bodyPr>
          <a:lstStyle/>
          <a:p>
            <a:pPr marL="457200" lvl="0" indent="-330200" algn="l" rtl="0">
              <a:lnSpc>
                <a:spcPct val="200000"/>
              </a:lnSpc>
              <a:spcBef>
                <a:spcPts val="0"/>
              </a:spcBef>
              <a:spcAft>
                <a:spcPts val="0"/>
              </a:spcAft>
              <a:buSzPts val="1600"/>
              <a:buChar char="-"/>
            </a:pPr>
            <a:r>
              <a:rPr lang="en" sz="1600"/>
              <a:t>The game ends when one player has no units on the board, and the winner of the game is the one who still has units on the board.</a:t>
            </a:r>
            <a:endParaRPr sz="1600"/>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437</Words>
  <Application>Microsoft Office PowerPoint</Application>
  <PresentationFormat>On-screen Show (16:9)</PresentationFormat>
  <Paragraphs>37</Paragraphs>
  <Slides>19</Slides>
  <Notes>19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Raleway</vt:lpstr>
      <vt:lpstr>Lato</vt:lpstr>
      <vt:lpstr>Arial</vt:lpstr>
      <vt:lpstr>Streamline</vt:lpstr>
      <vt:lpstr>Team Project</vt:lpstr>
      <vt:lpstr>1, Design Choice</vt:lpstr>
      <vt:lpstr>1, Design Choice</vt:lpstr>
      <vt:lpstr>1, Design Choice</vt:lpstr>
      <vt:lpstr>1, Design Choice</vt:lpstr>
      <vt:lpstr>1, Design Choice</vt:lpstr>
      <vt:lpstr>1, Design Choice</vt:lpstr>
      <vt:lpstr>1, Design Choice</vt:lpstr>
      <vt:lpstr>1, Design Choice</vt:lpstr>
      <vt:lpstr>1, Design Choice</vt:lpstr>
      <vt:lpstr>1, Design Choice</vt:lpstr>
      <vt:lpstr>2, Wow Factor</vt:lpstr>
      <vt:lpstr>2, Wow Factor</vt:lpstr>
      <vt:lpstr>2, Wow Factor</vt:lpstr>
      <vt:lpstr>2, Wow Factor</vt:lpstr>
      <vt:lpstr>2, Wow Factor</vt:lpstr>
      <vt:lpstr>2, Wow Factor</vt:lpstr>
      <vt:lpstr>2, Wow Factor</vt:lpstr>
      <vt:lpstr>2, Wow Factor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 335 Team Project</dc:title>
  <cp:lastModifiedBy>Le, Ba Hung - (hungleba)</cp:lastModifiedBy>
  <cp:revision>2</cp:revision>
  <dcterms:modified xsi:type="dcterms:W3CDTF">2021-06-21T15:01:09Z</dcterms:modified>
</cp:coreProperties>
</file>