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182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UNG\Documents\btvn\THI\KhaoSatDoUo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Sheet1!$L$1</c:f>
              <c:strCache>
                <c:ptCount val="1"/>
                <c:pt idx="0">
                  <c:v>Số sinh viên yêu thích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Sheet1!$K$2:$K$5</c:f>
              <c:strCache>
                <c:ptCount val="4"/>
                <c:pt idx="0">
                  <c:v>Trà sữa</c:v>
                </c:pt>
                <c:pt idx="1">
                  <c:v>Nước lọc</c:v>
                </c:pt>
                <c:pt idx="2">
                  <c:v>Cà phê</c:v>
                </c:pt>
                <c:pt idx="3">
                  <c:v>Nước ngọt</c:v>
                </c:pt>
              </c:strCache>
            </c:strRef>
          </c:cat>
          <c:val>
            <c:numRef>
              <c:f>Sheet1!$L$2:$L$5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96-4BD0-8743-0B233D4F44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017519"/>
        <c:axId val="25004559"/>
      </c:barChart>
      <c:catAx>
        <c:axId val="25017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04559"/>
        <c:crosses val="autoZero"/>
        <c:auto val="1"/>
        <c:lblAlgn val="ctr"/>
        <c:lblOffset val="100"/>
        <c:noMultiLvlLbl val="0"/>
      </c:catAx>
      <c:valAx>
        <c:axId val="25004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017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72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1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9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3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5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46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8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53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F88D0-0792-510C-4A93-3B55538770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747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86403B-95ED-9302-E107-D3ED3114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7012" y="2310868"/>
            <a:ext cx="7588155" cy="2236264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KHẢO SÁT THÓI QUEN TIÊU DÙNG ĐỒ UỐNG CỦA SINH VIÊN 2025</a:t>
            </a:r>
            <a:endParaRPr lang="en-US" sz="50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8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4A4CE-8AB2-8B7A-4942-55BD8058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36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Khảo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Sát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FCA2C59-7A64-69DC-21D7-9EB5A674CDD3}"/>
              </a:ext>
            </a:extLst>
          </p:cNvPr>
          <p:cNvSpPr/>
          <p:nvPr/>
        </p:nvSpPr>
        <p:spPr>
          <a:xfrm>
            <a:off x="477736" y="1682496"/>
            <a:ext cx="9303281" cy="1324306"/>
          </a:xfrm>
          <a:custGeom>
            <a:avLst/>
            <a:gdLst>
              <a:gd name="connsiteX0" fmla="*/ 0 w 9303281"/>
              <a:gd name="connsiteY0" fmla="*/ 132431 h 1324306"/>
              <a:gd name="connsiteX1" fmla="*/ 132431 w 9303281"/>
              <a:gd name="connsiteY1" fmla="*/ 0 h 1324306"/>
              <a:gd name="connsiteX2" fmla="*/ 9170850 w 9303281"/>
              <a:gd name="connsiteY2" fmla="*/ 0 h 1324306"/>
              <a:gd name="connsiteX3" fmla="*/ 9303281 w 9303281"/>
              <a:gd name="connsiteY3" fmla="*/ 132431 h 1324306"/>
              <a:gd name="connsiteX4" fmla="*/ 9303281 w 9303281"/>
              <a:gd name="connsiteY4" fmla="*/ 1191875 h 1324306"/>
              <a:gd name="connsiteX5" fmla="*/ 9170850 w 9303281"/>
              <a:gd name="connsiteY5" fmla="*/ 1324306 h 1324306"/>
              <a:gd name="connsiteX6" fmla="*/ 132431 w 9303281"/>
              <a:gd name="connsiteY6" fmla="*/ 1324306 h 1324306"/>
              <a:gd name="connsiteX7" fmla="*/ 0 w 9303281"/>
              <a:gd name="connsiteY7" fmla="*/ 1191875 h 1324306"/>
              <a:gd name="connsiteX8" fmla="*/ 0 w 9303281"/>
              <a:gd name="connsiteY8" fmla="*/ 132431 h 132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3281" h="1324306">
                <a:moveTo>
                  <a:pt x="0" y="132431"/>
                </a:moveTo>
                <a:cubicBezTo>
                  <a:pt x="0" y="59291"/>
                  <a:pt x="59291" y="0"/>
                  <a:pt x="132431" y="0"/>
                </a:cubicBezTo>
                <a:lnTo>
                  <a:pt x="9170850" y="0"/>
                </a:lnTo>
                <a:cubicBezTo>
                  <a:pt x="9243990" y="0"/>
                  <a:pt x="9303281" y="59291"/>
                  <a:pt x="9303281" y="132431"/>
                </a:cubicBezTo>
                <a:lnTo>
                  <a:pt x="9303281" y="1191875"/>
                </a:lnTo>
                <a:cubicBezTo>
                  <a:pt x="9303281" y="1265015"/>
                  <a:pt x="9243990" y="1324306"/>
                  <a:pt x="9170850" y="1324306"/>
                </a:cubicBezTo>
                <a:lnTo>
                  <a:pt x="132431" y="1324306"/>
                </a:lnTo>
                <a:cubicBezTo>
                  <a:pt x="59291" y="1324306"/>
                  <a:pt x="0" y="1265015"/>
                  <a:pt x="0" y="1191875"/>
                </a:cubicBezTo>
                <a:lnTo>
                  <a:pt x="0" y="13243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1658" tIns="141658" rIns="1493113" bIns="141658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700" kern="1200" dirty="0"/>
              <a:t>Xác định loại đồ uống được sinh viên ưa chuộng nhất hiện nay.</a:t>
            </a:r>
            <a:endParaRPr lang="en-US" sz="27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10BFE18-9321-6A7E-630D-34D32329BE14}"/>
              </a:ext>
            </a:extLst>
          </p:cNvPr>
          <p:cNvSpPr/>
          <p:nvPr/>
        </p:nvSpPr>
        <p:spPr>
          <a:xfrm>
            <a:off x="1298613" y="3227519"/>
            <a:ext cx="9303281" cy="1324306"/>
          </a:xfrm>
          <a:custGeom>
            <a:avLst/>
            <a:gdLst>
              <a:gd name="connsiteX0" fmla="*/ 0 w 9303281"/>
              <a:gd name="connsiteY0" fmla="*/ 132431 h 1324306"/>
              <a:gd name="connsiteX1" fmla="*/ 132431 w 9303281"/>
              <a:gd name="connsiteY1" fmla="*/ 0 h 1324306"/>
              <a:gd name="connsiteX2" fmla="*/ 9170850 w 9303281"/>
              <a:gd name="connsiteY2" fmla="*/ 0 h 1324306"/>
              <a:gd name="connsiteX3" fmla="*/ 9303281 w 9303281"/>
              <a:gd name="connsiteY3" fmla="*/ 132431 h 1324306"/>
              <a:gd name="connsiteX4" fmla="*/ 9303281 w 9303281"/>
              <a:gd name="connsiteY4" fmla="*/ 1191875 h 1324306"/>
              <a:gd name="connsiteX5" fmla="*/ 9170850 w 9303281"/>
              <a:gd name="connsiteY5" fmla="*/ 1324306 h 1324306"/>
              <a:gd name="connsiteX6" fmla="*/ 132431 w 9303281"/>
              <a:gd name="connsiteY6" fmla="*/ 1324306 h 1324306"/>
              <a:gd name="connsiteX7" fmla="*/ 0 w 9303281"/>
              <a:gd name="connsiteY7" fmla="*/ 1191875 h 1324306"/>
              <a:gd name="connsiteX8" fmla="*/ 0 w 9303281"/>
              <a:gd name="connsiteY8" fmla="*/ 132431 h 132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3281" h="1324306">
                <a:moveTo>
                  <a:pt x="0" y="132431"/>
                </a:moveTo>
                <a:cubicBezTo>
                  <a:pt x="0" y="59291"/>
                  <a:pt x="59291" y="0"/>
                  <a:pt x="132431" y="0"/>
                </a:cubicBezTo>
                <a:lnTo>
                  <a:pt x="9170850" y="0"/>
                </a:lnTo>
                <a:cubicBezTo>
                  <a:pt x="9243990" y="0"/>
                  <a:pt x="9303281" y="59291"/>
                  <a:pt x="9303281" y="132431"/>
                </a:cubicBezTo>
                <a:lnTo>
                  <a:pt x="9303281" y="1191875"/>
                </a:lnTo>
                <a:cubicBezTo>
                  <a:pt x="9303281" y="1265015"/>
                  <a:pt x="9243990" y="1324306"/>
                  <a:pt x="9170850" y="1324306"/>
                </a:cubicBezTo>
                <a:lnTo>
                  <a:pt x="132431" y="1324306"/>
                </a:lnTo>
                <a:cubicBezTo>
                  <a:pt x="59291" y="1324306"/>
                  <a:pt x="0" y="1265015"/>
                  <a:pt x="0" y="1191875"/>
                </a:cubicBezTo>
                <a:lnTo>
                  <a:pt x="0" y="13243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520665"/>
              <a:satOff val="-10816"/>
              <a:lumOff val="-2941"/>
              <a:alphaOff val="0"/>
            </a:schemeClr>
          </a:fillRef>
          <a:effectRef idx="0">
            <a:schemeClr val="accent2">
              <a:hueOff val="-520665"/>
              <a:satOff val="-10816"/>
              <a:lumOff val="-294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1658" tIns="141658" rIns="1823335" bIns="141658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700" kern="1200" dirty="0"/>
              <a:t>Phân tích tần suất sử dụng và mức chi tiêu trung bình cho đồ uống.</a:t>
            </a:r>
            <a:endParaRPr lang="en-US" sz="27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438E9A4-E37B-6B54-9364-9C6FE0F88828}"/>
              </a:ext>
            </a:extLst>
          </p:cNvPr>
          <p:cNvSpPr/>
          <p:nvPr/>
        </p:nvSpPr>
        <p:spPr>
          <a:xfrm>
            <a:off x="2119491" y="4772543"/>
            <a:ext cx="9303281" cy="1324306"/>
          </a:xfrm>
          <a:custGeom>
            <a:avLst/>
            <a:gdLst>
              <a:gd name="connsiteX0" fmla="*/ 0 w 9303281"/>
              <a:gd name="connsiteY0" fmla="*/ 132431 h 1324306"/>
              <a:gd name="connsiteX1" fmla="*/ 132431 w 9303281"/>
              <a:gd name="connsiteY1" fmla="*/ 0 h 1324306"/>
              <a:gd name="connsiteX2" fmla="*/ 9170850 w 9303281"/>
              <a:gd name="connsiteY2" fmla="*/ 0 h 1324306"/>
              <a:gd name="connsiteX3" fmla="*/ 9303281 w 9303281"/>
              <a:gd name="connsiteY3" fmla="*/ 132431 h 1324306"/>
              <a:gd name="connsiteX4" fmla="*/ 9303281 w 9303281"/>
              <a:gd name="connsiteY4" fmla="*/ 1191875 h 1324306"/>
              <a:gd name="connsiteX5" fmla="*/ 9170850 w 9303281"/>
              <a:gd name="connsiteY5" fmla="*/ 1324306 h 1324306"/>
              <a:gd name="connsiteX6" fmla="*/ 132431 w 9303281"/>
              <a:gd name="connsiteY6" fmla="*/ 1324306 h 1324306"/>
              <a:gd name="connsiteX7" fmla="*/ 0 w 9303281"/>
              <a:gd name="connsiteY7" fmla="*/ 1191875 h 1324306"/>
              <a:gd name="connsiteX8" fmla="*/ 0 w 9303281"/>
              <a:gd name="connsiteY8" fmla="*/ 132431 h 132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03281" h="1324306">
                <a:moveTo>
                  <a:pt x="0" y="132431"/>
                </a:moveTo>
                <a:cubicBezTo>
                  <a:pt x="0" y="59291"/>
                  <a:pt x="59291" y="0"/>
                  <a:pt x="132431" y="0"/>
                </a:cubicBezTo>
                <a:lnTo>
                  <a:pt x="9170850" y="0"/>
                </a:lnTo>
                <a:cubicBezTo>
                  <a:pt x="9243990" y="0"/>
                  <a:pt x="9303281" y="59291"/>
                  <a:pt x="9303281" y="132431"/>
                </a:cubicBezTo>
                <a:lnTo>
                  <a:pt x="9303281" y="1191875"/>
                </a:lnTo>
                <a:cubicBezTo>
                  <a:pt x="9303281" y="1265015"/>
                  <a:pt x="9243990" y="1324306"/>
                  <a:pt x="9170850" y="1324306"/>
                </a:cubicBezTo>
                <a:lnTo>
                  <a:pt x="132431" y="1324306"/>
                </a:lnTo>
                <a:cubicBezTo>
                  <a:pt x="59291" y="1324306"/>
                  <a:pt x="0" y="1265015"/>
                  <a:pt x="0" y="1191875"/>
                </a:cubicBezTo>
                <a:lnTo>
                  <a:pt x="0" y="13243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41329"/>
              <a:satOff val="-21631"/>
              <a:lumOff val="-5882"/>
              <a:alphaOff val="0"/>
            </a:schemeClr>
          </a:fillRef>
          <a:effectRef idx="0">
            <a:schemeClr val="accent2">
              <a:hueOff val="-1041329"/>
              <a:satOff val="-21631"/>
              <a:lumOff val="-588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1658" tIns="141658" rIns="1823335" bIns="141658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700" kern="1200"/>
              <a:t>Đưa ra nhận định và kiến nghị để xây dựng thói quen tiêu dùng lành mạnh, cân bằng hơn.</a:t>
            </a:r>
            <a:endParaRPr lang="en-US" sz="2700" kern="1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85B2C0C-974F-E0C6-351F-ADE76F1BC914}"/>
              </a:ext>
            </a:extLst>
          </p:cNvPr>
          <p:cNvSpPr/>
          <p:nvPr/>
        </p:nvSpPr>
        <p:spPr>
          <a:xfrm>
            <a:off x="8920218" y="2686761"/>
            <a:ext cx="860799" cy="860799"/>
          </a:xfrm>
          <a:custGeom>
            <a:avLst/>
            <a:gdLst>
              <a:gd name="connsiteX0" fmla="*/ 0 w 860799"/>
              <a:gd name="connsiteY0" fmla="*/ 473439 h 860799"/>
              <a:gd name="connsiteX1" fmla="*/ 193680 w 860799"/>
              <a:gd name="connsiteY1" fmla="*/ 473439 h 860799"/>
              <a:gd name="connsiteX2" fmla="*/ 193680 w 860799"/>
              <a:gd name="connsiteY2" fmla="*/ 0 h 860799"/>
              <a:gd name="connsiteX3" fmla="*/ 667119 w 860799"/>
              <a:gd name="connsiteY3" fmla="*/ 0 h 860799"/>
              <a:gd name="connsiteX4" fmla="*/ 667119 w 860799"/>
              <a:gd name="connsiteY4" fmla="*/ 473439 h 860799"/>
              <a:gd name="connsiteX5" fmla="*/ 860799 w 860799"/>
              <a:gd name="connsiteY5" fmla="*/ 473439 h 860799"/>
              <a:gd name="connsiteX6" fmla="*/ 430400 w 860799"/>
              <a:gd name="connsiteY6" fmla="*/ 860799 h 860799"/>
              <a:gd name="connsiteX7" fmla="*/ 0 w 860799"/>
              <a:gd name="connsiteY7" fmla="*/ 473439 h 86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799" h="860799">
                <a:moveTo>
                  <a:pt x="0" y="473439"/>
                </a:moveTo>
                <a:lnTo>
                  <a:pt x="193680" y="473439"/>
                </a:lnTo>
                <a:lnTo>
                  <a:pt x="193680" y="0"/>
                </a:lnTo>
                <a:lnTo>
                  <a:pt x="667119" y="0"/>
                </a:lnTo>
                <a:lnTo>
                  <a:pt x="667119" y="473439"/>
                </a:lnTo>
                <a:lnTo>
                  <a:pt x="860799" y="473439"/>
                </a:lnTo>
                <a:lnTo>
                  <a:pt x="430400" y="860799"/>
                </a:lnTo>
                <a:lnTo>
                  <a:pt x="0" y="473439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9400" tIns="45720" rIns="239400" bIns="258768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600" kern="1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68658B-EFA7-80AF-9528-A07DE760B920}"/>
              </a:ext>
            </a:extLst>
          </p:cNvPr>
          <p:cNvSpPr/>
          <p:nvPr/>
        </p:nvSpPr>
        <p:spPr>
          <a:xfrm>
            <a:off x="9741096" y="4222956"/>
            <a:ext cx="860799" cy="860799"/>
          </a:xfrm>
          <a:custGeom>
            <a:avLst/>
            <a:gdLst>
              <a:gd name="connsiteX0" fmla="*/ 0 w 860799"/>
              <a:gd name="connsiteY0" fmla="*/ 473439 h 860799"/>
              <a:gd name="connsiteX1" fmla="*/ 193680 w 860799"/>
              <a:gd name="connsiteY1" fmla="*/ 473439 h 860799"/>
              <a:gd name="connsiteX2" fmla="*/ 193680 w 860799"/>
              <a:gd name="connsiteY2" fmla="*/ 0 h 860799"/>
              <a:gd name="connsiteX3" fmla="*/ 667119 w 860799"/>
              <a:gd name="connsiteY3" fmla="*/ 0 h 860799"/>
              <a:gd name="connsiteX4" fmla="*/ 667119 w 860799"/>
              <a:gd name="connsiteY4" fmla="*/ 473439 h 860799"/>
              <a:gd name="connsiteX5" fmla="*/ 860799 w 860799"/>
              <a:gd name="connsiteY5" fmla="*/ 473439 h 860799"/>
              <a:gd name="connsiteX6" fmla="*/ 430400 w 860799"/>
              <a:gd name="connsiteY6" fmla="*/ 860799 h 860799"/>
              <a:gd name="connsiteX7" fmla="*/ 0 w 860799"/>
              <a:gd name="connsiteY7" fmla="*/ 473439 h 86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0799" h="860799">
                <a:moveTo>
                  <a:pt x="0" y="473439"/>
                </a:moveTo>
                <a:lnTo>
                  <a:pt x="193680" y="473439"/>
                </a:lnTo>
                <a:lnTo>
                  <a:pt x="193680" y="0"/>
                </a:lnTo>
                <a:lnTo>
                  <a:pt x="667119" y="0"/>
                </a:lnTo>
                <a:lnTo>
                  <a:pt x="667119" y="473439"/>
                </a:lnTo>
                <a:lnTo>
                  <a:pt x="860799" y="473439"/>
                </a:lnTo>
                <a:lnTo>
                  <a:pt x="430400" y="860799"/>
                </a:lnTo>
                <a:lnTo>
                  <a:pt x="0" y="473439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-836627"/>
              <a:satOff val="-30034"/>
              <a:lumOff val="-1939"/>
              <a:alphaOff val="0"/>
            </a:schemeClr>
          </a:lnRef>
          <a:fillRef idx="1">
            <a:schemeClr val="accent2">
              <a:tint val="40000"/>
              <a:alpha val="90000"/>
              <a:hueOff val="-836627"/>
              <a:satOff val="-30034"/>
              <a:lumOff val="-1939"/>
              <a:alphaOff val="0"/>
            </a:schemeClr>
          </a:fillRef>
          <a:effectRef idx="0">
            <a:schemeClr val="accent2">
              <a:tint val="40000"/>
              <a:alpha val="90000"/>
              <a:hueOff val="-836627"/>
              <a:satOff val="-30034"/>
              <a:lumOff val="-1939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39400" tIns="45720" rIns="239400" bIns="258768" numCol="1" spcCol="1270" anchor="ctr" anchorCtr="0">
            <a:noAutofit/>
          </a:bodyPr>
          <a:lstStyle/>
          <a:p>
            <a:pPr marL="0" lvl="0" indent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600" kern="1200"/>
          </a:p>
        </p:txBody>
      </p:sp>
    </p:spTree>
    <p:extLst>
      <p:ext uri="{BB962C8B-B14F-4D97-AF65-F5344CB8AC3E}">
        <p14:creationId xmlns:p14="http://schemas.microsoft.com/office/powerpoint/2010/main" val="1341193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0F772-6EB5-7FB3-014A-4565DF2F3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133" y="534924"/>
            <a:ext cx="2610236" cy="3994441"/>
          </a:xfrm>
        </p:spPr>
        <p:txBody>
          <a:bodyPr anchor="ctr">
            <a:normAutofit/>
          </a:bodyPr>
          <a:lstStyle/>
          <a:p>
            <a:r>
              <a:rPr lang="vi-VN" sz="4800" dirty="0">
                <a:latin typeface="Arial" panose="020B0604020202020204" pitchFamily="34" charset="0"/>
                <a:cs typeface="Arial" panose="020B0604020202020204" pitchFamily="34" charset="0"/>
              </a:rPr>
              <a:t>Phương Pháp Khảo Sát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5791439-3EFA-6DCD-A575-41C9137EB71E}"/>
              </a:ext>
            </a:extLst>
          </p:cNvPr>
          <p:cNvSpPr/>
          <p:nvPr/>
        </p:nvSpPr>
        <p:spPr>
          <a:xfrm>
            <a:off x="7244798" y="3795788"/>
            <a:ext cx="682397" cy="22007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341198" y="0"/>
                </a:lnTo>
                <a:lnTo>
                  <a:pt x="341198" y="2200731"/>
                </a:lnTo>
                <a:lnTo>
                  <a:pt x="682397" y="2200731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76E947A-CF6E-785F-F156-6FF4F716DDA4}"/>
              </a:ext>
            </a:extLst>
          </p:cNvPr>
          <p:cNvSpPr/>
          <p:nvPr/>
        </p:nvSpPr>
        <p:spPr>
          <a:xfrm>
            <a:off x="7244798" y="3795788"/>
            <a:ext cx="682397" cy="7335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341198" y="0"/>
                </a:lnTo>
                <a:lnTo>
                  <a:pt x="341198" y="733577"/>
                </a:lnTo>
                <a:lnTo>
                  <a:pt x="682397" y="733577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3BE80D-B737-D268-CA82-335DD12AD7C8}"/>
              </a:ext>
            </a:extLst>
          </p:cNvPr>
          <p:cNvSpPr/>
          <p:nvPr/>
        </p:nvSpPr>
        <p:spPr>
          <a:xfrm>
            <a:off x="7244798" y="3062210"/>
            <a:ext cx="682397" cy="733577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733577"/>
                </a:moveTo>
                <a:lnTo>
                  <a:pt x="341198" y="733577"/>
                </a:lnTo>
                <a:lnTo>
                  <a:pt x="341198" y="0"/>
                </a:lnTo>
                <a:lnTo>
                  <a:pt x="682397" y="0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4BA97E-9F8C-5089-A696-AE6EFDF58658}"/>
              </a:ext>
            </a:extLst>
          </p:cNvPr>
          <p:cNvSpPr/>
          <p:nvPr/>
        </p:nvSpPr>
        <p:spPr>
          <a:xfrm>
            <a:off x="7244798" y="1595056"/>
            <a:ext cx="682397" cy="220073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2200731"/>
                </a:moveTo>
                <a:lnTo>
                  <a:pt x="341198" y="2200731"/>
                </a:lnTo>
                <a:lnTo>
                  <a:pt x="341198" y="0"/>
                </a:lnTo>
                <a:lnTo>
                  <a:pt x="682397" y="0"/>
                </a:lnTo>
              </a:path>
            </a:pathLst>
          </a:custGeom>
          <a:noFill/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3">
              <a:tint val="90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6DAA1AD-3ACB-04FA-0BC9-BEC29BED2CD2}"/>
              </a:ext>
            </a:extLst>
          </p:cNvPr>
          <p:cNvSpPr/>
          <p:nvPr/>
        </p:nvSpPr>
        <p:spPr>
          <a:xfrm>
            <a:off x="3832811" y="341151"/>
            <a:ext cx="3411986" cy="1040655"/>
          </a:xfrm>
          <a:custGeom>
            <a:avLst/>
            <a:gdLst>
              <a:gd name="connsiteX0" fmla="*/ 0 w 3411986"/>
              <a:gd name="connsiteY0" fmla="*/ 0 h 1040655"/>
              <a:gd name="connsiteX1" fmla="*/ 3411986 w 3411986"/>
              <a:gd name="connsiteY1" fmla="*/ 0 h 1040655"/>
              <a:gd name="connsiteX2" fmla="*/ 3411986 w 3411986"/>
              <a:gd name="connsiteY2" fmla="*/ 1040655 h 1040655"/>
              <a:gd name="connsiteX3" fmla="*/ 0 w 3411986"/>
              <a:gd name="connsiteY3" fmla="*/ 1040655 h 1040655"/>
              <a:gd name="connsiteX4" fmla="*/ 0 w 3411986"/>
              <a:gd name="connsiteY4" fmla="*/ 0 h 104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986" h="1040655">
                <a:moveTo>
                  <a:pt x="0" y="0"/>
                </a:moveTo>
                <a:lnTo>
                  <a:pt x="3411986" y="0"/>
                </a:lnTo>
                <a:lnTo>
                  <a:pt x="3411986" y="1040655"/>
                </a:lnTo>
                <a:lnTo>
                  <a:pt x="0" y="10406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500" kern="1200" dirty="0">
                <a:latin typeface="Arial" panose="020B0604020202020204" pitchFamily="34" charset="0"/>
                <a:cs typeface="Arial" panose="020B0604020202020204" pitchFamily="34" charset="0"/>
              </a:rPr>
              <a:t>Cuộc khảo sát được triển khai trong tháng 9/2025</a:t>
            </a:r>
            <a:endParaRPr lang="en-US" sz="25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9B397B-5BA2-DCC5-4BFD-084572887DAE}"/>
              </a:ext>
            </a:extLst>
          </p:cNvPr>
          <p:cNvSpPr/>
          <p:nvPr/>
        </p:nvSpPr>
        <p:spPr>
          <a:xfrm>
            <a:off x="3832811" y="1808305"/>
            <a:ext cx="3411986" cy="1040655"/>
          </a:xfrm>
          <a:custGeom>
            <a:avLst/>
            <a:gdLst>
              <a:gd name="connsiteX0" fmla="*/ 0 w 3411986"/>
              <a:gd name="connsiteY0" fmla="*/ 0 h 1040655"/>
              <a:gd name="connsiteX1" fmla="*/ 3411986 w 3411986"/>
              <a:gd name="connsiteY1" fmla="*/ 0 h 1040655"/>
              <a:gd name="connsiteX2" fmla="*/ 3411986 w 3411986"/>
              <a:gd name="connsiteY2" fmla="*/ 1040655 h 1040655"/>
              <a:gd name="connsiteX3" fmla="*/ 0 w 3411986"/>
              <a:gd name="connsiteY3" fmla="*/ 1040655 h 1040655"/>
              <a:gd name="connsiteX4" fmla="*/ 0 w 3411986"/>
              <a:gd name="connsiteY4" fmla="*/ 0 h 104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986" h="1040655">
                <a:moveTo>
                  <a:pt x="0" y="0"/>
                </a:moveTo>
                <a:lnTo>
                  <a:pt x="3411986" y="0"/>
                </a:lnTo>
                <a:lnTo>
                  <a:pt x="3411986" y="1040655"/>
                </a:lnTo>
                <a:lnTo>
                  <a:pt x="0" y="10406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500" b="1" kern="1200">
                <a:latin typeface="Arial" panose="020B0604020202020204" pitchFamily="34" charset="0"/>
                <a:cs typeface="Arial" panose="020B0604020202020204" pitchFamily="34" charset="0"/>
              </a:rPr>
              <a:t>120 sinh viên</a:t>
            </a:r>
            <a:r>
              <a:rPr lang="vi-VN" sz="2500" kern="1200">
                <a:latin typeface="Arial" panose="020B0604020202020204" pitchFamily="34" charset="0"/>
                <a:cs typeface="Arial" panose="020B0604020202020204" pitchFamily="34" charset="0"/>
              </a:rPr>
              <a:t> từ các lớp KS24 tham gia</a:t>
            </a:r>
            <a:endParaRPr lang="en-US" sz="25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3BE8EB-B210-673F-6390-32F111284019}"/>
              </a:ext>
            </a:extLst>
          </p:cNvPr>
          <p:cNvSpPr/>
          <p:nvPr/>
        </p:nvSpPr>
        <p:spPr>
          <a:xfrm>
            <a:off x="3832811" y="3275460"/>
            <a:ext cx="3411986" cy="1040655"/>
          </a:xfrm>
          <a:custGeom>
            <a:avLst/>
            <a:gdLst>
              <a:gd name="connsiteX0" fmla="*/ 0 w 3411986"/>
              <a:gd name="connsiteY0" fmla="*/ 0 h 1040655"/>
              <a:gd name="connsiteX1" fmla="*/ 3411986 w 3411986"/>
              <a:gd name="connsiteY1" fmla="*/ 0 h 1040655"/>
              <a:gd name="connsiteX2" fmla="*/ 3411986 w 3411986"/>
              <a:gd name="connsiteY2" fmla="*/ 1040655 h 1040655"/>
              <a:gd name="connsiteX3" fmla="*/ 0 w 3411986"/>
              <a:gd name="connsiteY3" fmla="*/ 1040655 h 1040655"/>
              <a:gd name="connsiteX4" fmla="*/ 0 w 3411986"/>
              <a:gd name="connsiteY4" fmla="*/ 0 h 104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986" h="1040655">
                <a:moveTo>
                  <a:pt x="0" y="0"/>
                </a:moveTo>
                <a:lnTo>
                  <a:pt x="3411986" y="0"/>
                </a:lnTo>
                <a:lnTo>
                  <a:pt x="3411986" y="1040655"/>
                </a:lnTo>
                <a:lnTo>
                  <a:pt x="0" y="10406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500" kern="1200">
                <a:latin typeface="Arial" panose="020B0604020202020204" pitchFamily="34" charset="0"/>
                <a:cs typeface="Arial" panose="020B0604020202020204" pitchFamily="34" charset="0"/>
              </a:rPr>
              <a:t>Phiếu hỏi được thiết kế trên Google Forms, tập trung vào các thông tin</a:t>
            </a:r>
            <a:endParaRPr lang="en-US" sz="2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339B7A-2B74-E4AD-D131-CDE5D60BE83C}"/>
              </a:ext>
            </a:extLst>
          </p:cNvPr>
          <p:cNvSpPr/>
          <p:nvPr/>
        </p:nvSpPr>
        <p:spPr>
          <a:xfrm>
            <a:off x="7927195" y="1074728"/>
            <a:ext cx="3411986" cy="1040655"/>
          </a:xfrm>
          <a:custGeom>
            <a:avLst/>
            <a:gdLst>
              <a:gd name="connsiteX0" fmla="*/ 0 w 3411986"/>
              <a:gd name="connsiteY0" fmla="*/ 0 h 1040655"/>
              <a:gd name="connsiteX1" fmla="*/ 3411986 w 3411986"/>
              <a:gd name="connsiteY1" fmla="*/ 0 h 1040655"/>
              <a:gd name="connsiteX2" fmla="*/ 3411986 w 3411986"/>
              <a:gd name="connsiteY2" fmla="*/ 1040655 h 1040655"/>
              <a:gd name="connsiteX3" fmla="*/ 0 w 3411986"/>
              <a:gd name="connsiteY3" fmla="*/ 1040655 h 1040655"/>
              <a:gd name="connsiteX4" fmla="*/ 0 w 3411986"/>
              <a:gd name="connsiteY4" fmla="*/ 0 h 104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986" h="1040655">
                <a:moveTo>
                  <a:pt x="0" y="0"/>
                </a:moveTo>
                <a:lnTo>
                  <a:pt x="3411986" y="0"/>
                </a:lnTo>
                <a:lnTo>
                  <a:pt x="3411986" y="1040655"/>
                </a:lnTo>
                <a:lnTo>
                  <a:pt x="0" y="10406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500" kern="1200">
                <a:latin typeface="Arial" panose="020B0604020202020204" pitchFamily="34" charset="0"/>
                <a:cs typeface="Arial" panose="020B0604020202020204" pitchFamily="34" charset="0"/>
              </a:rPr>
              <a:t>loại đồ uống yêu thích,</a:t>
            </a:r>
            <a:endParaRPr lang="en-US" sz="2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D09893D-2B60-39E9-F2A0-5E2B1F0DB69C}"/>
              </a:ext>
            </a:extLst>
          </p:cNvPr>
          <p:cNvSpPr/>
          <p:nvPr/>
        </p:nvSpPr>
        <p:spPr>
          <a:xfrm>
            <a:off x="7927195" y="2541882"/>
            <a:ext cx="3411986" cy="1040655"/>
          </a:xfrm>
          <a:custGeom>
            <a:avLst/>
            <a:gdLst>
              <a:gd name="connsiteX0" fmla="*/ 0 w 3411986"/>
              <a:gd name="connsiteY0" fmla="*/ 0 h 1040655"/>
              <a:gd name="connsiteX1" fmla="*/ 3411986 w 3411986"/>
              <a:gd name="connsiteY1" fmla="*/ 0 h 1040655"/>
              <a:gd name="connsiteX2" fmla="*/ 3411986 w 3411986"/>
              <a:gd name="connsiteY2" fmla="*/ 1040655 h 1040655"/>
              <a:gd name="connsiteX3" fmla="*/ 0 w 3411986"/>
              <a:gd name="connsiteY3" fmla="*/ 1040655 h 1040655"/>
              <a:gd name="connsiteX4" fmla="*/ 0 w 3411986"/>
              <a:gd name="connsiteY4" fmla="*/ 0 h 104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986" h="1040655">
                <a:moveTo>
                  <a:pt x="0" y="0"/>
                </a:moveTo>
                <a:lnTo>
                  <a:pt x="3411986" y="0"/>
                </a:lnTo>
                <a:lnTo>
                  <a:pt x="3411986" y="1040655"/>
                </a:lnTo>
                <a:lnTo>
                  <a:pt x="0" y="10406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500" kern="1200">
                <a:latin typeface="Arial" panose="020B0604020202020204" pitchFamily="34" charset="0"/>
                <a:cs typeface="Arial" panose="020B0604020202020204" pitchFamily="34" charset="0"/>
              </a:rPr>
              <a:t>số lần sử dụng mỗi tuần, </a:t>
            </a:r>
            <a:endParaRPr lang="en-US" sz="2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185BA82-3AB4-B406-D12C-5ECEA6AB4397}"/>
              </a:ext>
            </a:extLst>
          </p:cNvPr>
          <p:cNvSpPr/>
          <p:nvPr/>
        </p:nvSpPr>
        <p:spPr>
          <a:xfrm>
            <a:off x="7927195" y="4009037"/>
            <a:ext cx="3411986" cy="1040655"/>
          </a:xfrm>
          <a:custGeom>
            <a:avLst/>
            <a:gdLst>
              <a:gd name="connsiteX0" fmla="*/ 0 w 3411986"/>
              <a:gd name="connsiteY0" fmla="*/ 0 h 1040655"/>
              <a:gd name="connsiteX1" fmla="*/ 3411986 w 3411986"/>
              <a:gd name="connsiteY1" fmla="*/ 0 h 1040655"/>
              <a:gd name="connsiteX2" fmla="*/ 3411986 w 3411986"/>
              <a:gd name="connsiteY2" fmla="*/ 1040655 h 1040655"/>
              <a:gd name="connsiteX3" fmla="*/ 0 w 3411986"/>
              <a:gd name="connsiteY3" fmla="*/ 1040655 h 1040655"/>
              <a:gd name="connsiteX4" fmla="*/ 0 w 3411986"/>
              <a:gd name="connsiteY4" fmla="*/ 0 h 104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986" h="1040655">
                <a:moveTo>
                  <a:pt x="0" y="0"/>
                </a:moveTo>
                <a:lnTo>
                  <a:pt x="3411986" y="0"/>
                </a:lnTo>
                <a:lnTo>
                  <a:pt x="3411986" y="1040655"/>
                </a:lnTo>
                <a:lnTo>
                  <a:pt x="0" y="10406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500" kern="1200">
                <a:latin typeface="Arial" panose="020B0604020202020204" pitchFamily="34" charset="0"/>
                <a:cs typeface="Arial" panose="020B0604020202020204" pitchFamily="34" charset="0"/>
              </a:rPr>
              <a:t>mức chi tiêu hàng tháng </a:t>
            </a:r>
            <a:endParaRPr lang="en-US" sz="2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40E75B1-2EA7-6447-2239-E46C961717EB}"/>
              </a:ext>
            </a:extLst>
          </p:cNvPr>
          <p:cNvSpPr/>
          <p:nvPr/>
        </p:nvSpPr>
        <p:spPr>
          <a:xfrm>
            <a:off x="7927195" y="5476191"/>
            <a:ext cx="3411986" cy="1040655"/>
          </a:xfrm>
          <a:custGeom>
            <a:avLst/>
            <a:gdLst>
              <a:gd name="connsiteX0" fmla="*/ 0 w 3411986"/>
              <a:gd name="connsiteY0" fmla="*/ 0 h 1040655"/>
              <a:gd name="connsiteX1" fmla="*/ 3411986 w 3411986"/>
              <a:gd name="connsiteY1" fmla="*/ 0 h 1040655"/>
              <a:gd name="connsiteX2" fmla="*/ 3411986 w 3411986"/>
              <a:gd name="connsiteY2" fmla="*/ 1040655 h 1040655"/>
              <a:gd name="connsiteX3" fmla="*/ 0 w 3411986"/>
              <a:gd name="connsiteY3" fmla="*/ 1040655 h 1040655"/>
              <a:gd name="connsiteX4" fmla="*/ 0 w 3411986"/>
              <a:gd name="connsiteY4" fmla="*/ 0 h 104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1986" h="1040655">
                <a:moveTo>
                  <a:pt x="0" y="0"/>
                </a:moveTo>
                <a:lnTo>
                  <a:pt x="3411986" y="0"/>
                </a:lnTo>
                <a:lnTo>
                  <a:pt x="3411986" y="1040655"/>
                </a:lnTo>
                <a:lnTo>
                  <a:pt x="0" y="104065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875" tIns="15875" rIns="15875" bIns="15875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500" kern="1200">
                <a:latin typeface="Arial" panose="020B0604020202020204" pitchFamily="34" charset="0"/>
                <a:cs typeface="Arial" panose="020B0604020202020204" pitchFamily="34" charset="0"/>
              </a:rPr>
              <a:t>lý do lựa chọn</a:t>
            </a:r>
            <a:endParaRPr lang="en-US" sz="2500" kern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947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BD54F-36E2-E836-6F69-F03ABB52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Liệu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Kê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5D1CB3B-365E-37E5-ACC3-CD79E022EA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4819945"/>
              </p:ext>
            </p:extLst>
          </p:nvPr>
        </p:nvGraphicFramePr>
        <p:xfrm>
          <a:off x="1994916" y="1782115"/>
          <a:ext cx="820216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7582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A7B14-0C6E-DAE4-7071-BFFE4106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361284" cy="5788152"/>
          </a:xfrm>
        </p:spPr>
        <p:txBody>
          <a:bodyPr anchor="ctr">
            <a:normAutofit/>
          </a:bodyPr>
          <a:lstStyle/>
          <a:p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4C1B33B-3760-99C7-0D6F-F1B4CBD0A90B}"/>
              </a:ext>
            </a:extLst>
          </p:cNvPr>
          <p:cNvSpPr/>
          <p:nvPr/>
        </p:nvSpPr>
        <p:spPr>
          <a:xfrm>
            <a:off x="4608246" y="1150018"/>
            <a:ext cx="6949440" cy="1474200"/>
          </a:xfrm>
          <a:custGeom>
            <a:avLst/>
            <a:gdLst>
              <a:gd name="connsiteX0" fmla="*/ 0 w 6949440"/>
              <a:gd name="connsiteY0" fmla="*/ 245705 h 1474200"/>
              <a:gd name="connsiteX1" fmla="*/ 245705 w 6949440"/>
              <a:gd name="connsiteY1" fmla="*/ 0 h 1474200"/>
              <a:gd name="connsiteX2" fmla="*/ 6703735 w 6949440"/>
              <a:gd name="connsiteY2" fmla="*/ 0 h 1474200"/>
              <a:gd name="connsiteX3" fmla="*/ 6949440 w 6949440"/>
              <a:gd name="connsiteY3" fmla="*/ 245705 h 1474200"/>
              <a:gd name="connsiteX4" fmla="*/ 6949440 w 6949440"/>
              <a:gd name="connsiteY4" fmla="*/ 1228495 h 1474200"/>
              <a:gd name="connsiteX5" fmla="*/ 6703735 w 6949440"/>
              <a:gd name="connsiteY5" fmla="*/ 1474200 h 1474200"/>
              <a:gd name="connsiteX6" fmla="*/ 245705 w 6949440"/>
              <a:gd name="connsiteY6" fmla="*/ 1474200 h 1474200"/>
              <a:gd name="connsiteX7" fmla="*/ 0 w 6949440"/>
              <a:gd name="connsiteY7" fmla="*/ 1228495 h 1474200"/>
              <a:gd name="connsiteX8" fmla="*/ 0 w 6949440"/>
              <a:gd name="connsiteY8" fmla="*/ 245705 h 147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9440" h="1474200">
                <a:moveTo>
                  <a:pt x="0" y="245705"/>
                </a:moveTo>
                <a:cubicBezTo>
                  <a:pt x="0" y="110006"/>
                  <a:pt x="110006" y="0"/>
                  <a:pt x="245705" y="0"/>
                </a:cubicBezTo>
                <a:lnTo>
                  <a:pt x="6703735" y="0"/>
                </a:lnTo>
                <a:cubicBezTo>
                  <a:pt x="6839434" y="0"/>
                  <a:pt x="6949440" y="110006"/>
                  <a:pt x="6949440" y="245705"/>
                </a:cubicBezTo>
                <a:lnTo>
                  <a:pt x="6949440" y="1228495"/>
                </a:lnTo>
                <a:cubicBezTo>
                  <a:pt x="6949440" y="1364194"/>
                  <a:pt x="6839434" y="1474200"/>
                  <a:pt x="6703735" y="1474200"/>
                </a:cubicBezTo>
                <a:lnTo>
                  <a:pt x="245705" y="1474200"/>
                </a:lnTo>
                <a:cubicBezTo>
                  <a:pt x="110006" y="1474200"/>
                  <a:pt x="0" y="1364194"/>
                  <a:pt x="0" y="1228495"/>
                </a:cubicBezTo>
                <a:lnTo>
                  <a:pt x="0" y="24570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45" tIns="178645" rIns="178645" bIns="178645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800" b="1" kern="1200" dirty="0">
                <a:latin typeface="Arial" panose="020B0604020202020204" pitchFamily="34" charset="0"/>
                <a:cs typeface="Arial" panose="020B0604020202020204" pitchFamily="34" charset="0"/>
              </a:rPr>
              <a:t>Sức khỏe:</a:t>
            </a:r>
            <a:r>
              <a:rPr lang="vi-VN" sz="2800" kern="1200" dirty="0">
                <a:latin typeface="Arial" panose="020B0604020202020204" pitchFamily="34" charset="0"/>
                <a:cs typeface="Arial" panose="020B0604020202020204" pitchFamily="34" charset="0"/>
              </a:rPr>
              <a:t> Hàm lượng đường cao dễ gây tăng cân, mệt mỏi và ảnh hưởng tim mạch.</a:t>
            </a:r>
            <a:endParaRPr lang="en-US" sz="28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33364BC-0331-18F6-0776-B918A5AFED74}"/>
              </a:ext>
            </a:extLst>
          </p:cNvPr>
          <p:cNvSpPr/>
          <p:nvPr/>
        </p:nvSpPr>
        <p:spPr>
          <a:xfrm>
            <a:off x="4608246" y="2704858"/>
            <a:ext cx="6949440" cy="1474200"/>
          </a:xfrm>
          <a:custGeom>
            <a:avLst/>
            <a:gdLst>
              <a:gd name="connsiteX0" fmla="*/ 0 w 6949440"/>
              <a:gd name="connsiteY0" fmla="*/ 245705 h 1474200"/>
              <a:gd name="connsiteX1" fmla="*/ 245705 w 6949440"/>
              <a:gd name="connsiteY1" fmla="*/ 0 h 1474200"/>
              <a:gd name="connsiteX2" fmla="*/ 6703735 w 6949440"/>
              <a:gd name="connsiteY2" fmla="*/ 0 h 1474200"/>
              <a:gd name="connsiteX3" fmla="*/ 6949440 w 6949440"/>
              <a:gd name="connsiteY3" fmla="*/ 245705 h 1474200"/>
              <a:gd name="connsiteX4" fmla="*/ 6949440 w 6949440"/>
              <a:gd name="connsiteY4" fmla="*/ 1228495 h 1474200"/>
              <a:gd name="connsiteX5" fmla="*/ 6703735 w 6949440"/>
              <a:gd name="connsiteY5" fmla="*/ 1474200 h 1474200"/>
              <a:gd name="connsiteX6" fmla="*/ 245705 w 6949440"/>
              <a:gd name="connsiteY6" fmla="*/ 1474200 h 1474200"/>
              <a:gd name="connsiteX7" fmla="*/ 0 w 6949440"/>
              <a:gd name="connsiteY7" fmla="*/ 1228495 h 1474200"/>
              <a:gd name="connsiteX8" fmla="*/ 0 w 6949440"/>
              <a:gd name="connsiteY8" fmla="*/ 245705 h 147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9440" h="1474200">
                <a:moveTo>
                  <a:pt x="0" y="245705"/>
                </a:moveTo>
                <a:cubicBezTo>
                  <a:pt x="0" y="110006"/>
                  <a:pt x="110006" y="0"/>
                  <a:pt x="245705" y="0"/>
                </a:cubicBezTo>
                <a:lnTo>
                  <a:pt x="6703735" y="0"/>
                </a:lnTo>
                <a:cubicBezTo>
                  <a:pt x="6839434" y="0"/>
                  <a:pt x="6949440" y="110006"/>
                  <a:pt x="6949440" y="245705"/>
                </a:cubicBezTo>
                <a:lnTo>
                  <a:pt x="6949440" y="1228495"/>
                </a:lnTo>
                <a:cubicBezTo>
                  <a:pt x="6949440" y="1364194"/>
                  <a:pt x="6839434" y="1474200"/>
                  <a:pt x="6703735" y="1474200"/>
                </a:cubicBezTo>
                <a:lnTo>
                  <a:pt x="245705" y="1474200"/>
                </a:lnTo>
                <a:cubicBezTo>
                  <a:pt x="110006" y="1474200"/>
                  <a:pt x="0" y="1364194"/>
                  <a:pt x="0" y="1228495"/>
                </a:cubicBezTo>
                <a:lnTo>
                  <a:pt x="0" y="24570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4557164"/>
              <a:satOff val="-2052"/>
              <a:lumOff val="-2548"/>
              <a:alphaOff val="0"/>
            </a:schemeClr>
          </a:fillRef>
          <a:effectRef idx="0">
            <a:schemeClr val="accent5">
              <a:hueOff val="4557164"/>
              <a:satOff val="-2052"/>
              <a:lumOff val="-254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45" tIns="178645" rIns="178645" bIns="178645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800" b="1" kern="1200" dirty="0">
                <a:latin typeface="Arial" panose="020B0604020202020204" pitchFamily="34" charset="0"/>
                <a:cs typeface="Arial" panose="020B0604020202020204" pitchFamily="34" charset="0"/>
              </a:rPr>
              <a:t>Tài chính:</a:t>
            </a:r>
            <a:r>
              <a:rPr lang="vi-VN" sz="2800" kern="1200" dirty="0">
                <a:latin typeface="Arial" panose="020B0604020202020204" pitchFamily="34" charset="0"/>
                <a:cs typeface="Arial" panose="020B0604020202020204" pitchFamily="34" charset="0"/>
              </a:rPr>
              <a:t> Chi tiêu cho đồ uống chiếm khoảng 15–20% tổng chi tiêu hàng tháng của sinh viên, con số đáng cân nhắc.</a:t>
            </a:r>
            <a:endParaRPr lang="en-US" sz="28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CE14125-F321-9778-57F7-8192E981616E}"/>
              </a:ext>
            </a:extLst>
          </p:cNvPr>
          <p:cNvSpPr/>
          <p:nvPr/>
        </p:nvSpPr>
        <p:spPr>
          <a:xfrm>
            <a:off x="4608246" y="4259699"/>
            <a:ext cx="6949440" cy="1474200"/>
          </a:xfrm>
          <a:custGeom>
            <a:avLst/>
            <a:gdLst>
              <a:gd name="connsiteX0" fmla="*/ 0 w 6949440"/>
              <a:gd name="connsiteY0" fmla="*/ 245705 h 1474200"/>
              <a:gd name="connsiteX1" fmla="*/ 245705 w 6949440"/>
              <a:gd name="connsiteY1" fmla="*/ 0 h 1474200"/>
              <a:gd name="connsiteX2" fmla="*/ 6703735 w 6949440"/>
              <a:gd name="connsiteY2" fmla="*/ 0 h 1474200"/>
              <a:gd name="connsiteX3" fmla="*/ 6949440 w 6949440"/>
              <a:gd name="connsiteY3" fmla="*/ 245705 h 1474200"/>
              <a:gd name="connsiteX4" fmla="*/ 6949440 w 6949440"/>
              <a:gd name="connsiteY4" fmla="*/ 1228495 h 1474200"/>
              <a:gd name="connsiteX5" fmla="*/ 6703735 w 6949440"/>
              <a:gd name="connsiteY5" fmla="*/ 1474200 h 1474200"/>
              <a:gd name="connsiteX6" fmla="*/ 245705 w 6949440"/>
              <a:gd name="connsiteY6" fmla="*/ 1474200 h 1474200"/>
              <a:gd name="connsiteX7" fmla="*/ 0 w 6949440"/>
              <a:gd name="connsiteY7" fmla="*/ 1228495 h 1474200"/>
              <a:gd name="connsiteX8" fmla="*/ 0 w 6949440"/>
              <a:gd name="connsiteY8" fmla="*/ 245705 h 147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49440" h="1474200">
                <a:moveTo>
                  <a:pt x="0" y="245705"/>
                </a:moveTo>
                <a:cubicBezTo>
                  <a:pt x="0" y="110006"/>
                  <a:pt x="110006" y="0"/>
                  <a:pt x="245705" y="0"/>
                </a:cubicBezTo>
                <a:lnTo>
                  <a:pt x="6703735" y="0"/>
                </a:lnTo>
                <a:cubicBezTo>
                  <a:pt x="6839434" y="0"/>
                  <a:pt x="6949440" y="110006"/>
                  <a:pt x="6949440" y="245705"/>
                </a:cubicBezTo>
                <a:lnTo>
                  <a:pt x="6949440" y="1228495"/>
                </a:lnTo>
                <a:cubicBezTo>
                  <a:pt x="6949440" y="1364194"/>
                  <a:pt x="6839434" y="1474200"/>
                  <a:pt x="6703735" y="1474200"/>
                </a:cubicBezTo>
                <a:lnTo>
                  <a:pt x="245705" y="1474200"/>
                </a:lnTo>
                <a:cubicBezTo>
                  <a:pt x="110006" y="1474200"/>
                  <a:pt x="0" y="1364194"/>
                  <a:pt x="0" y="1228495"/>
                </a:cubicBezTo>
                <a:lnTo>
                  <a:pt x="0" y="24570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9114327"/>
              <a:satOff val="-4104"/>
              <a:lumOff val="-5097"/>
              <a:alphaOff val="0"/>
            </a:schemeClr>
          </a:fillRef>
          <a:effectRef idx="0">
            <a:schemeClr val="accent5">
              <a:hueOff val="9114327"/>
              <a:satOff val="-4104"/>
              <a:lumOff val="-509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8645" tIns="178645" rIns="178645" bIns="178645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vi-VN" sz="2800" b="1" kern="1200" dirty="0">
                <a:latin typeface="Arial" panose="020B0604020202020204" pitchFamily="34" charset="0"/>
                <a:cs typeface="Arial" panose="020B0604020202020204" pitchFamily="34" charset="0"/>
              </a:rPr>
              <a:t>Lối sống:</a:t>
            </a:r>
            <a:r>
              <a:rPr lang="vi-VN" sz="2800" kern="1200" dirty="0">
                <a:latin typeface="Arial" panose="020B0604020202020204" pitchFamily="34" charset="0"/>
                <a:cs typeface="Arial" panose="020B0604020202020204" pitchFamily="34" charset="0"/>
              </a:rPr>
              <a:t> Việc “nghiện” trà sữa, cà phê phản ánh xu hướng phụ thuộc đồ uống để giải trí hoặc duy trì sự tỉnh táo.</a:t>
            </a:r>
            <a:endParaRPr lang="en-US" sz="2800" kern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117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F280C-73C4-CB13-935D-56E4247C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59" y="108406"/>
            <a:ext cx="4621553" cy="1360728"/>
          </a:xfrm>
        </p:spPr>
        <p:txBody>
          <a:bodyPr anchor="b">
            <a:normAutofit/>
          </a:bodyPr>
          <a:lstStyle/>
          <a:p>
            <a:r>
              <a:rPr lang="vi-VN" sz="4800" dirty="0">
                <a:latin typeface="Arial" panose="020B0604020202020204" pitchFamily="34" charset="0"/>
                <a:cs typeface="Arial" panose="020B0604020202020204" pitchFamily="34" charset="0"/>
              </a:rPr>
              <a:t>Kiến Nghị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FC91-14BD-9195-70DF-7A889ABB2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54" y="2108882"/>
            <a:ext cx="4621553" cy="390217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Sinh viên nên giảm bớt lượng trà sữa và nước ngọt, thay thế bằng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nước lọc hoặc nước trái cây ít đường.</a:t>
            </a:r>
            <a:b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- Nhà trường có thể tổ chức các chương trình truyền thông, tuyên truyền về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dinh dưỡng và sức khỏe.</a:t>
            </a:r>
            <a:b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- Các cửa hàng đồ uống cần mở rộng sản phẩm với những lựa chọn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lành mạnh và ít đường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, đáp ứng nhu cầu mới của sinh viên.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5 trái cây ít đường phù hợp với chế độ ăn kiêng low-carb">
            <a:extLst>
              <a:ext uri="{FF2B5EF4-FFF2-40B4-BE49-F238E27FC236}">
                <a16:creationId xmlns:a16="http://schemas.microsoft.com/office/drawing/2014/main" id="{66A5D36B-FAEC-1021-99A7-1D5E02DE3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9366" y="1590099"/>
            <a:ext cx="5837780" cy="367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31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280D3096-E106-FD85-BFC6-72357402F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ank you so much Images - Free Download on Freepik">
            <a:extLst>
              <a:ext uri="{FF2B5EF4-FFF2-40B4-BE49-F238E27FC236}">
                <a16:creationId xmlns:a16="http://schemas.microsoft.com/office/drawing/2014/main" id="{4F508905-A40B-72EB-73EA-817043B11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" r="6652" b="1"/>
          <a:stretch>
            <a:fillRect/>
          </a:stretch>
        </p:blipFill>
        <p:spPr bwMode="auto">
          <a:xfrm>
            <a:off x="1009035" y="924847"/>
            <a:ext cx="9423971" cy="500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22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296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Neue Haas Grotesk Text Pro</vt:lpstr>
      <vt:lpstr>VanillaVTI</vt:lpstr>
      <vt:lpstr>KHẢO SÁT THÓI QUEN TIÊU DÙNG ĐỒ UỐNG CỦA SINH VIÊN 2025</vt:lpstr>
      <vt:lpstr>Mục Tiêu Khảo Sát </vt:lpstr>
      <vt:lpstr>Phương Pháp Khảo Sát</vt:lpstr>
      <vt:lpstr>Số Liệu Thống Kê</vt:lpstr>
      <vt:lpstr>Kết quả phân tích</vt:lpstr>
      <vt:lpstr>Kiến Nghị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Hung NT</dc:creator>
  <cp:lastModifiedBy>Hung NT</cp:lastModifiedBy>
  <cp:revision>1</cp:revision>
  <dcterms:created xsi:type="dcterms:W3CDTF">2025-10-02T08:30:05Z</dcterms:created>
  <dcterms:modified xsi:type="dcterms:W3CDTF">2025-10-02T08:53:21Z</dcterms:modified>
</cp:coreProperties>
</file>