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7" r:id="rId4"/>
    <p:sldId id="323" r:id="rId5"/>
    <p:sldId id="318" r:id="rId6"/>
    <p:sldId id="319" r:id="rId7"/>
    <p:sldId id="309" r:id="rId8"/>
    <p:sldId id="312" r:id="rId9"/>
    <p:sldId id="320" r:id="rId10"/>
    <p:sldId id="313" r:id="rId11"/>
    <p:sldId id="322" r:id="rId12"/>
    <p:sldId id="314" r:id="rId13"/>
    <p:sldId id="315" r:id="rId14"/>
    <p:sldId id="316" r:id="rId15"/>
    <p:sldId id="317" r:id="rId16"/>
    <p:sldId id="32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8510" autoAdjust="0"/>
  </p:normalViewPr>
  <p:slideViewPr>
    <p:cSldViewPr snapToGrid="0">
      <p:cViewPr varScale="1">
        <p:scale>
          <a:sx n="61" d="100"/>
          <a:sy n="61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21D2B-95B4-41CC-9D4E-AFEC4AED8B55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1C42-64BA-4A3C-AA3E-D4DD50A3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0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3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mtClean="0"/>
              <a:t>L*: Học</a:t>
            </a:r>
            <a:r>
              <a:rPr lang="en-US" baseline="0" smtClean="0"/>
              <a:t> ngữ cảnh giả định = 1 automat</a:t>
            </a:r>
          </a:p>
          <a:p>
            <a:pPr marL="171450" indent="-171450">
              <a:buFontTx/>
              <a:buChar char="-"/>
            </a:pPr>
            <a:r>
              <a:rPr lang="en-US" baseline="0" smtClean="0"/>
              <a:t>Boolean: học ngữ cảnh giả định = 1 hàm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2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MAPPING</a:t>
            </a:r>
            <a:r>
              <a:rPr lang="en-US" baseline="0" smtClean="0"/>
              <a:t> Thiếu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6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ttoans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38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minh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MAPPING</a:t>
            </a:r>
          </a:p>
          <a:p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bật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Iteam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map (Q -&gt;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+ </a:t>
            </a:r>
            <a:r>
              <a:rPr lang="en-US" baseline="0" dirty="0" err="1" smtClean="0"/>
              <a:t>cái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mapping)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27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7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E1C42-64BA-4A3C-AA3E-D4DD50A340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5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58AE-80B4-44E2-A085-202CD7A91CD1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8727-75AF-4821-99D9-14BA7C06A006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5237-19A0-4C03-8631-CACE1A4F4461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5556-26E1-4827-94BB-6319ECF94831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8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A5BB-F484-4136-8A63-ED1B792EDCD2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3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CF98-5EDF-491F-93DC-B5B36A4F5FE5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2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AA13-27DB-467E-9705-FCC4424891EF}" type="datetime1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D93-7CA7-4548-98DF-FEFFD7346890}" type="datetime1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1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7B00-446F-42BC-8476-88E019D6479F}" type="datetime1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4F3F-AD84-4C31-BAB2-1B02B35FD832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6EC-CC41-4ABD-8CFD-F8B7AA5C8F21}" type="datetime1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A11F-801E-4C5F-9DFD-5F45FC22DA80}" type="datetime1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1789-08F5-40BB-8E0D-8090C8F48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1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8317"/>
            <a:ext cx="9398000" cy="2026771"/>
          </a:xfrm>
        </p:spPr>
        <p:txBody>
          <a:bodyPr>
            <a:normAutofit/>
          </a:bodyPr>
          <a:lstStyle/>
          <a:p>
            <a:r>
              <a:rPr lang="vi-VN" sz="4000">
                <a:latin typeface="+mn-lt"/>
                <a:ea typeface="+mn-ea"/>
                <a:cs typeface="+mn-cs"/>
              </a:rPr>
              <a:t>PHƯƠNG PHÁP CHUYỂN ĐỔI QUA LẠI GIỮA CÁC ĐẶC TẢ HÌNH THỨC CHO CÁC HỆ CHUYỂN TRẠNG THÁI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24014"/>
            <a:ext cx="9144000" cy="1655762"/>
          </a:xfrm>
        </p:spPr>
        <p:txBody>
          <a:bodyPr/>
          <a:lstStyle/>
          <a:p>
            <a:pPr algn="r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/>
              <a:t>: </a:t>
            </a:r>
            <a:r>
              <a:rPr lang="en-US" smtClean="0"/>
              <a:t>Lê Văn Hùng</a:t>
            </a:r>
            <a:endParaRPr lang="en-US" dirty="0"/>
          </a:p>
          <a:p>
            <a:pPr algn="r"/>
            <a:r>
              <a:rPr lang="en-US" smtClean="0"/>
              <a:t>Giảng viên hướng </a:t>
            </a:r>
            <a:r>
              <a:rPr lang="en-US" dirty="0" err="1" smtClean="0"/>
              <a:t>dẫn</a:t>
            </a:r>
            <a:r>
              <a:rPr lang="en-US" smtClean="0"/>
              <a:t>: PGS. TS</a:t>
            </a:r>
            <a:r>
              <a:rPr lang="en-US" dirty="0" smtClean="0"/>
              <a:t>.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Hùng</a:t>
            </a: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371120"/>
            <a:ext cx="9144000" cy="1264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TRƯỜNG ĐẠI HỌC CÔNG NGHỆ </a:t>
            </a:r>
          </a:p>
          <a:p>
            <a:r>
              <a:rPr lang="en-US" sz="3200" b="1" dirty="0" smtClean="0"/>
              <a:t>ĐẠI HỌC QUỐC GIA HÀ NỘI</a:t>
            </a:r>
            <a:endParaRPr lang="en-US" sz="3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5" y="166725"/>
            <a:ext cx="1994198" cy="19941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023360" y="1635163"/>
            <a:ext cx="4163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 = &lt;</a:t>
            </a:r>
            <a:r>
              <a:rPr lang="en-US" sz="2400" dirty="0" smtClean="0"/>
              <a:t>Q</a:t>
            </a:r>
            <a:r>
              <a:rPr lang="en-US" sz="2400" dirty="0"/>
              <a:t>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dirty="0" smtClean="0"/>
              <a:t>, 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&gt;,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Q </a:t>
            </a:r>
            <a:r>
              <a:rPr lang="en-US" sz="2400" dirty="0"/>
              <a:t>= </a:t>
            </a:r>
            <a:r>
              <a:rPr lang="en-US" sz="2400" dirty="0" smtClean="0"/>
              <a:t>{q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}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{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/>
              <a:t>}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 </a:t>
            </a:r>
            <a:r>
              <a:rPr lang="pt-BR" sz="2400" dirty="0" smtClean="0"/>
              <a:t>Q x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pt-BR" sz="2400" dirty="0" smtClean="0"/>
              <a:t>x </a:t>
            </a:r>
            <a:r>
              <a:rPr lang="pt-BR" sz="2400" dirty="0"/>
              <a:t>Q </a:t>
            </a:r>
            <a:r>
              <a:rPr lang="pt-BR" sz="2400" dirty="0" smtClean="0"/>
              <a:t>là hàm chuyển trạng thái, và</a:t>
            </a:r>
            <a:r>
              <a:rPr lang="pt-BR" sz="2400" dirty="0"/>
              <a:t> 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khởi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logic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N = </a:t>
            </a:r>
            <a:r>
              <a:rPr lang="pt-BR" sz="2400" dirty="0" smtClean="0"/>
              <a:t>&lt;X</a:t>
            </a:r>
            <a:r>
              <a:rPr lang="pt-BR" sz="2400" dirty="0"/>
              <a:t>, E,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pt-BR" sz="2400" dirty="0" smtClean="0"/>
              <a:t>(X, E, X’),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ι</a:t>
            </a:r>
            <a:r>
              <a:rPr lang="pt-BR" sz="2400" dirty="0" smtClean="0"/>
              <a:t>(X)&gt;, trong đó:</a:t>
            </a:r>
          </a:p>
          <a:p>
            <a:r>
              <a:rPr lang="en-US" sz="2400" dirty="0" smtClean="0"/>
              <a:t>X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logic dung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/>
              <a:t>,</a:t>
            </a:r>
            <a:endParaRPr lang="en-US" sz="2400" dirty="0" smtClean="0"/>
          </a:p>
          <a:p>
            <a:r>
              <a:rPr lang="en-US" sz="2400" dirty="0" smtClean="0"/>
              <a:t>E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 logic dung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biểu</a:t>
            </a:r>
            <a:r>
              <a:rPr lang="en-US" sz="2400" dirty="0" smtClean="0"/>
              <a:t> </a:t>
            </a:r>
            <a:r>
              <a:rPr lang="en-US" sz="2400" dirty="0" err="1" smtClean="0"/>
              <a:t>diễn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vi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/>
              <a:t>,</a:t>
            </a:r>
            <a:endParaRPr lang="en-US" sz="2400" dirty="0" smtClean="0"/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pt-BR" sz="2400" dirty="0"/>
              <a:t>(X, E, X</a:t>
            </a:r>
            <a:r>
              <a:rPr lang="pt-BR" sz="2400" dirty="0" smtClean="0"/>
              <a:t>’) là hàm logic dùng để biểu diễn các chuyển trạng thái của hệ thống, và</a:t>
            </a:r>
          </a:p>
          <a:p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ι</a:t>
            </a:r>
            <a:r>
              <a:rPr lang="pt-BR" sz="2400" dirty="0"/>
              <a:t>(X</a:t>
            </a:r>
            <a:r>
              <a:rPr lang="pt-BR" sz="2400" dirty="0" smtClean="0"/>
              <a:t>) là hàm logic dùng để biểu diễn trạng thái khởi tạo.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endParaRPr lang="en-US" dirty="0"/>
          </a:p>
          <a:p>
            <a:pPr lvl="1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dirty="0"/>
          </a:p>
          <a:p>
            <a:pPr lvl="2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 lvl="2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lvl="2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lvl="1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9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163" y="2505074"/>
            <a:ext cx="3291982" cy="4265789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Thuật toán mã hóa tập các chuyển trạng thái</a:t>
            </a:r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997575" y="2798850"/>
            <a:ext cx="4637881" cy="25962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7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minh họa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91619"/>
            <a:ext cx="4427483" cy="24193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13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502166" y="3090041"/>
            <a:ext cx="593834" cy="1008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40" y="2149368"/>
            <a:ext cx="3454784" cy="1647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587" y="3796865"/>
            <a:ext cx="4772025" cy="2962275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540" y="495001"/>
            <a:ext cx="4552950" cy="166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: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LTS sang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logic.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 2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sz="2800" dirty="0" err="1" smtClean="0"/>
              <a:t>Tồn</a:t>
            </a:r>
            <a:r>
              <a:rPr lang="en-US" sz="2800" dirty="0" smtClean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gán</a:t>
            </a:r>
            <a:r>
              <a:rPr lang="en-US" sz="2800" dirty="0"/>
              <a:t> </a:t>
            </a:r>
            <a:r>
              <a:rPr lang="el-GR" sz="2800" dirty="0" smtClean="0"/>
              <a:t>υ</a:t>
            </a:r>
            <a:r>
              <a:rPr lang="en-US" sz="2800" baseline="30000" dirty="0"/>
              <a:t>0</a:t>
            </a:r>
            <a:r>
              <a:rPr lang="en-US" sz="2800" dirty="0" smtClean="0"/>
              <a:t> </a:t>
            </a:r>
            <a:r>
              <a:rPr lang="en-US" sz="2800" dirty="0" err="1"/>
              <a:t>sao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l-GR" sz="2800" dirty="0" smtClean="0"/>
              <a:t>ι</a:t>
            </a:r>
            <a:r>
              <a:rPr lang="en-US" sz="2800" dirty="0" smtClean="0"/>
              <a:t>(</a:t>
            </a:r>
            <a:r>
              <a:rPr lang="el-GR" sz="2800" dirty="0" smtClean="0"/>
              <a:t>υ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) </a:t>
            </a:r>
            <a:r>
              <a:rPr lang="en-US" sz="2800" dirty="0"/>
              <a:t>= </a:t>
            </a:r>
            <a:r>
              <a:rPr lang="en-US" sz="2800" dirty="0" smtClean="0"/>
              <a:t>True</a:t>
            </a:r>
          </a:p>
          <a:p>
            <a:pPr lvl="1"/>
            <a:r>
              <a:rPr lang="en-US" sz="2800" dirty="0" err="1" smtClean="0"/>
              <a:t>Tồn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phép</a:t>
            </a:r>
            <a:r>
              <a:rPr lang="en-US" sz="2800" dirty="0" smtClean="0"/>
              <a:t> </a:t>
            </a:r>
            <a:r>
              <a:rPr lang="en-US" sz="2800" dirty="0" err="1" smtClean="0"/>
              <a:t>gán</a:t>
            </a:r>
            <a:r>
              <a:rPr lang="en-US" sz="2800" dirty="0" smtClean="0"/>
              <a:t> </a:t>
            </a:r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8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cs typeface="Times New Roman" panose="02020603050405020304" pitchFamily="18" charset="0"/>
              </a:rPr>
              <a:t> X</a:t>
            </a:r>
            <a:r>
              <a:rPr lang="en-US" sz="2800" baseline="30000" dirty="0" smtClean="0">
                <a:cs typeface="Times New Roman" panose="02020603050405020304" pitchFamily="18" charset="0"/>
              </a:rPr>
              <a:t>i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cs typeface="Times New Roman" panose="02020603050405020304" pitchFamily="18" charset="0"/>
              </a:rPr>
              <a:t>(0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2800" dirty="0" smtClean="0">
                <a:cs typeface="Times New Roman" panose="02020603050405020304" pitchFamily="18" charset="0"/>
              </a:rPr>
              <a:t> N) </a:t>
            </a:r>
            <a:r>
              <a:rPr lang="en-US" sz="2800" dirty="0" err="1" smtClean="0">
                <a:cs typeface="Times New Roman" panose="02020603050405020304" pitchFamily="18" charset="0"/>
              </a:rPr>
              <a:t>sao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endParaRPr lang="en-US" sz="2800" dirty="0"/>
          </a:p>
          <a:p>
            <a:pPr marL="457200" lvl="1" indent="0">
              <a:buNone/>
            </a:pP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ζ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là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vết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cs typeface="Times New Roman" panose="02020603050405020304" pitchFamily="18" charset="0"/>
              </a:rPr>
              <a:t> 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Chứng minh tính đúng đắn </a:t>
            </a:r>
            <a:r>
              <a:rPr lang="en-US" smtClean="0"/>
              <a:t>(2)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Chiều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nghịch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Từ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logic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:r>
                  <a:rPr lang="en-US" b="1" u="sng" dirty="0" err="1" smtClean="0"/>
                  <a:t>bảng</a:t>
                </a:r>
                <a:r>
                  <a:rPr lang="en-US" b="1" u="sng" dirty="0" smtClean="0"/>
                  <a:t> </a:t>
                </a:r>
                <a:r>
                  <a:rPr lang="en-US" b="1" u="sng" dirty="0" err="1" smtClean="0"/>
                  <a:t>ánh</a:t>
                </a:r>
                <a:r>
                  <a:rPr lang="en-US" b="1" u="sng" dirty="0" smtClean="0"/>
                  <a:t> </a:t>
                </a:r>
                <a:r>
                  <a:rPr lang="en-US" b="1" u="sng" dirty="0" err="1" smtClean="0"/>
                  <a:t>xạ</a:t>
                </a:r>
                <a:r>
                  <a:rPr lang="en-US" dirty="0" smtClean="0"/>
                  <a:t> sang </a:t>
                </a:r>
                <a:r>
                  <a:rPr lang="en-US" dirty="0" err="1" smtClean="0"/>
                  <a:t>dạng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đặc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dụng</a:t>
                </a:r>
                <a:r>
                  <a:rPr lang="en-US" dirty="0" smtClean="0"/>
                  <a:t> LTS. </a:t>
                </a:r>
                <a:r>
                  <a:rPr lang="en-US" dirty="0" err="1" smtClean="0"/>
                  <a:t>Cần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chứng</a:t>
                </a:r>
                <a:r>
                  <a:rPr lang="en-US" dirty="0" smtClean="0"/>
                  <a:t> minh 2 </a:t>
                </a:r>
                <a:r>
                  <a:rPr lang="en-US" dirty="0" err="1" smtClean="0"/>
                  <a:t>luận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điểm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l-GR" dirty="0" smtClean="0"/>
                  <a:t>ι</a:t>
                </a:r>
                <a:r>
                  <a:rPr lang="en-US" dirty="0" smtClean="0"/>
                  <a:t>(</a:t>
                </a:r>
                <a:r>
                  <a:rPr lang="el-GR" dirty="0"/>
                  <a:t>υ</a:t>
                </a:r>
                <a:r>
                  <a:rPr lang="en-US" baseline="30000" dirty="0"/>
                  <a:t>0</a:t>
                </a:r>
                <a:r>
                  <a:rPr lang="en-US" dirty="0"/>
                  <a:t>) = </a:t>
                </a:r>
                <a:r>
                  <a:rPr lang="en-US" dirty="0" smtClean="0"/>
                  <a:t>True </a:t>
                </a:r>
                <a:r>
                  <a:rPr lang="en-US" dirty="0" err="1" smtClean="0"/>
                  <a:t>nên</a:t>
                </a:r>
                <a:r>
                  <a:rPr lang="en-US" dirty="0" smtClean="0"/>
                  <a:t> q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trạng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khởi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tạo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LTS</a:t>
                </a:r>
              </a:p>
              <a:p>
                <a:pPr lvl="1"/>
                <a:r>
                  <a:rPr lang="en-US" dirty="0" err="1" smtClean="0"/>
                  <a:t>Tồn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chuỗi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σ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= </a:t>
                </a:r>
                <a:r>
                  <a:rPr lang="el-GR" dirty="0" smtClean="0">
                    <a:cs typeface="Times New Roman" panose="02020603050405020304" pitchFamily="18" charset="0"/>
                  </a:rPr>
                  <a:t>ω</a:t>
                </a:r>
                <a:r>
                  <a:rPr lang="en-US" baseline="-25000" dirty="0" smtClean="0">
                    <a:cs typeface="Times New Roman" panose="02020603050405020304" pitchFamily="18" charset="0"/>
                  </a:rPr>
                  <a:t>0</a:t>
                </a:r>
                <a:r>
                  <a:rPr lang="el-GR" dirty="0" smtClean="0">
                    <a:cs typeface="Times New Roman" panose="02020603050405020304" pitchFamily="18" charset="0"/>
                  </a:rPr>
                  <a:t>ω</a:t>
                </a:r>
                <a:r>
                  <a:rPr lang="en-US" baseline="-25000" dirty="0" smtClean="0"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cs typeface="Times New Roman" panose="02020603050405020304" pitchFamily="18" charset="0"/>
                  </a:rPr>
                  <a:t>…</a:t>
                </a:r>
                <a:r>
                  <a:rPr lang="el-GR" dirty="0">
                    <a:cs typeface="Times New Roman" panose="02020603050405020304" pitchFamily="18" charset="0"/>
                  </a:rPr>
                  <a:t> </a:t>
                </a:r>
                <a:r>
                  <a:rPr lang="el-GR" dirty="0" smtClean="0">
                    <a:cs typeface="Times New Roman" panose="02020603050405020304" pitchFamily="18" charset="0"/>
                  </a:rPr>
                  <a:t>ω</a:t>
                </a:r>
                <a:r>
                  <a:rPr lang="en-US" baseline="-25000" dirty="0" smtClean="0">
                    <a:cs typeface="Times New Roman" panose="02020603050405020304" pitchFamily="18" charset="0"/>
                  </a:rPr>
                  <a:t>n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và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trạng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thái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q</a:t>
                </a:r>
                <a:r>
                  <a:rPr lang="en-US" baseline="-25000" dirty="0" err="1" smtClean="0">
                    <a:cs typeface="Times New Roman" panose="02020603050405020304" pitchFamily="18" charset="0"/>
                  </a:rPr>
                  <a:t>i</a:t>
                </a:r>
                <a:r>
                  <a:rPr lang="en-US" dirty="0" err="1" smtClean="0">
                    <a:sym typeface="Symbol" panose="05050102010706020507" pitchFamily="18" charset="2"/>
                  </a:rPr>
                  <a:t>Q</a:t>
                </a:r>
                <a:r>
                  <a:rPr lang="en-US" dirty="0" smtClean="0">
                    <a:cs typeface="Times New Roman" panose="02020603050405020304" pitchFamily="18" charset="0"/>
                  </a:rPr>
                  <a:t> (</a:t>
                </a:r>
                <a:r>
                  <a:rPr lang="en-US" dirty="0">
                    <a:cs typeface="Times New Roman" panose="02020603050405020304" pitchFamily="18" charset="0"/>
                  </a:rPr>
                  <a:t>0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dirty="0">
                    <a:cs typeface="Times New Roman" panose="02020603050405020304" pitchFamily="18" charset="0"/>
                  </a:rPr>
                  <a:t> N</a:t>
                </a:r>
                <a:r>
                  <a:rPr lang="en-US" dirty="0" smtClean="0">
                    <a:cs typeface="Times New Roman" panose="02020603050405020304" pitchFamily="18" charset="0"/>
                  </a:rPr>
                  <a:t>)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sao</a:t>
                </a:r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cho</a:t>
                </a:r>
                <a:r>
                  <a:rPr lang="en-US" dirty="0" smtClean="0">
                    <a:cs typeface="Times New Roman" panose="02020603050405020304" pitchFamily="18" charset="0"/>
                  </a:rPr>
                  <a:t> q</a:t>
                </a:r>
                <a:r>
                  <a:rPr lang="en-US" baseline="-25000" dirty="0" smtClean="0"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</m:t>
                        </m:r>
                      </m:e>
                    </m:groupChr>
                  </m:oMath>
                </a14:m>
                <a:r>
                  <a:rPr lang="en-US" dirty="0" smtClean="0"/>
                  <a:t>q</a:t>
                </a:r>
                <a:r>
                  <a:rPr lang="en-US" baseline="-25000" dirty="0" smtClean="0"/>
                  <a:t>i</a:t>
                </a:r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3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Cài đặt công cụ chuyển đổi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Input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954" y="2869324"/>
            <a:ext cx="5379621" cy="283902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Output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>
                <a:solidFill>
                  <a:srgbClr val="FF0000"/>
                </a:solidFill>
              </a:rPr>
              <a:pPr/>
              <a:t>16</a:t>
            </a:fld>
            <a:endParaRPr lang="en-US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2869325"/>
            <a:ext cx="4879428" cy="27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mtClean="0"/>
          </a:p>
          <a:p>
            <a:pPr marL="0" indent="0" algn="ctr">
              <a:buNone/>
            </a:pPr>
            <a:r>
              <a:rPr lang="en-US" sz="9600" smtClean="0"/>
              <a:t>Em xin trân trọng cảm ơn thầy cô đã lắng nghe</a:t>
            </a:r>
            <a:endParaRPr lang="en-US" sz="9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err="1" smtClean="0"/>
              <a:t>bài</a:t>
            </a:r>
            <a:r>
              <a:rPr lang="en-US" smtClean="0"/>
              <a:t> toán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Phương pháp kiểm chứng giả định-đảm </a:t>
            </a:r>
            <a:r>
              <a:rPr lang="en-US" smtClean="0"/>
              <a:t>bảo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Các phương pháp sinh ngữ cảnh giả định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Sinh ngữ cảnh giả định dựa vào thuật toán học L*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Sinh ngữ cảnh giả định dựa vào thuật toán học CDNF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Phương pháp chuyển đổi qua lại giữa các dạng đặc tả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Phương pháp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Ví dụ minh </a:t>
            </a:r>
            <a:r>
              <a:rPr lang="en-US" smtClean="0"/>
              <a:t>họa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/>
              <a:t>Chứng </a:t>
            </a:r>
            <a:r>
              <a:rPr lang="en-US" smtClean="0"/>
              <a:t>minh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rgbClr val="FF0000"/>
                </a:solidFill>
              </a:rPr>
              <a:t>Cài đặt công cụ chuyển đổi</a:t>
            </a:r>
            <a:endParaRPr lang="en-US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 err="1" smtClean="0"/>
              <a:t>Giới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thiệu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bài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toán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qua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endParaRPr lang="en-US" dirty="0" smtClean="0"/>
          </a:p>
          <a:p>
            <a:pPr lvl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(LTS)</a:t>
            </a:r>
          </a:p>
          <a:p>
            <a:pPr lvl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err="1" smtClean="0"/>
              <a:t>hàm</a:t>
            </a:r>
            <a:r>
              <a:rPr lang="en-US" smtClean="0"/>
              <a:t> </a:t>
            </a:r>
            <a:r>
              <a:rPr lang="en-US" smtClean="0"/>
              <a:t>logic</a:t>
            </a:r>
          </a:p>
          <a:p>
            <a:r>
              <a:rPr lang="en-US" smtClean="0"/>
              <a:t>Tại sao cần phải chuyển đổi?</a:t>
            </a:r>
          </a:p>
          <a:p>
            <a:pPr lvl="1"/>
            <a:r>
              <a:rPr lang="en-US" smtClean="0"/>
              <a:t>Tận dụng tối đa các ưu điểm và khắc phục các nhược điểm của mỗi phương pháp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2709"/>
            <a:ext cx="5455362" cy="2968022"/>
          </a:xfrm>
        </p:spPr>
      </p:pic>
    </p:spTree>
    <p:extLst>
      <p:ext uri="{BB962C8B-B14F-4D97-AF65-F5344CB8AC3E}">
        <p14:creationId xmlns:p14="http://schemas.microsoft.com/office/powerpoint/2010/main" val="23223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Giới thiệu bài toán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Phương pháp đặc tả sử dụng LTS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Ưu điểm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Trực quan</a:t>
            </a:r>
          </a:p>
          <a:p>
            <a:r>
              <a:rPr lang="en-US" smtClean="0">
                <a:solidFill>
                  <a:srgbClr val="FF0000"/>
                </a:solidFill>
              </a:rPr>
              <a:t>Nhược điểm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Việc biểu diễn bằng LTS đối với các hệ thống lớn là khó, tốn thời gian và công sức.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Có thể dẫn bài toán bùng nổ không gian trạng thái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Phương pháp đặc tả sử dụng hàm logic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Ưu điểm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Giải quyết được bài toán bùng nổ không gian trạng thái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Biểu diễn các hệ thống lớn khá hiệu quả</a:t>
            </a:r>
          </a:p>
          <a:p>
            <a:r>
              <a:rPr lang="en-US" smtClean="0">
                <a:solidFill>
                  <a:srgbClr val="FF0000"/>
                </a:solidFill>
              </a:rPr>
              <a:t>Nhược điểm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Không trực quan vì dạng biểu diễn chỉ là các hàm Boolean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>
                <a:solidFill>
                  <a:srgbClr val="FF0000"/>
                </a:solidFill>
              </a:rPr>
              <a:t>4</a:t>
            </a:fld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9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Phương</a:t>
            </a:r>
            <a:r>
              <a:rPr lang="en-US" sz="3800" dirty="0" smtClean="0"/>
              <a:t> </a:t>
            </a:r>
            <a:r>
              <a:rPr lang="en-US" sz="3800" dirty="0" err="1" smtClean="0"/>
              <a:t>pháp</a:t>
            </a:r>
            <a:r>
              <a:rPr lang="en-US" sz="3800" dirty="0" smtClean="0"/>
              <a:t> </a:t>
            </a:r>
            <a:r>
              <a:rPr lang="en-US" sz="3800" dirty="0" err="1" smtClean="0"/>
              <a:t>kiểm</a:t>
            </a:r>
            <a:r>
              <a:rPr lang="en-US" sz="3800" dirty="0" smtClean="0"/>
              <a:t> </a:t>
            </a:r>
            <a:r>
              <a:rPr lang="en-US" sz="3800" dirty="0" err="1" smtClean="0"/>
              <a:t>chứng</a:t>
            </a:r>
            <a:r>
              <a:rPr lang="en-US" sz="3800" dirty="0" smtClean="0"/>
              <a:t> </a:t>
            </a:r>
            <a:r>
              <a:rPr lang="en-US" sz="3800" dirty="0" err="1" smtClean="0"/>
              <a:t>giả</a:t>
            </a:r>
            <a:r>
              <a:rPr lang="en-US" sz="3800" dirty="0" smtClean="0"/>
              <a:t> </a:t>
            </a:r>
            <a:r>
              <a:rPr lang="en-US" sz="3800" dirty="0" err="1" smtClean="0"/>
              <a:t>định-đảm</a:t>
            </a:r>
            <a:r>
              <a:rPr lang="en-US" sz="3800" dirty="0" smtClean="0"/>
              <a:t> </a:t>
            </a:r>
            <a:r>
              <a:rPr lang="en-US" sz="3800" dirty="0" err="1" smtClean="0"/>
              <a:t>bảo</a:t>
            </a:r>
            <a:r>
              <a:rPr lang="en-US" sz="3800" smtClean="0"/>
              <a:t> (1)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M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M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P</a:t>
            </a:r>
          </a:p>
          <a:p>
            <a:pPr lvl="1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ta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╞ </a:t>
            </a:r>
            <a:r>
              <a:rPr lang="en-US" dirty="0" smtClean="0"/>
              <a:t>p ? </a:t>
            </a:r>
            <a:r>
              <a:rPr lang="en-US" dirty="0" err="1"/>
              <a:t>m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M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M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08887" y="1825625"/>
            <a:ext cx="5181600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87" y="1894459"/>
            <a:ext cx="5213494" cy="321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/>
              <a:t>Phương</a:t>
            </a:r>
            <a:r>
              <a:rPr lang="en-US" sz="3800" dirty="0"/>
              <a:t> </a:t>
            </a:r>
            <a:r>
              <a:rPr lang="en-US" sz="3800" dirty="0" err="1"/>
              <a:t>pháp</a:t>
            </a:r>
            <a:r>
              <a:rPr lang="en-US" sz="3800" dirty="0"/>
              <a:t> </a:t>
            </a:r>
            <a:r>
              <a:rPr lang="en-US" sz="3800" dirty="0" err="1"/>
              <a:t>kiểm</a:t>
            </a:r>
            <a:r>
              <a:rPr lang="en-US" sz="3800" dirty="0"/>
              <a:t> </a:t>
            </a:r>
            <a:r>
              <a:rPr lang="en-US" sz="3800" dirty="0" err="1"/>
              <a:t>chứng</a:t>
            </a:r>
            <a:r>
              <a:rPr lang="en-US" sz="3800" dirty="0"/>
              <a:t> </a:t>
            </a:r>
            <a:r>
              <a:rPr lang="en-US" sz="3800" dirty="0" err="1"/>
              <a:t>giả</a:t>
            </a:r>
            <a:r>
              <a:rPr lang="en-US" sz="3800" dirty="0"/>
              <a:t> </a:t>
            </a:r>
            <a:r>
              <a:rPr lang="en-US" sz="3800" dirty="0" err="1"/>
              <a:t>định-đảm</a:t>
            </a:r>
            <a:r>
              <a:rPr lang="en-US" sz="3800" dirty="0"/>
              <a:t> </a:t>
            </a:r>
            <a:r>
              <a:rPr lang="en-US" sz="3800" dirty="0" err="1" smtClean="0"/>
              <a:t>bảo</a:t>
            </a:r>
            <a:r>
              <a:rPr lang="en-US" sz="3800" dirty="0" smtClean="0"/>
              <a:t>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A&gt; M</a:t>
            </a:r>
            <a:r>
              <a:rPr lang="en-US" baseline="-25000" dirty="0"/>
              <a:t>1</a:t>
            </a:r>
            <a:r>
              <a:rPr lang="en-US" dirty="0"/>
              <a:t> &lt;p&gt;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True</a:t>
            </a:r>
          </a:p>
          <a:p>
            <a:pPr lvl="1"/>
            <a:r>
              <a:rPr lang="en-US" dirty="0"/>
              <a:t>&lt;True&gt; M</a:t>
            </a:r>
            <a:r>
              <a:rPr lang="en-US" baseline="-25000" dirty="0"/>
              <a:t>2</a:t>
            </a:r>
            <a:r>
              <a:rPr lang="en-US" dirty="0"/>
              <a:t> &lt;A&gt;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True</a:t>
            </a:r>
          </a:p>
          <a:p>
            <a:pPr marL="0" indent="0">
              <a:buNone/>
            </a:pPr>
            <a:r>
              <a:rPr lang="en-US" dirty="0" smtClean="0"/>
              <a:t>	 	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6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301602" y="3169602"/>
            <a:ext cx="1308538" cy="37837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 smtClean="0"/>
              <a:t>Sinh</a:t>
            </a:r>
            <a:r>
              <a:rPr lang="en-US" sz="3800" dirty="0" smtClean="0"/>
              <a:t> </a:t>
            </a:r>
            <a:r>
              <a:rPr lang="en-US" sz="3800" dirty="0" err="1" smtClean="0"/>
              <a:t>giả</a:t>
            </a:r>
            <a:r>
              <a:rPr lang="en-US" sz="3800" dirty="0" smtClean="0"/>
              <a:t> </a:t>
            </a:r>
            <a:r>
              <a:rPr lang="en-US" sz="3800" dirty="0" err="1" smtClean="0"/>
              <a:t>định</a:t>
            </a:r>
            <a:r>
              <a:rPr lang="en-US" sz="3800" dirty="0" smtClean="0"/>
              <a:t> </a:t>
            </a:r>
            <a:r>
              <a:rPr lang="en-US" sz="3800" dirty="0" err="1" smtClean="0"/>
              <a:t>dựa</a:t>
            </a:r>
            <a:r>
              <a:rPr lang="en-US" sz="3800" dirty="0" smtClean="0"/>
              <a:t> </a:t>
            </a:r>
            <a:r>
              <a:rPr lang="en-US" sz="3800" dirty="0" err="1" smtClean="0"/>
              <a:t>trên</a:t>
            </a:r>
            <a:r>
              <a:rPr lang="en-US" sz="3800" dirty="0" smtClean="0"/>
              <a:t> </a:t>
            </a:r>
            <a:r>
              <a:rPr lang="en-US" sz="3800" dirty="0" err="1" smtClean="0"/>
              <a:t>thuật</a:t>
            </a:r>
            <a:r>
              <a:rPr lang="en-US" sz="3800" dirty="0" smtClean="0"/>
              <a:t> </a:t>
            </a:r>
            <a:r>
              <a:rPr lang="en-US" sz="3800" dirty="0" err="1" smtClean="0"/>
              <a:t>toán</a:t>
            </a:r>
            <a:r>
              <a:rPr lang="en-US" sz="3800" dirty="0" smtClean="0"/>
              <a:t> L</a:t>
            </a:r>
            <a:r>
              <a:rPr lang="en-US" sz="3800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smtClean="0"/>
              <a:t>Learner (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L*)</a:t>
            </a:r>
          </a:p>
          <a:p>
            <a:pPr lvl="1"/>
            <a:r>
              <a:rPr lang="en-US" dirty="0" smtClean="0"/>
              <a:t>Teacher (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2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)</a:t>
            </a:r>
          </a:p>
          <a:p>
            <a:r>
              <a:rPr lang="en-US" dirty="0"/>
              <a:t>Learner: </a:t>
            </a:r>
            <a:r>
              <a:rPr lang="en-US" dirty="0" err="1"/>
              <a:t>Hỏi</a:t>
            </a:r>
            <a:r>
              <a:rPr lang="en-US" dirty="0"/>
              <a:t> teacher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 </a:t>
            </a:r>
            <a:r>
              <a:rPr lang="en-US" dirty="0" err="1"/>
              <a:t>Chuỗi</a:t>
            </a:r>
            <a:r>
              <a:rPr lang="en-US" dirty="0"/>
              <a:t> σ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Σ*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smtClean="0"/>
              <a:t>U?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DFA M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L(M) </a:t>
            </a:r>
            <a:r>
              <a:rPr lang="en-US" dirty="0" err="1"/>
              <a:t>thì</a:t>
            </a:r>
            <a:r>
              <a:rPr lang="en-US" dirty="0"/>
              <a:t> L(M) </a:t>
            </a:r>
            <a:r>
              <a:rPr lang="en-US" dirty="0" smtClean="0"/>
              <a:t>= U?</a:t>
            </a:r>
            <a:endParaRPr lang="en-US" dirty="0"/>
          </a:p>
          <a:p>
            <a:r>
              <a:rPr lang="en-US" dirty="0"/>
              <a:t>Teacher: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leaner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True </a:t>
            </a:r>
            <a:r>
              <a:rPr lang="en-US" dirty="0" err="1"/>
              <a:t>nếu</a:t>
            </a:r>
            <a:r>
              <a:rPr lang="en-US" dirty="0"/>
              <a:t> σ</a:t>
            </a:r>
            <a:r>
              <a:rPr lang="en-US" dirty="0">
                <a:sym typeface="Symbol" panose="05050102010706020507" pitchFamily="18" charset="2"/>
              </a:rPr>
              <a:t>  U, </a:t>
            </a:r>
            <a:r>
              <a:rPr lang="en-US" dirty="0" err="1">
                <a:sym typeface="Symbol" panose="05050102010706020507" pitchFamily="18" charset="2"/>
              </a:rPr>
              <a:t>ngược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lại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câu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trả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lời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False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Loại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câu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hỏi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phỏng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đoán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dirty="0" err="1">
                <a:sym typeface="Symbol" panose="05050102010706020507" pitchFamily="18" charset="2"/>
              </a:rPr>
              <a:t>Câu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trả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lời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True </a:t>
            </a:r>
            <a:r>
              <a:rPr lang="en-US" dirty="0" err="1">
                <a:sym typeface="Symbol" panose="05050102010706020507" pitchFamily="18" charset="2"/>
              </a:rPr>
              <a:t>nếu</a:t>
            </a:r>
            <a:r>
              <a:rPr lang="en-US" dirty="0">
                <a:sym typeface="Symbol" panose="05050102010706020507" pitchFamily="18" charset="2"/>
              </a:rPr>
              <a:t> L(M) = U, </a:t>
            </a:r>
            <a:r>
              <a:rPr lang="en-US" dirty="0" err="1">
                <a:sym typeface="Symbol" panose="05050102010706020507" pitchFamily="18" charset="2"/>
              </a:rPr>
              <a:t>ngược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lại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câu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trả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lời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là</a:t>
            </a:r>
            <a:r>
              <a:rPr lang="en-US" dirty="0">
                <a:sym typeface="Symbol" panose="05050102010706020507" pitchFamily="18" charset="2"/>
              </a:rPr>
              <a:t> False </a:t>
            </a:r>
            <a:r>
              <a:rPr lang="en-US" dirty="0" err="1">
                <a:sym typeface="Symbol" panose="05050102010706020507" pitchFamily="18" charset="2"/>
              </a:rPr>
              <a:t>và</a:t>
            </a:r>
            <a:r>
              <a:rPr lang="en-US" dirty="0">
                <a:sym typeface="Symbol" panose="05050102010706020507" pitchFamily="18" charset="2"/>
              </a:rPr>
              <a:t> Teacher </a:t>
            </a:r>
            <a:r>
              <a:rPr lang="en-US" dirty="0" err="1">
                <a:sym typeface="Symbol" panose="05050102010706020507" pitchFamily="18" charset="2"/>
              </a:rPr>
              <a:t>trả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về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một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phản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ví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err="1"/>
              <a:t>Sinh</a:t>
            </a:r>
            <a:r>
              <a:rPr lang="en-US" sz="3800" dirty="0"/>
              <a:t> </a:t>
            </a:r>
            <a:r>
              <a:rPr lang="en-US" sz="3800" dirty="0" err="1" smtClean="0"/>
              <a:t>giả</a:t>
            </a:r>
            <a:r>
              <a:rPr lang="en-US" sz="3800" dirty="0" smtClean="0"/>
              <a:t> </a:t>
            </a:r>
            <a:r>
              <a:rPr lang="en-US" sz="3800" dirty="0" err="1"/>
              <a:t>định</a:t>
            </a:r>
            <a:r>
              <a:rPr lang="en-US" sz="3800" dirty="0"/>
              <a:t> </a:t>
            </a:r>
            <a:r>
              <a:rPr lang="en-US" sz="3800" dirty="0" err="1"/>
              <a:t>dựa</a:t>
            </a:r>
            <a:r>
              <a:rPr lang="en-US" sz="3800" dirty="0"/>
              <a:t> </a:t>
            </a:r>
            <a:r>
              <a:rPr lang="en-US" sz="3800" dirty="0" err="1"/>
              <a:t>trên</a:t>
            </a:r>
            <a:r>
              <a:rPr lang="en-US" sz="3800" dirty="0"/>
              <a:t> </a:t>
            </a:r>
            <a:r>
              <a:rPr lang="en-US" sz="3800" dirty="0" err="1"/>
              <a:t>thuật</a:t>
            </a:r>
            <a:r>
              <a:rPr lang="en-US" sz="3800" dirty="0"/>
              <a:t> </a:t>
            </a:r>
            <a:r>
              <a:rPr lang="en-US" sz="3800" dirty="0" err="1"/>
              <a:t>toán</a:t>
            </a:r>
            <a:r>
              <a:rPr lang="en-US" sz="3800" dirty="0"/>
              <a:t> </a:t>
            </a:r>
            <a:r>
              <a:rPr lang="en-US" sz="3800" dirty="0" smtClean="0"/>
              <a:t>CDNF (1)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lvl="1"/>
            <a:r>
              <a:rPr lang="en-US" dirty="0"/>
              <a:t>Learner (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smtClean="0"/>
              <a:t>CDNF)</a:t>
            </a:r>
            <a:endParaRPr lang="en-US" dirty="0"/>
          </a:p>
          <a:p>
            <a:pPr lvl="1"/>
            <a:r>
              <a:rPr lang="en-US" dirty="0"/>
              <a:t>Teacher (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smtClean="0"/>
              <a:t>4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)</a:t>
            </a:r>
          </a:p>
          <a:p>
            <a:r>
              <a:rPr lang="en-US" dirty="0"/>
              <a:t>Learner: </a:t>
            </a:r>
            <a:r>
              <a:rPr lang="en-US" dirty="0" err="1"/>
              <a:t>Hỏi</a:t>
            </a:r>
            <a:r>
              <a:rPr lang="en-US" dirty="0"/>
              <a:t> teacher </a:t>
            </a:r>
            <a:r>
              <a:rPr lang="en-US" dirty="0" smtClean="0"/>
              <a:t>4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MEM(µ): </a:t>
            </a:r>
            <a:r>
              <a:rPr lang="en-US" dirty="0" smtClean="0"/>
              <a:t>µ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l-GR" dirty="0" smtClean="0"/>
              <a:t>ι</a:t>
            </a:r>
            <a:r>
              <a:rPr lang="en-US" baseline="-25000" dirty="0" smtClean="0"/>
              <a:t>A</a:t>
            </a:r>
            <a:r>
              <a:rPr lang="en-US" dirty="0" smtClean="0"/>
              <a:t>(X)?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MEM(µ, µ</a:t>
            </a:r>
            <a:r>
              <a:rPr lang="en-US" baseline="30000" dirty="0" smtClean="0"/>
              <a:t>’</a:t>
            </a:r>
            <a:r>
              <a:rPr lang="en-US" dirty="0"/>
              <a:t>): </a:t>
            </a:r>
            <a:r>
              <a:rPr lang="en-US" dirty="0" smtClean="0"/>
              <a:t>(µ, µ</a:t>
            </a:r>
            <a:r>
              <a:rPr lang="en-US" baseline="30000" dirty="0" smtClean="0"/>
              <a:t>’</a:t>
            </a:r>
            <a:r>
              <a:rPr lang="en-US" dirty="0" smtClean="0"/>
              <a:t>) 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l-GR" dirty="0" smtClean="0"/>
              <a:t>τ</a:t>
            </a:r>
            <a:r>
              <a:rPr lang="en-US" baseline="-25000" dirty="0"/>
              <a:t>A</a:t>
            </a:r>
            <a:r>
              <a:rPr lang="en-US" dirty="0" smtClean="0"/>
              <a:t>(X, X’)?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EQ(ι): ι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/>
              <a:t>ι(X</a:t>
            </a:r>
            <a:r>
              <a:rPr lang="en-US" dirty="0" smtClean="0"/>
              <a:t>)?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EQ(τ): </a:t>
            </a:r>
            <a:r>
              <a:rPr lang="en-US" dirty="0" smtClean="0"/>
              <a:t>τ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l-GR" dirty="0" smtClean="0"/>
              <a:t>τ</a:t>
            </a:r>
            <a:r>
              <a:rPr lang="en-US" baseline="-25000" dirty="0" smtClean="0"/>
              <a:t>A</a:t>
            </a:r>
            <a:r>
              <a:rPr lang="en-US" dirty="0" smtClean="0"/>
              <a:t>(X, X’)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CDNF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Teacher: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leaner</a:t>
            </a:r>
            <a:endParaRPr lang="en-US" dirty="0"/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MEM(µ):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smtClean="0"/>
              <a:t>YES </a:t>
            </a:r>
            <a:r>
              <a:rPr lang="en-US" dirty="0" err="1" smtClean="0"/>
              <a:t>nếu</a:t>
            </a:r>
            <a:r>
              <a:rPr lang="en-US" dirty="0" smtClean="0"/>
              <a:t> ι</a:t>
            </a:r>
            <a:r>
              <a:rPr lang="en-US" baseline="-25000" dirty="0" smtClean="0"/>
              <a:t>1</a:t>
            </a:r>
            <a:r>
              <a:rPr lang="en-US" dirty="0" smtClean="0"/>
              <a:t>[</a:t>
            </a:r>
            <a:r>
              <a:rPr lang="en-US" dirty="0"/>
              <a:t>µ</a:t>
            </a:r>
            <a:r>
              <a:rPr lang="en-US" dirty="0" smtClean="0"/>
              <a:t>] = T </a:t>
            </a:r>
            <a:r>
              <a:rPr lang="en-US" dirty="0" err="1" smtClean="0"/>
              <a:t>và</a:t>
            </a:r>
            <a:r>
              <a:rPr lang="en-US" dirty="0" smtClean="0"/>
              <a:t> NO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MEM(µ</a:t>
            </a:r>
            <a:r>
              <a:rPr lang="en-US" dirty="0" smtClean="0"/>
              <a:t>, µ</a:t>
            </a:r>
            <a:r>
              <a:rPr lang="en-US" baseline="30000" dirty="0" smtClean="0"/>
              <a:t>’</a:t>
            </a:r>
            <a:r>
              <a:rPr lang="en-US" dirty="0" smtClean="0"/>
              <a:t>):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YES </a:t>
            </a:r>
            <a:r>
              <a:rPr lang="en-US" dirty="0" err="1" smtClean="0"/>
              <a:t>nếu</a:t>
            </a:r>
            <a:r>
              <a:rPr lang="en-US" dirty="0" smtClean="0"/>
              <a:t> ι</a:t>
            </a:r>
            <a:r>
              <a:rPr lang="en-US" baseline="-25000" dirty="0" smtClean="0"/>
              <a:t>1</a:t>
            </a:r>
            <a:r>
              <a:rPr lang="en-US" dirty="0" smtClean="0"/>
              <a:t>[µ, µ’] = T </a:t>
            </a:r>
            <a:r>
              <a:rPr lang="en-US" dirty="0" err="1" smtClean="0"/>
              <a:t>và</a:t>
            </a:r>
            <a:r>
              <a:rPr lang="en-US" dirty="0" smtClean="0"/>
              <a:t> NO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EQ(ι</a:t>
            </a:r>
            <a:r>
              <a:rPr lang="en-US" dirty="0" smtClean="0"/>
              <a:t>):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YES </a:t>
            </a:r>
            <a:r>
              <a:rPr lang="en-US" dirty="0" err="1"/>
              <a:t>nếu</a:t>
            </a:r>
            <a:r>
              <a:rPr lang="en-US" dirty="0"/>
              <a:t> ι</a:t>
            </a:r>
            <a:r>
              <a:rPr lang="en-US" baseline="-25000" dirty="0"/>
              <a:t>1</a:t>
            </a:r>
            <a:r>
              <a:rPr lang="en-US" dirty="0"/>
              <a:t>[µ, µ’] = T </a:t>
            </a:r>
            <a:r>
              <a:rPr lang="en-US" dirty="0" err="1"/>
              <a:t>và</a:t>
            </a:r>
            <a:r>
              <a:rPr lang="en-US" dirty="0"/>
              <a:t> NO </a:t>
            </a:r>
            <a:r>
              <a:rPr lang="en-US" dirty="0" smtClean="0"/>
              <a:t>+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EQ(τ):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YES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smtClean="0"/>
              <a:t>τ</a:t>
            </a:r>
            <a:r>
              <a:rPr lang="en-US" baseline="-25000" dirty="0" smtClean="0"/>
              <a:t>1</a:t>
            </a:r>
            <a:r>
              <a:rPr lang="en-US" dirty="0" smtClean="0"/>
              <a:t>[µ</a:t>
            </a:r>
            <a:r>
              <a:rPr lang="en-US" dirty="0"/>
              <a:t>, µ’] = T </a:t>
            </a:r>
            <a:r>
              <a:rPr lang="en-US" dirty="0" err="1"/>
              <a:t>và</a:t>
            </a:r>
            <a:r>
              <a:rPr lang="en-US" dirty="0"/>
              <a:t> NO </a:t>
            </a:r>
            <a:r>
              <a:rPr lang="en-US" dirty="0" smtClean="0"/>
              <a:t>+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1789-08F5-40BB-8E0D-8090C8F48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4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5297</TotalTime>
  <Words>1351</Words>
  <Application>Microsoft Office PowerPoint</Application>
  <PresentationFormat>Widescreen</PresentationFormat>
  <Paragraphs>141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PHƯƠNG PHÁP CHUYỂN ĐỔI QUA LẠI GIỮA CÁC ĐẶC TẢ HÌNH THỨC CHO CÁC HỆ CHUYỂN TRẠNG THÁI</vt:lpstr>
      <vt:lpstr>Nội dung trình bày</vt:lpstr>
      <vt:lpstr>Giới thiệu bài toán</vt:lpstr>
      <vt:lpstr>Giới thiệu bài toán</vt:lpstr>
      <vt:lpstr>Phương pháp kiểm chứng giả định-đảm bảo (1)</vt:lpstr>
      <vt:lpstr>Phương pháp kiểm chứng giả định-đảm bảo (2)</vt:lpstr>
      <vt:lpstr>Sinh giả định dựa trên thuật toán L*</vt:lpstr>
      <vt:lpstr>Sinh giả định dựa trên thuật toán CDNF (1)</vt:lpstr>
      <vt:lpstr>Sinh giả định dựa trên thuật toán CDNF (2)</vt:lpstr>
      <vt:lpstr>Phương pháp chuyển đổi (1)</vt:lpstr>
      <vt:lpstr>Phương pháp chuyển đổi (2)</vt:lpstr>
      <vt:lpstr>Phương pháp chuyển đổi (3)</vt:lpstr>
      <vt:lpstr>Ví dụ minh họa</vt:lpstr>
      <vt:lpstr>Chứng minh tính đúng đắn (1)</vt:lpstr>
      <vt:lpstr>Chứng minh tính đúng đắn (2)</vt:lpstr>
      <vt:lpstr>Cài đặt công cụ chuyển đổi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dạng thực thể tên trong ngôn ngữ nói và ứng dụng trong tương tác với điện thoại thông minh</dc:title>
  <dc:creator>Nam Phuong Tran</dc:creator>
  <cp:lastModifiedBy>hunglv</cp:lastModifiedBy>
  <cp:revision>438</cp:revision>
  <dcterms:created xsi:type="dcterms:W3CDTF">2015-08-26T03:04:49Z</dcterms:created>
  <dcterms:modified xsi:type="dcterms:W3CDTF">2016-10-10T16:37:02Z</dcterms:modified>
</cp:coreProperties>
</file>