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07" r:id="rId4"/>
    <p:sldId id="318" r:id="rId5"/>
    <p:sldId id="319" r:id="rId6"/>
    <p:sldId id="309" r:id="rId7"/>
    <p:sldId id="312" r:id="rId8"/>
    <p:sldId id="320" r:id="rId9"/>
    <p:sldId id="313" r:id="rId10"/>
    <p:sldId id="314" r:id="rId11"/>
    <p:sldId id="315" r:id="rId12"/>
    <p:sldId id="316" r:id="rId13"/>
    <p:sldId id="317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8510" autoAdjust="0"/>
  </p:normalViewPr>
  <p:slideViewPr>
    <p:cSldViewPr snapToGrid="0">
      <p:cViewPr varScale="1">
        <p:scale>
          <a:sx n="61" d="100"/>
          <a:sy n="61" d="100"/>
        </p:scale>
        <p:origin x="9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21D2B-95B4-41CC-9D4E-AFEC4AED8B55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E1C42-64BA-4A3C-AA3E-D4DD50A3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08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37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20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MAPPING</a:t>
            </a:r>
            <a:r>
              <a:rPr lang="en-US" baseline="0" smtClean="0"/>
              <a:t> Thiếu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66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Thuậ</a:t>
            </a:r>
            <a:r>
              <a:rPr lang="en-US" baseline="0" smtClean="0"/>
              <a:t> ttoans vẽ bằng biểu đồ khối vì việc mã hóa 3 loại tập hợp kia là tương tự nhau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3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Phải</a:t>
            </a:r>
            <a:r>
              <a:rPr lang="en-US" baseline="0" smtClean="0"/>
              <a:t> đưa ra được chứng minh 2 chiều, phải có MAPPING</a:t>
            </a:r>
          </a:p>
          <a:p>
            <a:r>
              <a:rPr lang="en-US" baseline="0" smtClean="0"/>
              <a:t>Phải nổi bật ý theo cái mã hóa kia 1 cái trạng thái chuyển sang được đặc tả sử dụng hàm logc tương ứng + Iteam trong map (Q -&gt; Biểu thức + cái trong mapping)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27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77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58AE-80B4-44E2-A085-202CD7A91CD1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8727-75AF-4821-99D9-14BA7C06A006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8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5237-19A0-4C03-8631-CACE1A4F4461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2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5556-26E1-4827-94BB-6319ECF94831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589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A5BB-F484-4136-8A63-ED1B792EDCD2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1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CF98-5EDF-491F-93DC-B5B36A4F5FE5}" type="datetime1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2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AA13-27DB-467E-9705-FCC4424891EF}" type="datetime1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1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6D93-7CA7-4548-98DF-FEFFD7346890}" type="datetime1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1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7B00-446F-42BC-8476-88E019D6479F}" type="datetime1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1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4F3F-AD84-4C31-BAB2-1B02B35FD832}" type="datetime1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6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6EC-CC41-4ABD-8CFD-F8B7AA5C8F21}" type="datetime1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3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4A11F-801E-4C5F-9DFD-5F45FC22DA80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1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8317"/>
            <a:ext cx="9398000" cy="2026771"/>
          </a:xfrm>
        </p:spPr>
        <p:txBody>
          <a:bodyPr>
            <a:normAutofit/>
          </a:bodyPr>
          <a:lstStyle/>
          <a:p>
            <a:r>
              <a:rPr lang="vi-VN" sz="4000">
                <a:latin typeface="+mn-lt"/>
                <a:ea typeface="+mn-ea"/>
                <a:cs typeface="+mn-cs"/>
              </a:rPr>
              <a:t>PHƯƠNG PHÁP CHUYỂN ĐỔI QUA LẠI GIỮA CÁC ĐẶC TẢ HÌNH THỨC CHO CÁC HỆ CHUYỂN TRẠNG THÁI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24014"/>
            <a:ext cx="9144000" cy="1655762"/>
          </a:xfrm>
        </p:spPr>
        <p:txBody>
          <a:bodyPr/>
          <a:lstStyle/>
          <a:p>
            <a:pPr algn="r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/>
              <a:t>: </a:t>
            </a:r>
            <a:r>
              <a:rPr lang="en-US" smtClean="0"/>
              <a:t>Lê Văn Hùng</a:t>
            </a:r>
            <a:endParaRPr lang="en-US" dirty="0"/>
          </a:p>
          <a:p>
            <a:pPr algn="r"/>
            <a:r>
              <a:rPr lang="en-US" smtClean="0"/>
              <a:t>Giảng viên hướng </a:t>
            </a:r>
            <a:r>
              <a:rPr lang="en-US" dirty="0" err="1" smtClean="0"/>
              <a:t>dẫn</a:t>
            </a:r>
            <a:r>
              <a:rPr lang="en-US" smtClean="0"/>
              <a:t>: PGS. TS</a:t>
            </a:r>
            <a:r>
              <a:rPr lang="en-US" dirty="0" smtClean="0"/>
              <a:t>.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Hùng</a:t>
            </a: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0" y="371120"/>
            <a:ext cx="9144000" cy="1264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TRƯỜNG ĐẠI HỌC CÔNG NGHỆ </a:t>
            </a:r>
          </a:p>
          <a:p>
            <a:r>
              <a:rPr lang="en-US" sz="3200" b="1" dirty="0" smtClean="0"/>
              <a:t>ĐẠI HỌC QUỐC GIA HÀ NỘI</a:t>
            </a:r>
            <a:endParaRPr lang="en-US" sz="3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5" y="166725"/>
            <a:ext cx="1994198" cy="19941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023360" y="1635163"/>
            <a:ext cx="4163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3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pháp chuyển đổi (1)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Thuật toán mã hóa một tập hợp</a:t>
            </a:r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163" y="2505074"/>
            <a:ext cx="3291982" cy="4265789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Thuật toán mã hóa tập các chuyển trạng thái</a:t>
            </a:r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892131" y="3299619"/>
            <a:ext cx="3743325" cy="2095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minh họa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1619"/>
            <a:ext cx="4427483" cy="24193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11</a:t>
            </a:fld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502166" y="3090041"/>
            <a:ext cx="593834" cy="1008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540" y="2149368"/>
            <a:ext cx="3454784" cy="16474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587" y="3796865"/>
            <a:ext cx="4772025" cy="2962275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540" y="495001"/>
            <a:ext cx="4552950" cy="166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Chứng minh tính đúng đắn(1)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Chiều thuận: Từ dạng đặc tả sử dụng LTS sang dạng đặc tả sử dụng hàm logic. Dựa theo định nghĩa, chúng ta chứng minh 2 luận điểm:</a:t>
            </a:r>
          </a:p>
          <a:p>
            <a:pPr lvl="1"/>
            <a:r>
              <a:rPr lang="en-US" sz="2800"/>
              <a:t>Tồn tại một phép gán </a:t>
            </a:r>
            <a:r>
              <a:rPr lang="el-GR" sz="2800" smtClean="0"/>
              <a:t>υ</a:t>
            </a:r>
            <a:r>
              <a:rPr lang="en-US" sz="2800" baseline="30000"/>
              <a:t>0</a:t>
            </a:r>
            <a:r>
              <a:rPr lang="en-US" sz="2800" smtClean="0"/>
              <a:t> </a:t>
            </a:r>
            <a:r>
              <a:rPr lang="en-US" sz="2800"/>
              <a:t>sao cho </a:t>
            </a:r>
            <a:r>
              <a:rPr lang="el-GR" sz="2800"/>
              <a:t>ι </a:t>
            </a:r>
            <a:r>
              <a:rPr lang="en-US" sz="2800"/>
              <a:t>(</a:t>
            </a:r>
            <a:r>
              <a:rPr lang="el-GR" sz="2800" smtClean="0"/>
              <a:t>υ</a:t>
            </a:r>
            <a:r>
              <a:rPr lang="en-US" sz="2800" baseline="30000" smtClean="0"/>
              <a:t>0</a:t>
            </a:r>
            <a:r>
              <a:rPr lang="en-US" sz="2800" smtClean="0"/>
              <a:t>) </a:t>
            </a:r>
            <a:r>
              <a:rPr lang="en-US" sz="2800"/>
              <a:t>= </a:t>
            </a:r>
            <a:r>
              <a:rPr lang="en-US" sz="2800" smtClean="0"/>
              <a:t>True</a:t>
            </a:r>
          </a:p>
          <a:p>
            <a:pPr lvl="1"/>
            <a:r>
              <a:rPr lang="en-US" sz="2800" smtClean="0"/>
              <a:t>Tồn tại một tập các phép gán </a:t>
            </a:r>
            <a:r>
              <a:rPr lang="el-GR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800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cs typeface="Times New Roman" panose="02020603050405020304" pitchFamily="18" charset="0"/>
              </a:rPr>
              <a:t>trên tập X</a:t>
            </a:r>
            <a:r>
              <a:rPr lang="en-US" sz="2800" baseline="30000" smtClean="0">
                <a:cs typeface="Times New Roman" panose="02020603050405020304" pitchFamily="18" charset="0"/>
              </a:rPr>
              <a:t>i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smtClean="0">
                <a:cs typeface="Times New Roman" panose="02020603050405020304" pitchFamily="18" charset="0"/>
              </a:rPr>
              <a:t>(0 &lt;= i &lt;= N) sao cho </a:t>
            </a:r>
            <a:endParaRPr lang="en-US" sz="2800"/>
          </a:p>
          <a:p>
            <a:pPr marL="457200" lvl="1" indent="0">
              <a:buNone/>
            </a:pPr>
            <a:r>
              <a:rPr lang="el-G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ζ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cs typeface="Times New Roman" panose="02020603050405020304" pitchFamily="18" charset="0"/>
              </a:rPr>
              <a:t>là một vết của N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Chứng minh tính đúng đắn </a:t>
            </a:r>
            <a:r>
              <a:rPr lang="en-US" smtClean="0"/>
              <a:t>(2)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Chiều nghịch: Từ dạng đặc tả sử dụng logic sang dạng đặc tả sử dụng LTS. Dựa theo định nghĩa chúng ta chứng minh 2 luận điểm từ dạng đặc tả sử dụng hàm logic:</a:t>
                </a:r>
              </a:p>
              <a:p>
                <a:pPr lvl="1"/>
                <a:r>
                  <a:rPr lang="el-GR" smtClean="0"/>
                  <a:t>ι </a:t>
                </a:r>
                <a:r>
                  <a:rPr lang="en-US"/>
                  <a:t>(</a:t>
                </a:r>
                <a:r>
                  <a:rPr lang="el-GR"/>
                  <a:t>υ</a:t>
                </a:r>
                <a:r>
                  <a:rPr lang="en-US" baseline="30000"/>
                  <a:t>0</a:t>
                </a:r>
                <a:r>
                  <a:rPr lang="en-US"/>
                  <a:t>) = </a:t>
                </a:r>
                <a:r>
                  <a:rPr lang="en-US" smtClean="0"/>
                  <a:t>True nên q</a:t>
                </a:r>
                <a:r>
                  <a:rPr lang="en-US" baseline="-25000" smtClean="0"/>
                  <a:t>0</a:t>
                </a:r>
                <a:r>
                  <a:rPr lang="en-US" smtClean="0"/>
                  <a:t> là trạng thái khởi tạo của LTS</a:t>
                </a:r>
              </a:p>
              <a:p>
                <a:pPr lvl="1"/>
                <a:r>
                  <a:rPr lang="en-US" smtClean="0"/>
                  <a:t>Tồn tại chuỗi σ = </a:t>
                </a:r>
                <a:r>
                  <a:rPr lang="el-GR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baseline="-25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l-GR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baseline="-25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l-GR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baseline="-25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và trạng thái q</a:t>
                </a:r>
                <a:r>
                  <a:rPr lang="en-US" baseline="-25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mtClean="0">
                    <a:sym typeface="Symbol" panose="05050102010706020507" pitchFamily="18" charset="2"/>
                  </a:rPr>
                  <a:t>Q</a:t>
                </a:r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sao cho q</a:t>
                </a:r>
                <a:r>
                  <a:rPr lang="en-US" baseline="-25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</m:t>
                        </m:r>
                      </m:e>
                    </m:groupChr>
                  </m:oMath>
                </a14:m>
                <a:r>
                  <a:rPr lang="en-US" smtClean="0"/>
                  <a:t>q</a:t>
                </a:r>
                <a:r>
                  <a:rPr lang="en-US" baseline="-25000" smtClean="0"/>
                  <a:t>i</a:t>
                </a:r>
                <a:endParaRPr lang="en-US" smtClean="0"/>
              </a:p>
              <a:p>
                <a:pPr lvl="1"/>
                <a:endParaRPr lang="en-US" smtClean="0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39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mtClean="0"/>
          </a:p>
          <a:p>
            <a:pPr marL="0" indent="0" algn="ctr">
              <a:buNone/>
            </a:pPr>
            <a:r>
              <a:rPr lang="en-US" sz="9600" smtClean="0"/>
              <a:t>Em xin trân trọng cảm ơn thầy cô đã lắng nghe</a:t>
            </a:r>
            <a:endParaRPr lang="en-US" sz="9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1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err="1" smtClean="0"/>
              <a:t>bài</a:t>
            </a:r>
            <a:r>
              <a:rPr lang="en-US" smtClean="0"/>
              <a:t> toán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Phương pháp kiểm chứng giả </a:t>
            </a:r>
            <a:r>
              <a:rPr lang="en-US"/>
              <a:t>định-đảm </a:t>
            </a:r>
            <a:r>
              <a:rPr lang="en-US" smtClean="0"/>
              <a:t>bảo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/>
              <a:t>Các </a:t>
            </a:r>
            <a:r>
              <a:rPr lang="en-US" smtClean="0"/>
              <a:t>phương pháp sinh ngữ cảnh giả định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/>
              <a:t>Sinh </a:t>
            </a:r>
            <a:r>
              <a:rPr lang="en-US" smtClean="0"/>
              <a:t>ngữ cảnh giả định dựa vào thuật toán học L*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/>
              <a:t>Sinh ngữ cảnh giả định dựa vào thuật toán học CDNF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/>
              <a:t>Phương pháp chuyển đổi qua lại giữa các dạng đặc tả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/>
              <a:t>Phương </a:t>
            </a:r>
            <a:r>
              <a:rPr lang="en-US" smtClean="0"/>
              <a:t>pháp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Ví dụ </a:t>
            </a:r>
            <a:r>
              <a:rPr lang="en-US"/>
              <a:t>minh </a:t>
            </a:r>
            <a:r>
              <a:rPr lang="en-US" smtClean="0"/>
              <a:t>họa</a:t>
            </a:r>
            <a:endParaRPr lang="en-US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/>
              <a:t>Chứng </a:t>
            </a:r>
            <a:r>
              <a:rPr lang="en-US" smtClean="0"/>
              <a:t>minh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9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thiệu</a:t>
            </a:r>
            <a:r>
              <a:rPr lang="en-US" b="1" dirty="0" smtClean="0"/>
              <a:t> </a:t>
            </a:r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toán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err="1" smtClean="0"/>
              <a:t>văn</a:t>
            </a:r>
            <a:r>
              <a:rPr lang="en-US" smtClean="0"/>
              <a:t> trình bày phương pháp chuyển đổi qua lại giữa 2 loại đặc tả</a:t>
            </a:r>
            <a:endParaRPr lang="en-US" dirty="0" smtClean="0"/>
          </a:p>
          <a:p>
            <a:pPr lvl="1"/>
            <a:r>
              <a:rPr lang="en-US" smtClean="0"/>
              <a:t>Dạng đặc tả sử dụng hệ chuyển trạng thái gắn nhãn (LTS)</a:t>
            </a:r>
          </a:p>
          <a:p>
            <a:pPr lvl="1"/>
            <a:r>
              <a:rPr lang="en-US" smtClean="0"/>
              <a:t>Dạng đặc tả sử dụng hàm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2709"/>
            <a:ext cx="5455362" cy="2942431"/>
          </a:xfrm>
        </p:spPr>
      </p:pic>
    </p:spTree>
    <p:extLst>
      <p:ext uri="{BB962C8B-B14F-4D97-AF65-F5344CB8AC3E}">
        <p14:creationId xmlns:p14="http://schemas.microsoft.com/office/powerpoint/2010/main" val="232239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Phương pháp kiểm chứng giả định-đảm bảo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Yêu cầu bài toán</a:t>
            </a:r>
          </a:p>
          <a:p>
            <a:pPr lvl="1"/>
            <a:r>
              <a:rPr lang="en-US" smtClean="0"/>
              <a:t>Không cần ghép nối M</a:t>
            </a:r>
            <a:r>
              <a:rPr lang="en-US" baseline="-25000" smtClean="0"/>
              <a:t>1</a:t>
            </a:r>
            <a:r>
              <a:rPr lang="en-US" smtClean="0"/>
              <a:t> và M</a:t>
            </a:r>
            <a:r>
              <a:rPr lang="en-US" baseline="-25000" smtClean="0"/>
              <a:t>2</a:t>
            </a:r>
            <a:r>
              <a:rPr lang="en-US"/>
              <a:t> </a:t>
            </a:r>
            <a:r>
              <a:rPr lang="en-US" smtClean="0"/>
              <a:t>thì M có thỏa mãn P</a:t>
            </a:r>
          </a:p>
          <a:p>
            <a:pPr lvl="1"/>
            <a:r>
              <a:rPr lang="en-US" smtClean="0"/>
              <a:t>Thay vì kiểm chứng M chúng ta thực hiện việc kiểm chứng trên M</a:t>
            </a:r>
            <a:r>
              <a:rPr lang="en-US" baseline="-25000" smtClean="0"/>
              <a:t>1</a:t>
            </a:r>
            <a:r>
              <a:rPr lang="en-US" smtClean="0"/>
              <a:t> và M</a:t>
            </a:r>
            <a:r>
              <a:rPr lang="en-US" baseline="-25000" smtClean="0"/>
              <a:t>2</a:t>
            </a:r>
            <a:r>
              <a:rPr lang="en-US" smtClean="0"/>
              <a:t> (tôi cần có phương pháp giúp ta quyết định M |=p ko cần ghép nối M</a:t>
            </a:r>
            <a:r>
              <a:rPr lang="en-US" baseline="-25000" smtClean="0"/>
              <a:t>1</a:t>
            </a:r>
            <a:r>
              <a:rPr lang="en-US" smtClean="0"/>
              <a:t> M</a:t>
            </a:r>
            <a:r>
              <a:rPr lang="en-US" baseline="-25000" smtClean="0"/>
              <a:t>2</a:t>
            </a:r>
            <a:r>
              <a:rPr lang="en-US" smtClean="0"/>
              <a:t>)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08887" y="1825625"/>
            <a:ext cx="5181600" cy="4351338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46147"/>
            <a:ext cx="5370687" cy="33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pháp kiểm chứng giả định-đảm </a:t>
            </a:r>
            <a:r>
              <a:rPr lang="en-US" smtClean="0"/>
              <a:t>bảo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Quy tắc kiểm chứng giả định đảm bảo:</a:t>
            </a:r>
          </a:p>
          <a:p>
            <a:pPr lvl="1"/>
            <a:r>
              <a:rPr lang="en-US" smtClean="0"/>
              <a:t>&lt;</a:t>
            </a:r>
            <a:r>
              <a:rPr lang="en-US"/>
              <a:t>A&gt; M</a:t>
            </a:r>
            <a:r>
              <a:rPr lang="en-US" baseline="-25000"/>
              <a:t>1</a:t>
            </a:r>
            <a:r>
              <a:rPr lang="en-US"/>
              <a:t> &lt;p&gt; trả về True</a:t>
            </a:r>
          </a:p>
          <a:p>
            <a:pPr lvl="1"/>
            <a:r>
              <a:rPr lang="en-US"/>
              <a:t>&lt;True&gt; M</a:t>
            </a:r>
            <a:r>
              <a:rPr lang="en-US" baseline="-25000"/>
              <a:t>2</a:t>
            </a:r>
            <a:r>
              <a:rPr lang="en-US"/>
              <a:t> &lt;A&gt; trả về True</a:t>
            </a:r>
          </a:p>
          <a:p>
            <a:pPr marL="0" indent="0">
              <a:buNone/>
            </a:pPr>
            <a:r>
              <a:rPr lang="en-US" smtClean="0"/>
              <a:t>		Làm </a:t>
            </a:r>
            <a:r>
              <a:rPr lang="en-US"/>
              <a:t>thế nào để sinh ra được 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5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008994" y="3145218"/>
            <a:ext cx="1308538" cy="378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Sinh giả định dựa trên thuật toán L* (1)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Việc học gồm 2 phần chính</a:t>
            </a:r>
          </a:p>
          <a:p>
            <a:pPr lvl="1"/>
            <a:r>
              <a:rPr lang="en-US" smtClean="0"/>
              <a:t>Learner (Thực thi thuật toán L*)</a:t>
            </a:r>
          </a:p>
          <a:p>
            <a:pPr lvl="1"/>
            <a:r>
              <a:rPr lang="en-US" smtClean="0"/>
              <a:t>Teacher (Sẽ phải trả lời 2 câu hỏi</a:t>
            </a:r>
            <a:r>
              <a:rPr lang="en-US" smtClean="0"/>
              <a:t>)</a:t>
            </a:r>
          </a:p>
          <a:p>
            <a:r>
              <a:rPr lang="en-US"/>
              <a:t>Learner: Hỏi teacher 2 loại câu hỏi</a:t>
            </a:r>
          </a:p>
          <a:p>
            <a:pPr lvl="1"/>
            <a:r>
              <a:rPr lang="en-US"/>
              <a:t>Loại câu hỏi truy vấn thành viên:  Chuỗi σ </a:t>
            </a:r>
            <a:r>
              <a:rPr lang="en-US">
                <a:sym typeface="Symbol" panose="05050102010706020507" pitchFamily="18" charset="2"/>
              </a:rPr>
              <a:t></a:t>
            </a:r>
            <a:r>
              <a:rPr lang="en-US"/>
              <a:t> Σ* có thuộc U hay không</a:t>
            </a:r>
          </a:p>
          <a:p>
            <a:pPr lvl="1"/>
            <a:r>
              <a:rPr lang="en-US"/>
              <a:t>Loại câu hỏi truy vấn ứng viên: DFA M có ngôn ngữ là L(M) thì L(M) có bằng U không</a:t>
            </a:r>
          </a:p>
          <a:p>
            <a:r>
              <a:rPr lang="en-US"/>
              <a:t>Teacher: Trả lời leaner</a:t>
            </a:r>
          </a:p>
          <a:p>
            <a:pPr lvl="1"/>
            <a:r>
              <a:rPr lang="en-US"/>
              <a:t>Loại câu hỏi truy vấn thành viên: Câu trả lời là True nếu σ</a:t>
            </a:r>
            <a:r>
              <a:rPr lang="en-US">
                <a:sym typeface="Symbol" panose="05050102010706020507" pitchFamily="18" charset="2"/>
              </a:rPr>
              <a:t>  U, ngược lại câu trả lời là False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Loại câu hỏi phỏng đoán: Câu trả lời là True nếu L(M) = U, ngược lại câu trả lời là False và Teacher trả về một phản </a:t>
            </a:r>
            <a:r>
              <a:rPr lang="en-US">
                <a:sym typeface="Symbol" panose="05050102010706020507" pitchFamily="18" charset="2"/>
              </a:rPr>
              <a:t>ví </a:t>
            </a:r>
            <a:r>
              <a:rPr lang="en-US" smtClean="0">
                <a:sym typeface="Symbol" panose="05050102010706020507" pitchFamily="18" charset="2"/>
              </a:rPr>
              <a:t>dụ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2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/>
              <a:t>Sinh ngữ cảnh giả định dựa trên thuật toán </a:t>
            </a:r>
            <a:r>
              <a:rPr lang="en-US" sz="3800" smtClean="0"/>
              <a:t>CDNF (1)</a:t>
            </a:r>
            <a:endParaRPr lang="en-US" sz="3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Việc học gồm 2 phần chính</a:t>
            </a:r>
          </a:p>
          <a:p>
            <a:pPr lvl="1"/>
            <a:r>
              <a:rPr lang="en-US"/>
              <a:t>Learner (Thực thi thuật </a:t>
            </a:r>
            <a:r>
              <a:rPr lang="en-US"/>
              <a:t>toán </a:t>
            </a:r>
            <a:r>
              <a:rPr lang="en-US" smtClean="0"/>
              <a:t>CDNF)</a:t>
            </a:r>
            <a:endParaRPr lang="en-US"/>
          </a:p>
          <a:p>
            <a:pPr lvl="1"/>
            <a:r>
              <a:rPr lang="en-US"/>
              <a:t>Teacher (Sẽ phải trả </a:t>
            </a:r>
            <a:r>
              <a:rPr lang="en-US"/>
              <a:t>lời </a:t>
            </a:r>
            <a:r>
              <a:rPr lang="en-US" smtClean="0"/>
              <a:t>4 </a:t>
            </a:r>
            <a:r>
              <a:rPr lang="en-US"/>
              <a:t>câu hỏi)</a:t>
            </a:r>
          </a:p>
          <a:p>
            <a:r>
              <a:rPr lang="en-US"/>
              <a:t>Learner: Hỏi </a:t>
            </a:r>
            <a:r>
              <a:rPr lang="en-US"/>
              <a:t>teacher </a:t>
            </a:r>
            <a:r>
              <a:rPr lang="en-US" smtClean="0"/>
              <a:t>4 </a:t>
            </a:r>
            <a:r>
              <a:rPr lang="en-US"/>
              <a:t>loại câu hỏi</a:t>
            </a:r>
          </a:p>
          <a:p>
            <a:pPr lvl="1"/>
            <a:r>
              <a:rPr lang="en-US"/>
              <a:t>Loại câu hỏi truy vấn </a:t>
            </a:r>
            <a:r>
              <a:rPr lang="en-US"/>
              <a:t>thành </a:t>
            </a:r>
            <a:r>
              <a:rPr lang="en-US"/>
              <a:t>viên MEM(µ</a:t>
            </a:r>
            <a:r>
              <a:rPr lang="en-US"/>
              <a:t>):  </a:t>
            </a:r>
            <a:r>
              <a:rPr lang="en-US" smtClean="0"/>
              <a:t>Kiểm tra xem µ có thỏa mãn </a:t>
            </a:r>
            <a:r>
              <a:rPr lang="el-GR" smtClean="0"/>
              <a:t>ι</a:t>
            </a:r>
            <a:r>
              <a:rPr lang="en-US" baseline="-25000" smtClean="0"/>
              <a:t>A</a:t>
            </a:r>
            <a:r>
              <a:rPr lang="en-US" smtClean="0"/>
              <a:t>(X) hay không</a:t>
            </a:r>
            <a:endParaRPr lang="en-US"/>
          </a:p>
          <a:p>
            <a:pPr lvl="1"/>
            <a:r>
              <a:rPr lang="en-US"/>
              <a:t>Loại câu hỏi truy vấn </a:t>
            </a:r>
            <a:r>
              <a:rPr lang="en-US"/>
              <a:t>ứng </a:t>
            </a:r>
            <a:r>
              <a:rPr lang="en-US" smtClean="0"/>
              <a:t>viên MEM(µ,µ</a:t>
            </a:r>
            <a:r>
              <a:rPr lang="en-US" baseline="30000" smtClean="0"/>
              <a:t>’</a:t>
            </a:r>
            <a:r>
              <a:rPr lang="en-US"/>
              <a:t>): Kiểm tra </a:t>
            </a:r>
            <a:r>
              <a:rPr lang="en-US"/>
              <a:t>xem </a:t>
            </a:r>
            <a:r>
              <a:rPr lang="en-US" smtClean="0"/>
              <a:t>(µ,µ</a:t>
            </a:r>
            <a:r>
              <a:rPr lang="en-US" baseline="30000" smtClean="0"/>
              <a:t>’</a:t>
            </a:r>
            <a:r>
              <a:rPr lang="en-US" smtClean="0"/>
              <a:t>)  có thỏa mãn </a:t>
            </a:r>
            <a:r>
              <a:rPr lang="el-GR" smtClean="0"/>
              <a:t>τ</a:t>
            </a:r>
            <a:r>
              <a:rPr lang="en-US" baseline="-25000"/>
              <a:t>A</a:t>
            </a:r>
            <a:r>
              <a:rPr lang="en-US" smtClean="0"/>
              <a:t>(X, X’) hay không</a:t>
            </a:r>
          </a:p>
          <a:p>
            <a:pPr lvl="1"/>
            <a:r>
              <a:rPr lang="en-US"/>
              <a:t>Loại câu hỏi </a:t>
            </a:r>
            <a:r>
              <a:rPr lang="en-US"/>
              <a:t>truy </a:t>
            </a:r>
            <a:r>
              <a:rPr lang="en-US" smtClean="0"/>
              <a:t>vấn tương đương EQ(ι): Kiểm tra xem ι có tương đương với </a:t>
            </a:r>
            <a:r>
              <a:rPr lang="en-US"/>
              <a:t>ι(X</a:t>
            </a:r>
            <a:r>
              <a:rPr lang="en-US" smtClean="0"/>
              <a:t>) hay khong</a:t>
            </a:r>
          </a:p>
          <a:p>
            <a:pPr lvl="1"/>
            <a:r>
              <a:rPr lang="en-US"/>
              <a:t>Loại câu hỏi truy vấn tương đương EQ(ι): Kiểm tra </a:t>
            </a:r>
            <a:r>
              <a:rPr lang="en-US"/>
              <a:t>xem </a:t>
            </a:r>
            <a:r>
              <a:rPr lang="en-US" smtClean="0"/>
              <a:t>τ(X, X’) </a:t>
            </a:r>
            <a:r>
              <a:rPr lang="en-US"/>
              <a:t>có tương </a:t>
            </a:r>
            <a:r>
              <a:rPr lang="en-US"/>
              <a:t>đương </a:t>
            </a:r>
            <a:r>
              <a:rPr lang="en-US" smtClean="0"/>
              <a:t>với </a:t>
            </a:r>
            <a:r>
              <a:rPr lang="el-GR" smtClean="0"/>
              <a:t>τ</a:t>
            </a:r>
            <a:r>
              <a:rPr lang="en-US" baseline="-25000" smtClean="0"/>
              <a:t>A</a:t>
            </a:r>
            <a:r>
              <a:rPr lang="en-US" smtClean="0"/>
              <a:t>(X, X’)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4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Sinh ngữ cảnh giả định dựa trên thuật toán CDNF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Teacher: Trả lời leaner</a:t>
            </a:r>
          </a:p>
          <a:p>
            <a:pPr lvl="1"/>
            <a:r>
              <a:rPr lang="en-US"/>
              <a:t>Loại câu hỏi truy vấn thành viên: Câu trả lời là True </a:t>
            </a:r>
            <a:r>
              <a:rPr lang="en-US"/>
              <a:t>nếu </a:t>
            </a:r>
            <a:r>
              <a:rPr lang="en-US" smtClean="0"/>
              <a:t>phép gán </a:t>
            </a:r>
            <a:r>
              <a:rPr lang="el-G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υ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sao cho </a:t>
            </a:r>
            <a:endParaRPr lang="en-US">
              <a:sym typeface="Symbol" panose="05050102010706020507" pitchFamily="18" charset="2"/>
            </a:endParaRPr>
          </a:p>
          <a:p>
            <a:pPr lvl="1"/>
            <a:r>
              <a:rPr lang="en-US">
                <a:sym typeface="Symbol" panose="05050102010706020507" pitchFamily="18" charset="2"/>
              </a:rPr>
              <a:t>Loại câu hỏi phỏng đoán: Câu trả lời là True nếu L(M) = U, ngược lại câu trả lời là False và Teacher trả về một phản ví dụ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4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Chuyển đổi qua (1) -&gt; đổi tên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Dạng đặc tả sử dụng LTS là gì</a:t>
            </a:r>
          </a:p>
          <a:p>
            <a:r>
              <a:rPr lang="en-US" smtClean="0"/>
              <a:t>Dạng đặc tả sử dụng hàm bool</a:t>
            </a:r>
          </a:p>
          <a:p>
            <a:r>
              <a:rPr lang="en-US" smtClean="0"/>
              <a:t>Thuật toán mã hóa gồm các bước</a:t>
            </a:r>
          </a:p>
          <a:p>
            <a:pPr lvl="1"/>
            <a:r>
              <a:rPr lang="en-US" smtClean="0"/>
              <a:t>Thuật toán mã hóa một tập hợp</a:t>
            </a:r>
          </a:p>
          <a:p>
            <a:pPr lvl="2"/>
            <a:r>
              <a:rPr lang="en-US" smtClean="0"/>
              <a:t>Mã hóa tập các trạng thái đầu vào</a:t>
            </a:r>
          </a:p>
          <a:p>
            <a:pPr lvl="2"/>
            <a:r>
              <a:rPr lang="en-US" smtClean="0"/>
              <a:t>Mã hóa tập các trạng thái đầu ra</a:t>
            </a:r>
          </a:p>
          <a:p>
            <a:pPr lvl="2"/>
            <a:r>
              <a:rPr lang="en-US" smtClean="0"/>
              <a:t>Mã hóa tập các sự kiện</a:t>
            </a:r>
          </a:p>
          <a:p>
            <a:pPr lvl="1"/>
            <a:r>
              <a:rPr lang="en-US" smtClean="0"/>
              <a:t>Thuật toán mã hóa tập các chuyển trạng thái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5117</TotalTime>
  <Words>976</Words>
  <Application>Microsoft Office PowerPoint</Application>
  <PresentationFormat>Widescreen</PresentationFormat>
  <Paragraphs>101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PHƯƠNG PHÁP CHUYỂN ĐỔI QUA LẠI GIỮA CÁC ĐẶC TẢ HÌNH THỨC CHO CÁC HỆ CHUYỂN TRẠNG THÁI</vt:lpstr>
      <vt:lpstr>Nội dung trình bày</vt:lpstr>
      <vt:lpstr>Giới thiệu bài toán</vt:lpstr>
      <vt:lpstr>Phương pháp kiểm chứng giả định-đảm bảo</vt:lpstr>
      <vt:lpstr>Phương pháp kiểm chứng giả định-đảm bảo (2)</vt:lpstr>
      <vt:lpstr>Sinh giả định dựa trên thuật toán L* (1)</vt:lpstr>
      <vt:lpstr>Sinh ngữ cảnh giả định dựa trên thuật toán CDNF (1)</vt:lpstr>
      <vt:lpstr>Sinh ngữ cảnh giả định dựa trên thuật toán CDNF (1)</vt:lpstr>
      <vt:lpstr>Chuyển đổi qua (1) -&gt; đổi tên</vt:lpstr>
      <vt:lpstr>Phương pháp chuyển đổi (1)</vt:lpstr>
      <vt:lpstr>Ví dụ minh họa</vt:lpstr>
      <vt:lpstr>Chứng minh tính đúng đắn(1)</vt:lpstr>
      <vt:lpstr>Chứng minh tính đúng đắn (2)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Nhận dạng thực thể tên trong ngôn ngữ nói và ứng dụng trong tương tác với điện thoại thông minh</dc:title>
  <dc:creator>Nam Phuong Tran</dc:creator>
  <cp:lastModifiedBy>hunglv</cp:lastModifiedBy>
  <cp:revision>354</cp:revision>
  <dcterms:created xsi:type="dcterms:W3CDTF">2015-08-26T03:04:49Z</dcterms:created>
  <dcterms:modified xsi:type="dcterms:W3CDTF">2016-10-10T00:59:22Z</dcterms:modified>
</cp:coreProperties>
</file>