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7" r:id="rId4"/>
    <p:sldId id="323" r:id="rId5"/>
    <p:sldId id="318" r:id="rId6"/>
    <p:sldId id="330" r:id="rId7"/>
    <p:sldId id="313" r:id="rId8"/>
    <p:sldId id="322" r:id="rId9"/>
    <p:sldId id="326" r:id="rId10"/>
    <p:sldId id="315" r:id="rId11"/>
    <p:sldId id="324" r:id="rId12"/>
    <p:sldId id="275" r:id="rId13"/>
    <p:sldId id="328" r:id="rId14"/>
    <p:sldId id="329" r:id="rId15"/>
    <p:sldId id="327" r:id="rId16"/>
    <p:sldId id="316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10" autoAdjust="0"/>
  </p:normalViewPr>
  <p:slideViewPr>
    <p:cSldViewPr snapToGrid="0">
      <p:cViewPr varScale="1">
        <p:scale>
          <a:sx n="61" d="100"/>
          <a:sy n="61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1D2B-95B4-41CC-9D4E-AFEC4AED8B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1C42-64BA-4A3C-AA3E-D4DD50A3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L*: Học</a:t>
            </a:r>
            <a:r>
              <a:rPr lang="en-US" baseline="0" smtClean="0"/>
              <a:t> ngữ cảnh giả định = 1 automat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Boolean: học ngữ cảnh giả định = 1 hàm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MAPPING</a:t>
            </a:r>
            <a:r>
              <a:rPr lang="en-US" baseline="0" smtClean="0"/>
              <a:t> Thiếu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MAPPING</a:t>
            </a:r>
          </a:p>
          <a:p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Iteam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map (Q -&gt;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mapping)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ttoans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58AE-80B4-44E2-A085-202CD7A91CD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727-75AF-4821-99D9-14BA7C06A006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5237-19A0-4C03-8631-CACE1A4F446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5556-26E1-4827-94BB-6319ECF94831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5BB-F484-4136-8A63-ED1B792EDCD2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F98-5EDF-491F-93DC-B5B36A4F5FE5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A13-27DB-467E-9705-FCC4424891EF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D93-7CA7-4548-98DF-FEFFD7346890}" type="datetime1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B00-446F-42BC-8476-88E019D6479F}" type="datetime1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4F3F-AD84-4C31-BAB2-1B02B35FD832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6EC-CC41-4ABD-8CFD-F8B7AA5C8F21}" type="datetime1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A11F-801E-4C5F-9DFD-5F45FC22DA80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8317"/>
            <a:ext cx="9398000" cy="2026771"/>
          </a:xfrm>
        </p:spPr>
        <p:txBody>
          <a:bodyPr>
            <a:normAutofit/>
          </a:bodyPr>
          <a:lstStyle/>
          <a:p>
            <a:r>
              <a:rPr lang="vi-VN" sz="4000">
                <a:latin typeface="+mn-lt"/>
                <a:ea typeface="+mn-ea"/>
                <a:cs typeface="+mn-cs"/>
              </a:rPr>
              <a:t>PHƯƠNG PHÁP CHUYỂN ĐỔI QUA LẠI GIỮA CÁC ĐẶC TẢ HÌNH THỨC CHO CÁC HỆ CHUYỂN TRẠNG THÁI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4014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/>
              <a:t>: </a:t>
            </a:r>
            <a:r>
              <a:rPr lang="en-US" smtClean="0"/>
              <a:t>Lê Văn Hùng</a:t>
            </a:r>
            <a:endParaRPr lang="en-US" dirty="0"/>
          </a:p>
          <a:p>
            <a:pPr algn="r"/>
            <a:r>
              <a:rPr lang="en-US" smtClean="0"/>
              <a:t>Giảng viên hướng </a:t>
            </a:r>
            <a:r>
              <a:rPr lang="en-US" dirty="0" err="1" smtClean="0"/>
              <a:t>dẫn</a:t>
            </a:r>
            <a:r>
              <a:rPr lang="en-US" smtClean="0"/>
              <a:t>: PGS. TS</a:t>
            </a:r>
            <a:r>
              <a:rPr lang="en-US" dirty="0" smtClean="0"/>
              <a:t>.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371120"/>
            <a:ext cx="9144000" cy="1264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TRƯỜNG ĐẠI HỌC CÔNG NGHỆ </a:t>
            </a:r>
          </a:p>
          <a:p>
            <a:r>
              <a:rPr lang="en-US" sz="3200" b="1" dirty="0" smtClean="0"/>
              <a:t>ĐẠI HỌC QUỐC GIA HÀ NỘI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" y="166725"/>
            <a:ext cx="1994198" cy="1994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23360" y="1635163"/>
            <a:ext cx="4163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minh họa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619"/>
            <a:ext cx="4427483" cy="2419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10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02166" y="3090041"/>
            <a:ext cx="593834" cy="1008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40" y="2149368"/>
            <a:ext cx="3454784" cy="1647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3796865"/>
            <a:ext cx="4772025" cy="29622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40" y="495001"/>
            <a:ext cx="4552950" cy="16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954" y="2869324"/>
            <a:ext cx="5379621" cy="283902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585" y="2869325"/>
            <a:ext cx="4879428" cy="27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pPr marL="0" indent="0" algn="ctr">
              <a:buNone/>
            </a:pPr>
            <a:r>
              <a:rPr lang="en-US" sz="9600" smtClean="0"/>
              <a:t>Em xin trân trọng cảm ơn thầy cô đã lắng nghe</a:t>
            </a:r>
            <a:endParaRPr lang="en-US" sz="9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Sinh</a:t>
            </a:r>
            <a:r>
              <a:rPr lang="en-US" sz="3800" dirty="0" smtClean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 smtClean="0"/>
              <a:t>định</a:t>
            </a:r>
            <a:r>
              <a:rPr lang="en-US" sz="3800" dirty="0" smtClean="0"/>
              <a:t> </a:t>
            </a:r>
            <a:r>
              <a:rPr lang="en-US" sz="3800" dirty="0" err="1" smtClean="0"/>
              <a:t>dựa</a:t>
            </a:r>
            <a:r>
              <a:rPr lang="en-US" sz="3800" dirty="0" smtClean="0"/>
              <a:t> </a:t>
            </a:r>
            <a:r>
              <a:rPr lang="en-US" sz="3800" dirty="0" err="1" smtClean="0"/>
              <a:t>trên</a:t>
            </a:r>
            <a:r>
              <a:rPr lang="en-US" sz="3800" dirty="0" smtClean="0"/>
              <a:t> </a:t>
            </a:r>
            <a:r>
              <a:rPr lang="en-US" sz="3800" dirty="0" err="1" smtClean="0"/>
              <a:t>thuật</a:t>
            </a:r>
            <a:r>
              <a:rPr lang="en-US" sz="3800" dirty="0" smtClean="0"/>
              <a:t> </a:t>
            </a:r>
            <a:r>
              <a:rPr lang="en-US" sz="3800" dirty="0" err="1" smtClean="0"/>
              <a:t>toán</a:t>
            </a:r>
            <a:r>
              <a:rPr lang="en-US" sz="3800" dirty="0" smtClean="0"/>
              <a:t> L</a:t>
            </a:r>
            <a:r>
              <a:rPr lang="en-US" sz="3800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Learner (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L*)</a:t>
            </a:r>
          </a:p>
          <a:p>
            <a:pPr lvl="1"/>
            <a:r>
              <a:rPr lang="en-US" dirty="0" smtClean="0"/>
              <a:t>Teacher (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2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)</a:t>
            </a:r>
          </a:p>
          <a:p>
            <a:r>
              <a:rPr lang="en-US" dirty="0"/>
              <a:t>Learner: </a:t>
            </a:r>
            <a:r>
              <a:rPr lang="en-US" dirty="0" err="1"/>
              <a:t>Hỏi</a:t>
            </a:r>
            <a:r>
              <a:rPr lang="en-US" dirty="0"/>
              <a:t> teacher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 </a:t>
            </a:r>
            <a:r>
              <a:rPr lang="en-US" dirty="0" err="1"/>
              <a:t>Chuỗi</a:t>
            </a:r>
            <a:r>
              <a:rPr lang="en-US" dirty="0"/>
              <a:t> σ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Σ*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smtClean="0"/>
              <a:t>U?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DFA 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L(M) </a:t>
            </a:r>
            <a:r>
              <a:rPr lang="en-US" dirty="0" err="1"/>
              <a:t>thì</a:t>
            </a:r>
            <a:r>
              <a:rPr lang="en-US" dirty="0"/>
              <a:t> L(M) </a:t>
            </a:r>
            <a:r>
              <a:rPr lang="en-US" dirty="0" smtClean="0"/>
              <a:t>= U?</a:t>
            </a:r>
            <a:endParaRPr lang="en-US" dirty="0"/>
          </a:p>
          <a:p>
            <a:r>
              <a:rPr lang="en-US" dirty="0"/>
              <a:t>Teacher: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Leaner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Sinh</a:t>
            </a:r>
            <a:r>
              <a:rPr lang="en-US" sz="3800" dirty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/>
              <a:t>định</a:t>
            </a:r>
            <a:r>
              <a:rPr lang="en-US" sz="3800" dirty="0"/>
              <a:t> </a:t>
            </a:r>
            <a:r>
              <a:rPr lang="en-US" sz="3800" dirty="0" err="1"/>
              <a:t>dựa</a:t>
            </a:r>
            <a:r>
              <a:rPr lang="en-US" sz="3800" dirty="0"/>
              <a:t> </a:t>
            </a:r>
            <a:r>
              <a:rPr lang="en-US" sz="3800" dirty="0" err="1"/>
              <a:t>trên</a:t>
            </a:r>
            <a:r>
              <a:rPr lang="en-US" sz="3800" dirty="0"/>
              <a:t> </a:t>
            </a:r>
            <a:r>
              <a:rPr lang="en-US" sz="3800" dirty="0" err="1"/>
              <a:t>thuật</a:t>
            </a:r>
            <a:r>
              <a:rPr lang="en-US" sz="3800" dirty="0"/>
              <a:t> </a:t>
            </a:r>
            <a:r>
              <a:rPr lang="en-US" sz="3800" dirty="0" err="1"/>
              <a:t>toán</a:t>
            </a:r>
            <a:r>
              <a:rPr lang="en-US" sz="3800" dirty="0"/>
              <a:t> </a:t>
            </a:r>
            <a:r>
              <a:rPr lang="en-US" sz="3800" dirty="0" smtClean="0"/>
              <a:t>CDNF (1)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Learner 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smtClean="0"/>
              <a:t>CDNF)</a:t>
            </a:r>
            <a:endParaRPr lang="en-US" dirty="0"/>
          </a:p>
          <a:p>
            <a:pPr lvl="1"/>
            <a:r>
              <a:rPr lang="en-US" dirty="0"/>
              <a:t>Teacher (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)</a:t>
            </a:r>
          </a:p>
          <a:p>
            <a:r>
              <a:rPr lang="en-US" dirty="0"/>
              <a:t>Learner: </a:t>
            </a:r>
            <a:r>
              <a:rPr lang="en-US" dirty="0" err="1"/>
              <a:t>Hỏi</a:t>
            </a:r>
            <a:r>
              <a:rPr lang="en-US" dirty="0"/>
              <a:t> teacher </a:t>
            </a:r>
            <a:r>
              <a:rPr lang="en-US" dirty="0" smtClean="0"/>
              <a:t>4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MEM(µ): </a:t>
            </a:r>
            <a:r>
              <a:rPr lang="en-US" dirty="0" smtClean="0"/>
              <a:t>µ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l-GR" dirty="0" smtClean="0"/>
              <a:t>ι</a:t>
            </a:r>
            <a:r>
              <a:rPr lang="en-US" baseline="-25000" dirty="0" smtClean="0"/>
              <a:t>A</a:t>
            </a:r>
            <a:r>
              <a:rPr lang="en-US" dirty="0" smtClean="0"/>
              <a:t>(X)?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MEM(µ, µ</a:t>
            </a:r>
            <a:r>
              <a:rPr lang="en-US" baseline="30000" dirty="0" smtClean="0"/>
              <a:t>’</a:t>
            </a:r>
            <a:r>
              <a:rPr lang="en-US" dirty="0"/>
              <a:t>): </a:t>
            </a:r>
            <a:r>
              <a:rPr lang="en-US" dirty="0" smtClean="0"/>
              <a:t>(µ, µ</a:t>
            </a:r>
            <a:r>
              <a:rPr lang="en-US" baseline="30000" dirty="0" smtClean="0"/>
              <a:t>’</a:t>
            </a:r>
            <a:r>
              <a:rPr lang="en-US" dirty="0" smtClean="0"/>
              <a:t>)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baseline="-25000" dirty="0"/>
              <a:t>A</a:t>
            </a:r>
            <a:r>
              <a:rPr lang="en-US" dirty="0" smtClean="0"/>
              <a:t>(X, X’)?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EQ(ι): ι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ι(X</a:t>
            </a:r>
            <a:r>
              <a:rPr lang="en-US" dirty="0" smtClean="0"/>
              <a:t>)?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EQ(τ): </a:t>
            </a:r>
            <a:r>
              <a:rPr lang="en-US" dirty="0" smtClean="0"/>
              <a:t>τ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baseline="-25000" dirty="0" smtClean="0"/>
              <a:t>A</a:t>
            </a:r>
            <a:r>
              <a:rPr lang="en-US" dirty="0" smtClean="0"/>
              <a:t>(X, X’)</a:t>
            </a:r>
          </a:p>
          <a:p>
            <a:r>
              <a:rPr lang="en-US" dirty="0" smtClean="0"/>
              <a:t>Teacher: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Learner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CDNF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leaner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YES </a:t>
            </a:r>
            <a:r>
              <a:rPr lang="en-US" dirty="0" err="1" smtClean="0"/>
              <a:t>nếu</a:t>
            </a:r>
            <a:r>
              <a:rPr lang="en-US" dirty="0" smtClean="0"/>
              <a:t> ι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dirty="0"/>
              <a:t>µ</a:t>
            </a:r>
            <a:r>
              <a:rPr lang="en-US" dirty="0" smtClean="0"/>
              <a:t>] = T </a:t>
            </a:r>
            <a:r>
              <a:rPr lang="en-US" dirty="0" err="1" smtClean="0"/>
              <a:t>và</a:t>
            </a:r>
            <a:r>
              <a:rPr lang="en-US" dirty="0" smtClean="0"/>
              <a:t> NO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</a:t>
            </a:r>
            <a:r>
              <a:rPr lang="en-US" dirty="0" smtClean="0"/>
              <a:t>, µ</a:t>
            </a:r>
            <a:r>
              <a:rPr lang="en-US" baseline="30000" dirty="0" smtClean="0"/>
              <a:t>’</a:t>
            </a:r>
            <a:r>
              <a:rPr lang="en-US" dirty="0" smtClean="0"/>
              <a:t>):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YES </a:t>
            </a:r>
            <a:r>
              <a:rPr lang="en-US" dirty="0" err="1" smtClean="0"/>
              <a:t>nếu</a:t>
            </a:r>
            <a:r>
              <a:rPr lang="en-US" dirty="0" smtClean="0"/>
              <a:t> ι</a:t>
            </a:r>
            <a:r>
              <a:rPr lang="en-US" baseline="-25000" dirty="0" smtClean="0"/>
              <a:t>1</a:t>
            </a:r>
            <a:r>
              <a:rPr lang="en-US" dirty="0" smtClean="0"/>
              <a:t>[µ, µ’] = T </a:t>
            </a:r>
            <a:r>
              <a:rPr lang="en-US" dirty="0" err="1" smtClean="0"/>
              <a:t>và</a:t>
            </a:r>
            <a:r>
              <a:rPr lang="en-US" dirty="0" smtClean="0"/>
              <a:t> NO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EQ(ι</a:t>
            </a:r>
            <a:r>
              <a:rPr lang="en-US" dirty="0" smtClean="0"/>
              <a:t>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YES </a:t>
            </a:r>
            <a:r>
              <a:rPr lang="en-US" dirty="0" err="1"/>
              <a:t>nếu</a:t>
            </a:r>
            <a:r>
              <a:rPr lang="en-US" dirty="0"/>
              <a:t> ι</a:t>
            </a:r>
            <a:r>
              <a:rPr lang="en-US" baseline="-25000" dirty="0"/>
              <a:t>1</a:t>
            </a:r>
            <a:r>
              <a:rPr lang="en-US" dirty="0"/>
              <a:t>[µ, µ’] = T </a:t>
            </a:r>
            <a:r>
              <a:rPr lang="en-US" dirty="0" err="1"/>
              <a:t>và</a:t>
            </a:r>
            <a:r>
              <a:rPr lang="en-US" dirty="0"/>
              <a:t> NO </a:t>
            </a:r>
            <a:r>
              <a:rPr lang="en-US" dirty="0" smtClean="0"/>
              <a:t>+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EQ(τ):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YES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smtClean="0"/>
              <a:t>τ</a:t>
            </a:r>
            <a:r>
              <a:rPr lang="en-US" baseline="-25000" dirty="0" smtClean="0"/>
              <a:t>1</a:t>
            </a:r>
            <a:r>
              <a:rPr lang="en-US" dirty="0" smtClean="0"/>
              <a:t>[µ</a:t>
            </a:r>
            <a:r>
              <a:rPr lang="en-US" dirty="0"/>
              <a:t>, µ’] = T </a:t>
            </a:r>
            <a:r>
              <a:rPr lang="en-US" dirty="0" err="1"/>
              <a:t>và</a:t>
            </a:r>
            <a:r>
              <a:rPr lang="en-US" dirty="0"/>
              <a:t> NO </a:t>
            </a:r>
            <a:r>
              <a:rPr lang="en-US" dirty="0" smtClean="0"/>
              <a:t>+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thuận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LTS sang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logic. Ta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chứng</a:t>
                </a:r>
                <a:r>
                  <a:rPr lang="en-US" dirty="0" smtClean="0"/>
                  <a:t> minh 2 </a:t>
                </a:r>
                <a:r>
                  <a:rPr lang="en-US" dirty="0" err="1" smtClean="0"/>
                  <a:t>luận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endParaRPr lang="en-US" dirty="0" smtClean="0"/>
              </a:p>
              <a:p>
                <a:pPr lvl="1"/>
                <a:r>
                  <a:rPr lang="en-US" sz="2800" dirty="0" err="1" smtClean="0"/>
                  <a:t>Tồn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tại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phép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gán</a:t>
                </a:r>
                <a:r>
                  <a:rPr lang="en-US" sz="2800" dirty="0"/>
                  <a:t> </a:t>
                </a:r>
                <a:r>
                  <a:rPr lang="el-GR" sz="2800" dirty="0" smtClean="0"/>
                  <a:t>υ</a:t>
                </a:r>
                <a:r>
                  <a:rPr lang="en-US" sz="2800" baseline="30000" dirty="0"/>
                  <a:t>0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sao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l-GR" sz="2800" dirty="0" smtClean="0"/>
                  <a:t>ι</a:t>
                </a:r>
                <a:r>
                  <a:rPr lang="en-US" sz="2800" dirty="0" smtClean="0"/>
                  <a:t>(</a:t>
                </a:r>
                <a:r>
                  <a:rPr lang="el-GR" sz="2800" dirty="0" smtClean="0"/>
                  <a:t>υ</a:t>
                </a:r>
                <a:r>
                  <a:rPr lang="en-US" sz="2800" baseline="30000" dirty="0" smtClean="0"/>
                  <a:t>0</a:t>
                </a:r>
                <a:r>
                  <a:rPr lang="en-US" sz="2800" dirty="0" smtClean="0"/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True</a:t>
                </a:r>
              </a:p>
              <a:p>
                <a:pPr lvl="1"/>
                <a:r>
                  <a:rPr lang="en-US" sz="2800" dirty="0" err="1" smtClean="0"/>
                  <a:t>Tồn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tại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một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tập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các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phép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gán</a:t>
                </a:r>
                <a:r>
                  <a:rPr lang="en-US" sz="2800" dirty="0" smtClean="0"/>
                  <a:t> </a:t>
                </a:r>
                <a:r>
                  <a:rPr lang="el-G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X</a:t>
                </a:r>
                <a:r>
                  <a:rPr lang="en-US" sz="2800" baseline="30000" dirty="0" smtClean="0"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(0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N)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sao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cho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endParaRPr lang="en-US" sz="2800" dirty="0"/>
              </a:p>
              <a:p>
                <a:pPr marL="457200" lvl="1" indent="0">
                  <a:buNone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một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vết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cs typeface="Times New Roman" panose="02020603050405020304" pitchFamily="18" charset="0"/>
                  </a:rPr>
                  <a:t> N</a:t>
                </a:r>
              </a:p>
              <a:p>
                <a:r>
                  <a:rPr lang="en-US" dirty="0"/>
                  <a:t>Chiều </a:t>
                </a:r>
                <a:r>
                  <a:rPr lang="en-US" dirty="0" err="1"/>
                  <a:t>nghịch</a:t>
                </a:r>
                <a:r>
                  <a:rPr lang="en-US" dirty="0"/>
                  <a:t>: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tả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logic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b="1" u="sng" dirty="0" err="1"/>
                  <a:t>bảng</a:t>
                </a:r>
                <a:r>
                  <a:rPr lang="en-US" b="1" u="sng" dirty="0"/>
                  <a:t> </a:t>
                </a:r>
                <a:r>
                  <a:rPr lang="en-US" b="1" u="sng" dirty="0" err="1"/>
                  <a:t>ánh</a:t>
                </a:r>
                <a:r>
                  <a:rPr lang="en-US" b="1" u="sng" dirty="0"/>
                  <a:t> </a:t>
                </a:r>
                <a:r>
                  <a:rPr lang="en-US" b="1" u="sng" dirty="0" err="1"/>
                  <a:t>xạ</a:t>
                </a:r>
                <a:r>
                  <a:rPr lang="en-US" dirty="0"/>
                  <a:t> sang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tả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LTS.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chứng</a:t>
                </a:r>
                <a:r>
                  <a:rPr lang="en-US" dirty="0"/>
                  <a:t> minh 2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l-GR" dirty="0"/>
                  <a:t>ι</a:t>
                </a:r>
                <a:r>
                  <a:rPr lang="en-US" dirty="0"/>
                  <a:t>(</a:t>
                </a:r>
                <a:r>
                  <a:rPr lang="el-GR" dirty="0"/>
                  <a:t>υ</a:t>
                </a:r>
                <a:r>
                  <a:rPr lang="en-US" baseline="30000" dirty="0"/>
                  <a:t>0</a:t>
                </a:r>
                <a:r>
                  <a:rPr lang="en-US" dirty="0"/>
                  <a:t>) = True </a:t>
                </a:r>
                <a:r>
                  <a:rPr lang="en-US" dirty="0" err="1"/>
                  <a:t>nên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LTS</a:t>
                </a:r>
              </a:p>
              <a:p>
                <a:pPr lvl="1"/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σ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:r>
                  <a:rPr lang="el-GR" dirty="0">
                    <a:cs typeface="Times New Roman" panose="02020603050405020304" pitchFamily="18" charset="0"/>
                  </a:rPr>
                  <a:t>ω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l-GR" dirty="0">
                    <a:cs typeface="Times New Roman" panose="02020603050405020304" pitchFamily="18" charset="0"/>
                  </a:rPr>
                  <a:t>ω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cs typeface="Times New Roman" panose="02020603050405020304" pitchFamily="18" charset="0"/>
                  </a:rPr>
                  <a:t>…</a:t>
                </a:r>
                <a:r>
                  <a:rPr lang="el-GR" dirty="0">
                    <a:cs typeface="Times New Roman" panose="02020603050405020304" pitchFamily="18" charset="0"/>
                  </a:rPr>
                  <a:t> ω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q</a:t>
                </a:r>
                <a:r>
                  <a:rPr lang="en-US" baseline="-25000" dirty="0" err="1">
                    <a:cs typeface="Times New Roman" panose="02020603050405020304" pitchFamily="18" charset="0"/>
                  </a:rPr>
                  <a:t>i</a:t>
                </a:r>
                <a:r>
                  <a:rPr lang="en-US" dirty="0" err="1">
                    <a:sym typeface="Symbol" panose="05050102010706020507" pitchFamily="18" charset="2"/>
                  </a:rPr>
                  <a:t>Q</a:t>
                </a:r>
                <a:r>
                  <a:rPr lang="en-US" dirty="0">
                    <a:cs typeface="Times New Roman" panose="02020603050405020304" pitchFamily="18" charset="0"/>
                  </a:rPr>
                  <a:t> (0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cs typeface="Times New Roman" panose="02020603050405020304" pitchFamily="18" charset="0"/>
                  </a:rPr>
                  <a:t> N) </a:t>
                </a:r>
                <a:r>
                  <a:rPr lang="en-US" dirty="0" err="1">
                    <a:cs typeface="Times New Roman" panose="02020603050405020304" pitchFamily="18" charset="0"/>
                  </a:rPr>
                  <a:t>sao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cs typeface="Times New Roman" panose="02020603050405020304" pitchFamily="18" charset="0"/>
                  </a:rPr>
                  <a:t> q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groupChr>
                  </m:oMath>
                </a14:m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163" y="2505074"/>
            <a:ext cx="3291982" cy="42657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Thuật toán mã hóa tập các chuyển trạng thái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97575" y="2798850"/>
            <a:ext cx="4637881" cy="25962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định-đảm</a:t>
            </a:r>
            <a:r>
              <a:rPr lang="en-US" dirty="0"/>
              <a:t> </a:t>
            </a:r>
            <a:r>
              <a:rPr lang="en-US" dirty="0" err="1" smtClean="0"/>
              <a:t>bảo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L*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CDNF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 smtClean="0"/>
              <a:t>họa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Chứng</a:t>
            </a:r>
            <a:r>
              <a:rPr lang="en-US" dirty="0" smtClean="0"/>
              <a:t> minh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/>
              <a:t>Giới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thiệu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bài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toán</a:t>
            </a:r>
            <a:r>
              <a:rPr lang="en-US" sz="3800" b="1" dirty="0" smtClean="0"/>
              <a:t> (1)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(LTS)</a:t>
            </a:r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709"/>
            <a:ext cx="5455362" cy="2968022"/>
          </a:xfrm>
        </p:spPr>
      </p:pic>
    </p:spTree>
    <p:extLst>
      <p:ext uri="{BB962C8B-B14F-4D97-AF65-F5344CB8AC3E}">
        <p14:creationId xmlns:p14="http://schemas.microsoft.com/office/powerpoint/2010/main" val="23223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Phương pháp đặc tả sử dụng LTS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LTS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,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bùng</a:t>
            </a:r>
            <a:r>
              <a:rPr lang="en-US" dirty="0" smtClean="0"/>
              <a:t> </a:t>
            </a:r>
            <a:r>
              <a:rPr lang="en-US" dirty="0" err="1" smtClean="0"/>
              <a:t>nổ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Phương pháp đặc tả sử dụng hàm logic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mtClean="0"/>
              <a:t>Ưu điểm</a:t>
            </a:r>
          </a:p>
          <a:p>
            <a:pPr lvl="1"/>
            <a:r>
              <a:rPr lang="en-US" smtClean="0"/>
              <a:t>Giải quyết được bài toán bùng nổ không gian trạng thái</a:t>
            </a:r>
          </a:p>
          <a:p>
            <a:pPr lvl="1"/>
            <a:r>
              <a:rPr lang="en-US" smtClean="0"/>
              <a:t>Biểu diễn các hệ thống lớn khá hiệu quả</a:t>
            </a:r>
          </a:p>
          <a:p>
            <a:r>
              <a:rPr lang="en-US" smtClean="0"/>
              <a:t>Nhược điểm</a:t>
            </a:r>
          </a:p>
          <a:p>
            <a:pPr lvl="1"/>
            <a:r>
              <a:rPr lang="en-US" smtClean="0"/>
              <a:t>Không trực quan vì dạng biểu diễn chỉ là các hàm Boolean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Phương</a:t>
            </a:r>
            <a:r>
              <a:rPr lang="en-US" sz="3800" dirty="0" smtClean="0"/>
              <a:t> </a:t>
            </a:r>
            <a:r>
              <a:rPr lang="en-US" sz="3800" dirty="0" err="1" smtClean="0"/>
              <a:t>pháp</a:t>
            </a:r>
            <a:r>
              <a:rPr lang="en-US" sz="3800" dirty="0" smtClean="0"/>
              <a:t> </a:t>
            </a:r>
            <a:r>
              <a:rPr lang="en-US" sz="3800" dirty="0" err="1" smtClean="0"/>
              <a:t>kiểm</a:t>
            </a:r>
            <a:r>
              <a:rPr lang="en-US" sz="3800" dirty="0" smtClean="0"/>
              <a:t> </a:t>
            </a:r>
            <a:r>
              <a:rPr lang="en-US" sz="3800" dirty="0" err="1" smtClean="0"/>
              <a:t>chứng</a:t>
            </a:r>
            <a:r>
              <a:rPr lang="en-US" sz="3800" dirty="0" smtClean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 smtClean="0"/>
              <a:t>định-đảm</a:t>
            </a:r>
            <a:r>
              <a:rPr lang="en-US" sz="3800" dirty="0" smtClean="0"/>
              <a:t> </a:t>
            </a:r>
            <a:r>
              <a:rPr lang="en-US" sz="3800" dirty="0" err="1" smtClean="0"/>
              <a:t>bảo</a:t>
            </a:r>
            <a:r>
              <a:rPr lang="en-US" sz="3800" smtClean="0"/>
              <a:t> (1)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P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ta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╞ </a:t>
            </a:r>
            <a:r>
              <a:rPr lang="en-US" dirty="0" smtClean="0"/>
              <a:t>p ? </a:t>
            </a:r>
            <a:r>
              <a:rPr lang="en-US" dirty="0" err="1"/>
              <a:t>m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</a:p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&lt;A&gt; M</a:t>
            </a:r>
            <a:r>
              <a:rPr lang="en-US" baseline="-25000" dirty="0"/>
              <a:t>1</a:t>
            </a:r>
            <a:r>
              <a:rPr lang="en-US" dirty="0"/>
              <a:t> &lt;p&gt;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</a:t>
            </a:r>
          </a:p>
          <a:p>
            <a:pPr lvl="1"/>
            <a:r>
              <a:rPr lang="en-US" dirty="0"/>
              <a:t>&lt;True&gt; M</a:t>
            </a:r>
            <a:r>
              <a:rPr lang="en-US" baseline="-25000" dirty="0"/>
              <a:t>2</a:t>
            </a:r>
            <a:r>
              <a:rPr lang="en-US" dirty="0"/>
              <a:t> &lt;A&gt;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Sinh</a:t>
            </a:r>
            <a:r>
              <a:rPr lang="en-US" dirty="0" smtClean="0"/>
              <a:t> 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err="1" smtClean="0"/>
              <a:t>nào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887" y="1825625"/>
            <a:ext cx="5181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87" y="1894459"/>
            <a:ext cx="5213494" cy="321340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008994" y="5412664"/>
            <a:ext cx="685694" cy="378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–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L*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Input: U,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Σ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endParaRPr lang="en-US" dirty="0"/>
          </a:p>
          <a:p>
            <a:r>
              <a:rPr lang="en-US" dirty="0" smtClean="0"/>
              <a:t>Output: M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DFA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 </a:t>
            </a:r>
            <a:r>
              <a:rPr lang="en-US" dirty="0" err="1"/>
              <a:t>và</a:t>
            </a:r>
            <a:r>
              <a:rPr lang="en-US" dirty="0"/>
              <a:t> L(M) = U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CDNF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r>
              <a:rPr lang="en-US" smtClean="0"/>
              <a:t>: None</a:t>
            </a:r>
            <a:endParaRPr lang="en-US" dirty="0" smtClean="0"/>
          </a:p>
          <a:p>
            <a:r>
              <a:rPr lang="en-US" dirty="0" smtClean="0"/>
              <a:t>Output: f </a:t>
            </a:r>
            <a:r>
              <a:rPr lang="en-US" dirty="0" err="1" smtClean="0"/>
              <a:t>với</a:t>
            </a:r>
            <a:r>
              <a:rPr lang="en-US" dirty="0" smtClean="0"/>
              <a:t> 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 = &lt;</a:t>
            </a:r>
            <a:r>
              <a:rPr lang="en-US" sz="2400" dirty="0" smtClean="0"/>
              <a:t>Q</a:t>
            </a:r>
            <a:r>
              <a:rPr lang="en-US" sz="2400" dirty="0"/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&gt;,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Q </a:t>
            </a:r>
            <a:r>
              <a:rPr lang="en-US" sz="2400" dirty="0"/>
              <a:t>= </a:t>
            </a:r>
            <a:r>
              <a:rPr lang="en-US" sz="2400" dirty="0" smtClean="0"/>
              <a:t>{q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{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sz="2400" dirty="0" smtClean="0"/>
              <a:t>⊆ </a:t>
            </a:r>
            <a:r>
              <a:rPr lang="pt-BR" sz="2400" dirty="0" smtClean="0"/>
              <a:t>Q x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pt-BR" sz="2400" dirty="0" smtClean="0"/>
              <a:t>x </a:t>
            </a:r>
            <a:r>
              <a:rPr lang="pt-BR" sz="2400" dirty="0"/>
              <a:t>Q </a:t>
            </a:r>
            <a:r>
              <a:rPr lang="pt-BR" sz="2400" dirty="0" smtClean="0"/>
              <a:t>là hàm chuyển trạng thái, và</a:t>
            </a:r>
            <a:r>
              <a:rPr lang="pt-BR" sz="2400" dirty="0"/>
              <a:t> 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 Q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 = </a:t>
            </a:r>
            <a:r>
              <a:rPr lang="pt-BR" sz="2400" dirty="0" smtClean="0"/>
              <a:t>&lt;X</a:t>
            </a:r>
            <a:r>
              <a:rPr lang="pt-BR" sz="2400" dirty="0"/>
              <a:t>, E,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pt-BR" sz="2400" dirty="0" smtClean="0"/>
              <a:t>(X, E, X’),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</a:t>
            </a:r>
            <a:r>
              <a:rPr lang="pt-BR" sz="2400" dirty="0" smtClean="0"/>
              <a:t>(X)&gt;, trong đó:</a:t>
            </a:r>
          </a:p>
          <a:p>
            <a:r>
              <a:rPr lang="en-US" sz="2400" dirty="0" smtClean="0"/>
              <a:t>X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logic dung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/>
              <a:t>,</a:t>
            </a:r>
            <a:endParaRPr lang="en-US" sz="2400" dirty="0" smtClean="0"/>
          </a:p>
          <a:p>
            <a:r>
              <a:rPr lang="en-US" sz="2400" dirty="0" smtClean="0"/>
              <a:t>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logic dung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vi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/>
              <a:t>,</a:t>
            </a:r>
            <a:endParaRPr lang="en-US" sz="2400" dirty="0" smtClean="0"/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pt-BR" sz="2400" dirty="0"/>
              <a:t>(X, E, X</a:t>
            </a:r>
            <a:r>
              <a:rPr lang="pt-BR" sz="2400" dirty="0" smtClean="0"/>
              <a:t>’) là hàm logic dùng để biểu diễn các chuyển trạng thái của hệ thống, và</a:t>
            </a: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</a:t>
            </a:r>
            <a:r>
              <a:rPr lang="pt-BR" sz="2400" dirty="0"/>
              <a:t>(X</a:t>
            </a:r>
            <a:r>
              <a:rPr lang="pt-BR" sz="2400" dirty="0" smtClean="0"/>
              <a:t>) là hàm logic dùng để biểu diễn trạng thái khởi tạo.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US" dirty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1: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 -&gt;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 +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pPr lvl="1"/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logic +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-&gt;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err="1" smtClean="0"/>
              <a:t>chuyển</a:t>
            </a:r>
            <a:r>
              <a:rPr lang="en-US" smtClean="0"/>
              <a:t> đổi (3)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94" y="2505075"/>
            <a:ext cx="2684982" cy="384454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14" y="2592132"/>
            <a:ext cx="2584386" cy="36845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5510</TotalTime>
  <Words>1458</Words>
  <Application>Microsoft Office PowerPoint</Application>
  <PresentationFormat>Widescreen</PresentationFormat>
  <Paragraphs>150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PHƯƠNG PHÁP CHUYỂN ĐỔI QUA LẠI GIỮA CÁC ĐẶC TẢ HÌNH THỨC CHO CÁC HỆ CHUYỂN TRẠNG THÁI</vt:lpstr>
      <vt:lpstr>Nội dung trình bày</vt:lpstr>
      <vt:lpstr>Giới thiệu bài toán (1)</vt:lpstr>
      <vt:lpstr>Giới thiệu bài toán (2)</vt:lpstr>
      <vt:lpstr>Phương pháp kiểm chứng giả định-đảm bảo (1)</vt:lpstr>
      <vt:lpstr>Các phương pháp sinh giả định–đảm bảo</vt:lpstr>
      <vt:lpstr>Phương pháp chuyển đổi (1)</vt:lpstr>
      <vt:lpstr>Phương pháp chuyển đổi (2)</vt:lpstr>
      <vt:lpstr>Phương pháp chuyển đổi (3)</vt:lpstr>
      <vt:lpstr>Ví dụ minh họa</vt:lpstr>
      <vt:lpstr>Cài đặt công cụ chuyển đổi</vt:lpstr>
      <vt:lpstr>PowerPoint Presentation</vt:lpstr>
      <vt:lpstr>Sinh giả định dựa trên thuật toán L*</vt:lpstr>
      <vt:lpstr>Sinh giả định dựa trên thuật toán CDNF (1)</vt:lpstr>
      <vt:lpstr>Sinh giả định dựa trên thuật toán CDNF (2)</vt:lpstr>
      <vt:lpstr>Chứng minh tính đúng đắn (1)</vt:lpstr>
      <vt:lpstr>Phương pháp chuyển đổi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thực thể tên trong ngôn ngữ nói và ứng dụng trong tương tác với điện thoại thông minh</dc:title>
  <dc:creator>Nam Phuong Tran</dc:creator>
  <cp:lastModifiedBy>hunglv</cp:lastModifiedBy>
  <cp:revision>477</cp:revision>
  <dcterms:created xsi:type="dcterms:W3CDTF">2015-08-26T03:04:49Z</dcterms:created>
  <dcterms:modified xsi:type="dcterms:W3CDTF">2016-10-12T21:59:56Z</dcterms:modified>
</cp:coreProperties>
</file>