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7" r:id="rId4"/>
    <p:sldId id="293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10" autoAdjust="0"/>
  </p:normalViewPr>
  <p:slideViewPr>
    <p:cSldViewPr snapToGrid="0">
      <p:cViewPr varScale="1">
        <p:scale>
          <a:sx n="61" d="100"/>
          <a:sy n="6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D2B-95B4-41CC-9D4E-AFEC4AED8B5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1C42-64BA-4A3C-AA3E-D4DD50A3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58AE-80B4-44E2-A085-202CD7A91CD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727-75AF-4821-99D9-14BA7C06A006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5237-19A0-4C03-8631-CACE1A4F446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5556-26E1-4827-94BB-6319ECF9483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5BB-F484-4136-8A63-ED1B792EDCD2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F98-5EDF-491F-93DC-B5B36A4F5FE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A13-27DB-467E-9705-FCC4424891EF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D93-7CA7-4548-98DF-FEFFD7346890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B00-446F-42BC-8476-88E019D6479F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4F3F-AD84-4C31-BAB2-1B02B35FD83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6EC-CC41-4ABD-8CFD-F8B7AA5C8F21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11F-801E-4C5F-9DFD-5F45FC22DA80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44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vi-VN" sz="4800"/>
              <a:t>PHƯƠNG PHÁP CHUYỂN ĐỔI QUA LẠI GIỮA CÁC ĐẶC TẢ HÌNH THỨC CHO CÁC HỆ CHUYỂN TRẠNG THÁI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: </a:t>
            </a:r>
            <a:r>
              <a:rPr lang="en-US" smtClean="0"/>
              <a:t>Lê Văn Hùng</a:t>
            </a:r>
            <a:endParaRPr lang="en-US" dirty="0"/>
          </a:p>
          <a:p>
            <a:pPr algn="r"/>
            <a:r>
              <a:rPr lang="en-US" smtClean="0"/>
              <a:t>Giảng viên hướng </a:t>
            </a:r>
            <a:r>
              <a:rPr lang="en-US" dirty="0" err="1" smtClean="0"/>
              <a:t>dẫn</a:t>
            </a:r>
            <a:r>
              <a:rPr lang="en-US" smtClean="0"/>
              <a:t>: PGS. TS</a:t>
            </a:r>
            <a:r>
              <a:rPr lang="en-US" dirty="0" smtClean="0"/>
              <a:t>.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371120"/>
            <a:ext cx="9144000" cy="1264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TRƯỜNG ĐẠI HỌC CÔNG NGHỆ </a:t>
            </a:r>
          </a:p>
          <a:p>
            <a:r>
              <a:rPr lang="en-US" sz="3200" b="1" dirty="0" smtClean="0"/>
              <a:t>ĐẠI HỌC QUỐC GIA HÀ NỘI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66725"/>
            <a:ext cx="1994198" cy="1994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1635163"/>
            <a:ext cx="416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chuyển đổi (1)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Thuật toán mã hóa một tập hợp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4"/>
            <a:ext cx="3291982" cy="42657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92131" y="3299619"/>
            <a:ext cx="3743325" cy="2095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minh họa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619"/>
            <a:ext cx="4427483" cy="2419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11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02166" y="3090041"/>
            <a:ext cx="593834" cy="100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40" y="2149368"/>
            <a:ext cx="3454784" cy="1647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3796865"/>
            <a:ext cx="4772025" cy="2962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0" y="495001"/>
            <a:ext cx="4552950" cy="1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Chứng minh tính đúng đắn của phương pháp (1)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Chiều thuận: Từ dạng đặc tả sử dụng LTS sang dạng đặc tả sử dụng hàm logic. Dựa theo định nghĩa, chúng ta chứng minh 2 luận điểm:</a:t>
            </a:r>
          </a:p>
          <a:p>
            <a:pPr lvl="1"/>
            <a:r>
              <a:rPr lang="en-US" sz="2800"/>
              <a:t>Tồn tại một phép </a:t>
            </a:r>
            <a:r>
              <a:rPr lang="en-US" sz="2800"/>
              <a:t>gán </a:t>
            </a:r>
            <a:r>
              <a:rPr lang="el-GR" sz="2800" smtClean="0"/>
              <a:t>υ</a:t>
            </a:r>
            <a:r>
              <a:rPr lang="en-US" sz="2800" baseline="30000"/>
              <a:t>0</a:t>
            </a:r>
            <a:r>
              <a:rPr lang="en-US" sz="2800" smtClean="0"/>
              <a:t> </a:t>
            </a:r>
            <a:r>
              <a:rPr lang="en-US" sz="2800"/>
              <a:t>sao cho </a:t>
            </a:r>
            <a:r>
              <a:rPr lang="el-GR" sz="2800"/>
              <a:t>ι</a:t>
            </a:r>
            <a:r>
              <a:rPr lang="el-GR" sz="2800"/>
              <a:t> </a:t>
            </a:r>
            <a:r>
              <a:rPr lang="en-US" sz="2800"/>
              <a:t>(</a:t>
            </a:r>
            <a:r>
              <a:rPr lang="el-GR" sz="2800" smtClean="0"/>
              <a:t>υ</a:t>
            </a:r>
            <a:r>
              <a:rPr lang="en-US" sz="2800" baseline="30000" smtClean="0"/>
              <a:t>0</a:t>
            </a:r>
            <a:r>
              <a:rPr lang="en-US" sz="2800" smtClean="0"/>
              <a:t>) </a:t>
            </a:r>
            <a:r>
              <a:rPr lang="en-US" sz="2800"/>
              <a:t>= </a:t>
            </a:r>
            <a:r>
              <a:rPr lang="en-US" sz="2800" smtClean="0"/>
              <a:t>True</a:t>
            </a:r>
          </a:p>
          <a:p>
            <a:pPr lvl="1"/>
            <a:r>
              <a:rPr lang="en-US" sz="2800" smtClean="0"/>
              <a:t>Tồn tại một tập các phép gán </a:t>
            </a:r>
            <a:r>
              <a:rPr lang="el-G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trên tập X</a:t>
            </a:r>
            <a:r>
              <a:rPr lang="en-US" sz="2800" baseline="30000" smtClean="0">
                <a:cs typeface="Times New Roman" panose="02020603050405020304" pitchFamily="18" charset="0"/>
              </a:rPr>
              <a:t>i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(0 &lt;= i &lt;= N) sao cho </a:t>
            </a:r>
            <a:endParaRPr lang="en-US" sz="2800"/>
          </a:p>
          <a:p>
            <a:pPr marL="457200" lvl="1" indent="0">
              <a:buNone/>
            </a:pP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</a:rPr>
              <a:t>là một vết của N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Chứng minh tính đúng đắn của phương </a:t>
            </a:r>
            <a:r>
              <a:rPr lang="en-US"/>
              <a:t>pháp </a:t>
            </a:r>
            <a:r>
              <a:rPr lang="en-US" smtClean="0"/>
              <a:t>(2)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Chiều nghịch: Từ dạng đặc tả sử dụng logic sang dạng đặc tả sử dụng LTS. Dựa theo định nghĩa chúng ta chứng minh 2 luận điểm từ dạng đặc tả sử dụng hàm logic:</a:t>
                </a:r>
              </a:p>
              <a:p>
                <a:pPr lvl="1"/>
                <a:r>
                  <a:rPr lang="el-GR" smtClean="0"/>
                  <a:t>ι </a:t>
                </a:r>
                <a:r>
                  <a:rPr lang="en-US"/>
                  <a:t>(</a:t>
                </a:r>
                <a:r>
                  <a:rPr lang="el-GR"/>
                  <a:t>υ</a:t>
                </a:r>
                <a:r>
                  <a:rPr lang="en-US" baseline="30000"/>
                  <a:t>0</a:t>
                </a:r>
                <a:r>
                  <a:rPr lang="en-US"/>
                  <a:t>) </a:t>
                </a:r>
                <a:r>
                  <a:rPr lang="en-US"/>
                  <a:t>= </a:t>
                </a:r>
                <a:r>
                  <a:rPr lang="en-US" smtClean="0"/>
                  <a:t>True nên q</a:t>
                </a:r>
                <a:r>
                  <a:rPr lang="en-US" baseline="-25000" smtClean="0"/>
                  <a:t>0</a:t>
                </a:r>
                <a:r>
                  <a:rPr lang="en-US" smtClean="0"/>
                  <a:t> là trạng thái khởi tạo của LTS</a:t>
                </a:r>
              </a:p>
              <a:p>
                <a:pPr lvl="1"/>
                <a:r>
                  <a:rPr lang="en-US" smtClean="0"/>
                  <a:t>Tồn tại chuỗi σ = 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l-G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trạng thái q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mtClean="0">
                    <a:sym typeface="Symbol" panose="05050102010706020507" pitchFamily="18" charset="2"/>
                  </a:rPr>
                  <a:t>Q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q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a:rPr lang="en-US" i="1"/>
                          <m:t>      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>
                                <a:sym typeface="Symbol" panose="05050102010706020507" pitchFamily="18" charset="2"/>
                              </a:rPr>
                              <m:t>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     </m:t>
                        </m:r>
                      </m:e>
                    </m:groupChr>
                  </m:oMath>
                </a14:m>
                <a:r>
                  <a:rPr lang="en-US" smtClean="0"/>
                  <a:t>q</a:t>
                </a:r>
                <a:r>
                  <a:rPr lang="en-US" baseline="-25000" smtClean="0"/>
                  <a:t>i</a:t>
                </a:r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9600" dirty="0" err="1" smtClean="0"/>
              <a:t>Trân</a:t>
            </a:r>
            <a:r>
              <a:rPr lang="en-US" sz="9600" dirty="0" smtClean="0"/>
              <a:t> </a:t>
            </a:r>
            <a:r>
              <a:rPr lang="en-US" sz="9600" dirty="0" err="1" smtClean="0"/>
              <a:t>trọng</a:t>
            </a:r>
            <a:r>
              <a:rPr lang="en-US" sz="9600" dirty="0" smtClean="0"/>
              <a:t> </a:t>
            </a:r>
            <a:r>
              <a:rPr lang="en-US" sz="9600" dirty="0" err="1" smtClean="0"/>
              <a:t>cảm</a:t>
            </a:r>
            <a:r>
              <a:rPr lang="en-US" sz="9600" dirty="0" smtClean="0"/>
              <a:t> </a:t>
            </a:r>
            <a:r>
              <a:rPr lang="en-US" sz="9600" dirty="0" err="1" smtClean="0"/>
              <a:t>ơn</a:t>
            </a:r>
            <a:r>
              <a:rPr lang="en-US" sz="9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Các phương pháp sinh ngữ cảnh giả định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Bài toán sinh ngữ cảnh giả định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ngữ cảnh giả định dựa vào thuật toán học L*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ngữ cảnh giả định dựa vào thuật toán học CDNF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Phương pháp chuyển đổi qua lại giữa các dạng đặc tả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Phương pháp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Chứng minh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Ví dụ minh họa</a:t>
            </a:r>
            <a:endParaRPr lang="en-US" dirty="0" smtClean="0"/>
          </a:p>
          <a:p>
            <a:pPr marL="571500" indent="-571500"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smtClean="0"/>
              <a:t>trình bày phương pháp chuyển đổi qua lại giữa 2 loại đặc tả</a:t>
            </a:r>
            <a:endParaRPr lang="en-US" dirty="0" smtClean="0"/>
          </a:p>
          <a:p>
            <a:pPr lvl="1"/>
            <a:r>
              <a:rPr lang="en-US" smtClean="0"/>
              <a:t>Dạng đặc tả sử dụng hệ chuyển trạng thái gắn nhãn (LTS)</a:t>
            </a:r>
          </a:p>
          <a:p>
            <a:pPr lvl="1"/>
            <a:r>
              <a:rPr lang="en-US" smtClean="0"/>
              <a:t>Dạng đặc tả sử dụng hàm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09"/>
            <a:ext cx="5455362" cy="2942431"/>
          </a:xfrm>
        </p:spPr>
      </p:pic>
    </p:spTree>
    <p:extLst>
      <p:ext uri="{BB962C8B-B14F-4D97-AF65-F5344CB8AC3E}">
        <p14:creationId xmlns:p14="http://schemas.microsoft.com/office/powerpoint/2010/main" val="232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sinh ngữ cảnh giả định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Yêu cầu bài toán</a:t>
            </a:r>
          </a:p>
          <a:p>
            <a:pPr lvl="1"/>
            <a:r>
              <a:rPr lang="en-US" smtClean="0"/>
              <a:t>Xét hệ thống đơn giản M chỉ gồm 2 thành phần M</a:t>
            </a:r>
            <a:r>
              <a:rPr lang="en-US" baseline="-25000" smtClean="0"/>
              <a:t>1</a:t>
            </a:r>
            <a:r>
              <a:rPr lang="en-US" smtClean="0"/>
              <a:t> và M</a:t>
            </a:r>
            <a:r>
              <a:rPr lang="en-US" baseline="-25000" smtClean="0"/>
              <a:t>2</a:t>
            </a:r>
            <a:r>
              <a:rPr lang="en-US"/>
              <a:t>, M </a:t>
            </a:r>
            <a:r>
              <a:rPr lang="en-US"/>
              <a:t>= </a:t>
            </a:r>
            <a:r>
              <a:rPr lang="en-US" smtClean="0"/>
              <a:t>M</a:t>
            </a:r>
            <a:r>
              <a:rPr lang="en-US" baseline="-25000" smtClean="0"/>
              <a:t>1</a:t>
            </a:r>
            <a:r>
              <a:rPr lang="en-US" smtClean="0"/>
              <a:t>||</a:t>
            </a:r>
            <a:r>
              <a:rPr lang="en-US"/>
              <a:t> </a:t>
            </a:r>
            <a:r>
              <a:rPr lang="en-US" smtClean="0"/>
              <a:t>M</a:t>
            </a:r>
            <a:r>
              <a:rPr lang="en-US" baseline="-25000" smtClean="0"/>
              <a:t>2</a:t>
            </a:r>
          </a:p>
          <a:p>
            <a:pPr lvl="1"/>
            <a:r>
              <a:rPr lang="en-US" smtClean="0"/>
              <a:t>Cần kiểm chứng xem hệ thống M có thỏa mãn 1 tính chất p nào đó hay không</a:t>
            </a:r>
          </a:p>
          <a:p>
            <a:pPr lvl="1"/>
            <a:r>
              <a:rPr lang="en-US"/>
              <a:t>M là một hệ thống lớn, chính vì thế </a:t>
            </a:r>
            <a:r>
              <a:rPr lang="en-US"/>
              <a:t>việc </a:t>
            </a:r>
            <a:r>
              <a:rPr lang="en-US" smtClean="0"/>
              <a:t>kiểm chứng M không khả thi</a:t>
            </a:r>
          </a:p>
          <a:p>
            <a:pPr lvl="1"/>
            <a:r>
              <a:rPr lang="en-US" smtClean="0"/>
              <a:t>Thay vì kiểm chứng M chúng ta thực hiện việc kiểm chứng trên M</a:t>
            </a:r>
            <a:r>
              <a:rPr lang="en-US" baseline="-25000" smtClean="0"/>
              <a:t>1</a:t>
            </a:r>
            <a:r>
              <a:rPr lang="en-US" smtClean="0"/>
              <a:t> và M</a:t>
            </a:r>
            <a:r>
              <a:rPr lang="en-US" baseline="-25000" smtClean="0"/>
              <a:t>2</a:t>
            </a: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887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6147"/>
            <a:ext cx="5370687" cy="3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sinh ngữ cảnh giả định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Bài toán sinh ngữ cảnh giả định quy yêu cầu bài trên về bài toán sinh ra một ngữ cảnh giả định A sao cho 2 yêu cầu sau đều phải được thỏa mãn</a:t>
            </a:r>
          </a:p>
          <a:p>
            <a:pPr lvl="1"/>
            <a:r>
              <a:rPr lang="en-US"/>
              <a:t>&lt;A&gt; M</a:t>
            </a:r>
            <a:r>
              <a:rPr lang="en-US" baseline="-25000"/>
              <a:t>1</a:t>
            </a:r>
            <a:r>
              <a:rPr lang="en-US"/>
              <a:t> &lt;p&gt; trả về True</a:t>
            </a:r>
          </a:p>
          <a:p>
            <a:pPr lvl="1"/>
            <a:r>
              <a:rPr lang="en-US"/>
              <a:t>&lt;True&gt; M</a:t>
            </a:r>
            <a:r>
              <a:rPr lang="en-US" baseline="-25000"/>
              <a:t>2</a:t>
            </a:r>
            <a:r>
              <a:rPr lang="en-US"/>
              <a:t> &lt;A&gt; trả về True</a:t>
            </a:r>
          </a:p>
          <a:p>
            <a:r>
              <a:rPr lang="en-US"/>
              <a:t>Làm thế nào để sinh ra được 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Sinh ngữ cảnh giả định dựa trên thuật toán L* (1)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Thuật toán học L* được đề </a:t>
            </a:r>
            <a:r>
              <a:rPr lang="en-US"/>
              <a:t>xuất bởi Angluin [9] và sau đó được cải tiến bởi Rivest </a:t>
            </a:r>
            <a:r>
              <a:rPr lang="en-US"/>
              <a:t>and </a:t>
            </a:r>
            <a:r>
              <a:rPr lang="en-US" smtClean="0"/>
              <a:t>Schapire.</a:t>
            </a:r>
          </a:p>
          <a:p>
            <a:r>
              <a:rPr lang="en-US" smtClean="0"/>
              <a:t>Đầu vào: U, Σ: Với </a:t>
            </a:r>
            <a:r>
              <a:rPr lang="en-US"/>
              <a:t>U là một ngôn ngữ chưa biết, Σ là bảng chữ cái</a:t>
            </a:r>
          </a:p>
          <a:p>
            <a:r>
              <a:rPr lang="en-US" smtClean="0"/>
              <a:t>Đầu ra: M: Với </a:t>
            </a:r>
            <a:r>
              <a:rPr lang="en-US"/>
              <a:t>M là một DFA sao cho M là một automata đơn định nhỏ nhất tương ứng với U và L(M) = U</a:t>
            </a:r>
            <a:endParaRPr lang="en-US" smtClean="0"/>
          </a:p>
          <a:p>
            <a:r>
              <a:rPr lang="en-US" smtClean="0"/>
              <a:t>Thuật toán gồm có 2 phần:</a:t>
            </a:r>
          </a:p>
          <a:p>
            <a:pPr lvl="1"/>
            <a:r>
              <a:rPr lang="en-US" smtClean="0"/>
              <a:t>Learner</a:t>
            </a:r>
          </a:p>
          <a:p>
            <a:pPr lvl="1"/>
            <a:r>
              <a:rPr lang="en-US" smtClean="0"/>
              <a:t>Teacher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Sinh ngữ cảnh giả định dựa trên thuật toán </a:t>
            </a:r>
            <a:r>
              <a:rPr lang="en-US" sz="4000"/>
              <a:t>L</a:t>
            </a:r>
            <a:r>
              <a:rPr lang="en-US" sz="4000" smtClean="0"/>
              <a:t>* (2)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Learner: Hỏi teacher 2 loại câu hỏi</a:t>
            </a:r>
          </a:p>
          <a:p>
            <a:pPr lvl="1"/>
            <a:r>
              <a:rPr lang="en-US" smtClean="0"/>
              <a:t>Loại câu hỏi truy vấn thành viên: </a:t>
            </a:r>
            <a:r>
              <a:rPr lang="en-US"/>
              <a:t> </a:t>
            </a:r>
            <a:r>
              <a:rPr lang="en-US" smtClean="0"/>
              <a:t>Chuỗi </a:t>
            </a:r>
            <a:r>
              <a:rPr lang="en-US"/>
              <a:t>σ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Σ* có thuộc U </a:t>
            </a:r>
            <a:r>
              <a:rPr lang="en-US"/>
              <a:t>hay </a:t>
            </a:r>
            <a:r>
              <a:rPr lang="en-US" smtClean="0"/>
              <a:t>không</a:t>
            </a:r>
          </a:p>
          <a:p>
            <a:pPr lvl="1"/>
            <a:r>
              <a:rPr lang="en-US" smtClean="0"/>
              <a:t>Loại câu hỏi phỏng đoán: </a:t>
            </a:r>
            <a:r>
              <a:rPr lang="en-US"/>
              <a:t>DFA M có ngôn ngữ là </a:t>
            </a:r>
            <a:r>
              <a:rPr lang="en-US"/>
              <a:t>L(M</a:t>
            </a:r>
            <a:r>
              <a:rPr lang="en-US" smtClean="0"/>
              <a:t>) thì L(M) có bằng U không</a:t>
            </a:r>
          </a:p>
          <a:p>
            <a:r>
              <a:rPr lang="en-US" smtClean="0"/>
              <a:t>Teacher: Trả lời leaner</a:t>
            </a:r>
          </a:p>
          <a:p>
            <a:pPr lvl="1"/>
            <a:r>
              <a:rPr lang="en-US" smtClean="0"/>
              <a:t>Loại câu hỏi truy vấn thành viên: Câu trả lời là True nếu σ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 U, ngược lại câu trả lời là False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Loại câu hỏi phỏng đoán: Câu trả lời là True nếu L(M) = U, ngược lại câu trả lời là False và Teacher trả về một phản ví 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Sinh ngữ cảnh giả định dựa trên thuật </a:t>
            </a:r>
            <a:r>
              <a:rPr lang="en-US" sz="3800"/>
              <a:t>toán </a:t>
            </a:r>
            <a:r>
              <a:rPr lang="en-US" sz="3800" smtClean="0"/>
              <a:t>CDNF (1)</a:t>
            </a:r>
            <a:endParaRPr 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Trình bày sau vì phần này em chưa hiểu rõ 100% 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chuyển đổi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Thuật toán mã hóa một tập hợp</a:t>
            </a:r>
          </a:p>
          <a:p>
            <a:pPr lvl="1"/>
            <a:r>
              <a:rPr lang="en-US" smtClean="0"/>
              <a:t>Mã hóa tập các trạng thái đầu vào</a:t>
            </a:r>
          </a:p>
          <a:p>
            <a:pPr lvl="1"/>
            <a:r>
              <a:rPr lang="en-US" smtClean="0"/>
              <a:t>Mã hóa tập các trạng thái đầu ra</a:t>
            </a:r>
          </a:p>
          <a:p>
            <a:pPr lvl="1"/>
            <a:r>
              <a:rPr lang="en-US" smtClean="0"/>
              <a:t>Mã hóa tập các sự kiện</a:t>
            </a:r>
          </a:p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4575</TotalTime>
  <Words>831</Words>
  <Application>Microsoft Office PowerPoint</Application>
  <PresentationFormat>Widescreen</PresentationFormat>
  <Paragraphs>87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PHƯƠNG PHÁP CHUYỂN ĐỔI QUA LẠI GIỮA CÁC ĐẶC TẢ HÌNH THỨC CHO CÁC HỆ CHUYỂN TRẠNG THÁI</vt:lpstr>
      <vt:lpstr>Nội dung trình bày</vt:lpstr>
      <vt:lpstr>Giới thiệu bài toán</vt:lpstr>
      <vt:lpstr>Phương pháp sinh ngữ cảnh giả định (1)</vt:lpstr>
      <vt:lpstr>Phương pháp sinh ngữ cảnh giả định (2)</vt:lpstr>
      <vt:lpstr>Sinh ngữ cảnh giả định dựa trên thuật toán L* (1)</vt:lpstr>
      <vt:lpstr>Sinh ngữ cảnh giả định dựa trên thuật toán L* (2)</vt:lpstr>
      <vt:lpstr>Sinh ngữ cảnh giả định dựa trên thuật toán CDNF (1)</vt:lpstr>
      <vt:lpstr>Phương pháp chuyển đổi (1)</vt:lpstr>
      <vt:lpstr>Phương pháp chuyển đổi (1)</vt:lpstr>
      <vt:lpstr>Ví dụ minh họa</vt:lpstr>
      <vt:lpstr>Chứng minh tính đúng đắn của phương pháp (1)</vt:lpstr>
      <vt:lpstr>Chứng minh tính đúng đắn của phương pháp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thực thể tên trong ngôn ngữ nói và ứng dụng trong tương tác với điện thoại thông minh</dc:title>
  <dc:creator>Nam Phuong Tran</dc:creator>
  <cp:lastModifiedBy>hunglv</cp:lastModifiedBy>
  <cp:revision>300</cp:revision>
  <dcterms:created xsi:type="dcterms:W3CDTF">2015-08-26T03:04:49Z</dcterms:created>
  <dcterms:modified xsi:type="dcterms:W3CDTF">2016-10-09T07:25:25Z</dcterms:modified>
</cp:coreProperties>
</file>