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FC7202-9576-496B-BEB0-01A433A16E8C}">
  <a:tblStyle styleId="{A9FC7202-9576-496B-BEB0-01A433A16E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157d0dd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6157d0dd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57d0dd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6157d0dd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157d0dd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6157d0dd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be4ad33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9be4ad33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157d0dd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6157d0dd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13a14a5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13a14a5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157d0dd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6157d0dd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157d0dd8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6157d0dd8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157d0dd8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6157d0dd8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57d0dd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6157d0dd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157d0dd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6157d0dd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157d0dd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6157d0dd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1.microchip.com/downloads/en/DeviceDoc/39631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Lab 07-2: Timer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Registers Associated with Timer1</a:t>
            </a:r>
            <a:endParaRPr b="1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TMR1L, TMR1H: registers for Timer1. When it comes to overflow, it interrupts.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PTR1: (TMR1IF) TMR1 Overflow Interrupt Flag bit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PIE1: (TMR1IE) TMR1 Overflow Interrupt Enable bit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PTR1: (TMR1IP) TMR1 Overflow Interrupt Priority bit</a:t>
            </a:r>
            <a:endParaRPr sz="16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975" y="2765275"/>
            <a:ext cx="6144045" cy="20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Timer2</a:t>
            </a:r>
            <a:endParaRPr b="1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Timer2</a:t>
            </a:r>
            <a:r>
              <a:rPr lang="zh-TW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An </a:t>
            </a:r>
            <a:r>
              <a:rPr lang="zh-TW" sz="1600">
                <a:solidFill>
                  <a:srgbClr val="FF0000"/>
                </a:solidFill>
              </a:rPr>
              <a:t>8-bit </a:t>
            </a:r>
            <a:r>
              <a:rPr lang="zh-TW" sz="1600"/>
              <a:t>mode timer or counter having both </a:t>
            </a:r>
            <a:r>
              <a:rPr lang="zh-TW" sz="1600">
                <a:solidFill>
                  <a:srgbClr val="FF0000"/>
                </a:solidFill>
              </a:rPr>
              <a:t>prescalar </a:t>
            </a:r>
            <a:r>
              <a:rPr lang="zh-TW" sz="1600"/>
              <a:t>and </a:t>
            </a:r>
            <a:r>
              <a:rPr lang="zh-TW" sz="1600">
                <a:solidFill>
                  <a:srgbClr val="FF0000"/>
                </a:solidFill>
              </a:rPr>
              <a:t>postscalar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Timer2 automatically increment by 1 and</a:t>
            </a:r>
            <a:r>
              <a:rPr lang="zh-TW" sz="1600">
                <a:solidFill>
                  <a:srgbClr val="FF0000"/>
                </a:solidFill>
              </a:rPr>
              <a:t> compare with the presetting value</a:t>
            </a:r>
            <a:r>
              <a:rPr lang="zh-TW" sz="1600"/>
              <a:t>. If the value is the same, Timer2 sends the signal to postscalar or interrupts. After sending signal, Timer2 clears the register and restarts.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How to get 0.5 second using Timer2</a:t>
            </a:r>
            <a:endParaRPr b="1"/>
          </a:p>
        </p:txBody>
      </p:sp>
      <p:sp>
        <p:nvSpPr>
          <p:cNvPr id="131" name="Google Shape;131;p24"/>
          <p:cNvSpPr txBox="1"/>
          <p:nvPr/>
        </p:nvSpPr>
        <p:spPr>
          <a:xfrm>
            <a:off x="421700" y="10923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Assume that </a:t>
            </a:r>
            <a:r>
              <a:rPr lang="zh-TW" sz="1600">
                <a:solidFill>
                  <a:srgbClr val="00FF00"/>
                </a:solidFill>
              </a:rPr>
              <a:t>postscalar</a:t>
            </a:r>
            <a:r>
              <a:rPr lang="zh-TW" sz="1600">
                <a:solidFill>
                  <a:schemeClr val="dk2"/>
                </a:solidFill>
              </a:rPr>
              <a:t> and </a:t>
            </a:r>
            <a:r>
              <a:rPr lang="zh-TW" sz="1600">
                <a:solidFill>
                  <a:srgbClr val="FF9900"/>
                </a:solidFill>
              </a:rPr>
              <a:t>prescalar</a:t>
            </a:r>
            <a:r>
              <a:rPr lang="zh-TW" sz="1600">
                <a:solidFill>
                  <a:schemeClr val="dk2"/>
                </a:solidFill>
              </a:rPr>
              <a:t> of Timer 2 are both 1:16 and FOSC = 250kHz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21700" y="1424125"/>
            <a:ext cx="5682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21700" y="1596963"/>
            <a:ext cx="8828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instruction clock frequency = FOSC / 4 = 250kHz / 4 = 62.5 kHz =&gt; </a:t>
            </a:r>
            <a:r>
              <a:rPr lang="zh-TW" sz="1500">
                <a:solidFill>
                  <a:srgbClr val="FF0000"/>
                </a:solidFill>
              </a:rPr>
              <a:t>#instr clocks / second</a:t>
            </a:r>
            <a:r>
              <a:rPr lang="zh-TW" sz="1500">
                <a:solidFill>
                  <a:schemeClr val="dk2"/>
                </a:solidFill>
              </a:rPr>
              <a:t> = 62.5k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89750" y="20325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FF"/>
                </a:solidFill>
              </a:rPr>
              <a:t># increment / second</a:t>
            </a:r>
            <a:r>
              <a:rPr lang="zh-TW" sz="1600">
                <a:solidFill>
                  <a:schemeClr val="dk2"/>
                </a:solidFill>
              </a:rPr>
              <a:t> </a:t>
            </a:r>
            <a:r>
              <a:rPr lang="zh-TW" sz="1600">
                <a:solidFill>
                  <a:schemeClr val="dk2"/>
                </a:solidFill>
              </a:rPr>
              <a:t>= (</a:t>
            </a:r>
            <a:r>
              <a:rPr lang="zh-TW" sz="1600">
                <a:solidFill>
                  <a:srgbClr val="FF0000"/>
                </a:solidFill>
              </a:rPr>
              <a:t>#instr clocks / second</a:t>
            </a:r>
            <a:r>
              <a:rPr lang="zh-TW" sz="1600">
                <a:solidFill>
                  <a:schemeClr val="dk2"/>
                </a:solidFill>
              </a:rPr>
              <a:t>) / </a:t>
            </a:r>
            <a:r>
              <a:rPr lang="zh-TW" sz="1600">
                <a:solidFill>
                  <a:srgbClr val="00FF00"/>
                </a:solidFill>
              </a:rPr>
              <a:t>16</a:t>
            </a:r>
            <a:r>
              <a:rPr lang="zh-TW" sz="1600">
                <a:solidFill>
                  <a:schemeClr val="dk2"/>
                </a:solidFill>
              </a:rPr>
              <a:t> / </a:t>
            </a:r>
            <a:r>
              <a:rPr lang="zh-TW" sz="1600">
                <a:solidFill>
                  <a:srgbClr val="FF9900"/>
                </a:solidFill>
              </a:rPr>
              <a:t>16</a:t>
            </a:r>
            <a:r>
              <a:rPr lang="zh-TW" sz="1600">
                <a:solidFill>
                  <a:schemeClr val="dk2"/>
                </a:solidFill>
              </a:rPr>
              <a:t> = </a:t>
            </a:r>
            <a:r>
              <a:rPr lang="zh-TW" sz="1600">
                <a:solidFill>
                  <a:schemeClr val="dk1"/>
                </a:solidFill>
              </a:rPr>
              <a:t>(</a:t>
            </a:r>
            <a:r>
              <a:rPr lang="zh-TW" sz="1600">
                <a:solidFill>
                  <a:schemeClr val="dk1"/>
                </a:solidFill>
              </a:rPr>
              <a:t>62.5k) / 16 / 16</a:t>
            </a:r>
            <a:r>
              <a:rPr lang="zh-TW" sz="1600">
                <a:solidFill>
                  <a:srgbClr val="FF9900"/>
                </a:solidFill>
              </a:rPr>
              <a:t> </a:t>
            </a:r>
            <a:r>
              <a:rPr lang="zh-TW" sz="1600">
                <a:solidFill>
                  <a:schemeClr val="dk2"/>
                </a:solidFill>
              </a:rPr>
              <a:t>=</a:t>
            </a:r>
            <a:r>
              <a:rPr lang="zh-TW" sz="1600">
                <a:solidFill>
                  <a:srgbClr val="FF9900"/>
                </a:solidFill>
              </a:rPr>
              <a:t> </a:t>
            </a:r>
            <a:r>
              <a:rPr lang="zh-TW" sz="1600">
                <a:solidFill>
                  <a:schemeClr val="dk2"/>
                </a:solidFill>
              </a:rPr>
              <a:t>244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89750" y="25026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# increment in 0.5 second = (</a:t>
            </a:r>
            <a:r>
              <a:rPr lang="zh-TW" sz="1600">
                <a:solidFill>
                  <a:srgbClr val="0000FF"/>
                </a:solidFill>
              </a:rPr>
              <a:t># increment / second</a:t>
            </a:r>
            <a:r>
              <a:rPr lang="zh-TW" sz="1600">
                <a:solidFill>
                  <a:schemeClr val="dk2"/>
                </a:solidFill>
              </a:rPr>
              <a:t>) / 2 = 122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36" name="Google Shape;136;p24"/>
          <p:cNvCxnSpPr/>
          <p:nvPr/>
        </p:nvCxnSpPr>
        <p:spPr>
          <a:xfrm flipH="1" rot="10800000">
            <a:off x="962000" y="4196425"/>
            <a:ext cx="75276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7" name="Google Shape;137;p24"/>
          <p:cNvCxnSpPr/>
          <p:nvPr/>
        </p:nvCxnSpPr>
        <p:spPr>
          <a:xfrm>
            <a:off x="981700" y="3843800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/>
          <p:nvPr/>
        </p:nvCxnSpPr>
        <p:spPr>
          <a:xfrm>
            <a:off x="8032100" y="3829825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4"/>
          <p:cNvSpPr txBox="1"/>
          <p:nvPr/>
        </p:nvSpPr>
        <p:spPr>
          <a:xfrm>
            <a:off x="809250" y="3408225"/>
            <a:ext cx="41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7831650" y="3408225"/>
            <a:ext cx="650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255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7465525" y="3829825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4"/>
          <p:cNvSpPr txBox="1"/>
          <p:nvPr/>
        </p:nvSpPr>
        <p:spPr>
          <a:xfrm>
            <a:off x="7180950" y="3408225"/>
            <a:ext cx="650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244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>
            <a:off x="3953850" y="3829825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 txBox="1"/>
          <p:nvPr/>
        </p:nvSpPr>
        <p:spPr>
          <a:xfrm>
            <a:off x="3276450" y="3408225"/>
            <a:ext cx="20952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PR2 = 122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45" name="Google Shape;145;p24"/>
          <p:cNvCxnSpPr/>
          <p:nvPr/>
        </p:nvCxnSpPr>
        <p:spPr>
          <a:xfrm flipH="1">
            <a:off x="1078525" y="3947438"/>
            <a:ext cx="2682600" cy="36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6" name="Google Shape;146;p24"/>
          <p:cNvSpPr txBox="1"/>
          <p:nvPr/>
        </p:nvSpPr>
        <p:spPr>
          <a:xfrm>
            <a:off x="2016925" y="3498138"/>
            <a:ext cx="80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0.5 sec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47" name="Google Shape;147;p24"/>
          <p:cNvCxnSpPr/>
          <p:nvPr/>
        </p:nvCxnSpPr>
        <p:spPr>
          <a:xfrm flipH="1">
            <a:off x="1078500" y="4071925"/>
            <a:ext cx="6235800" cy="105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8" name="Google Shape;148;p24"/>
          <p:cNvSpPr txBox="1"/>
          <p:nvPr/>
        </p:nvSpPr>
        <p:spPr>
          <a:xfrm>
            <a:off x="5718000" y="3643263"/>
            <a:ext cx="80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8E7CC3"/>
                </a:solidFill>
              </a:rPr>
              <a:t>1</a:t>
            </a:r>
            <a:r>
              <a:rPr lang="zh-TW">
                <a:solidFill>
                  <a:srgbClr val="8E7CC3"/>
                </a:solidFill>
              </a:rPr>
              <a:t> sec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52650" y="3128250"/>
            <a:ext cx="728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fixed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3103550" y="3128250"/>
            <a:ext cx="1044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variable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How to get 0.5 second using Timer1</a:t>
            </a:r>
            <a:endParaRPr b="1"/>
          </a:p>
        </p:txBody>
      </p:sp>
      <p:sp>
        <p:nvSpPr>
          <p:cNvPr id="156" name="Google Shape;156;p25"/>
          <p:cNvSpPr txBox="1"/>
          <p:nvPr/>
        </p:nvSpPr>
        <p:spPr>
          <a:xfrm>
            <a:off x="421700" y="10923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Assume that </a:t>
            </a:r>
            <a:r>
              <a:rPr lang="zh-TW" sz="1600">
                <a:solidFill>
                  <a:srgbClr val="FF9900"/>
                </a:solidFill>
              </a:rPr>
              <a:t>pre</a:t>
            </a:r>
            <a:r>
              <a:rPr lang="zh-TW" sz="1600">
                <a:solidFill>
                  <a:srgbClr val="FF9900"/>
                </a:solidFill>
              </a:rPr>
              <a:t>scalar</a:t>
            </a:r>
            <a:r>
              <a:rPr lang="zh-TW" sz="1600">
                <a:solidFill>
                  <a:schemeClr val="dk2"/>
                </a:solidFill>
              </a:rPr>
              <a:t> Timer1 is 1:2 and FOSC = 1MHz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21700" y="1493275"/>
            <a:ext cx="56829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489750" y="1562400"/>
            <a:ext cx="83730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instruction </a:t>
            </a:r>
            <a:r>
              <a:rPr lang="zh-TW" sz="1500">
                <a:solidFill>
                  <a:schemeClr val="dk2"/>
                </a:solidFill>
              </a:rPr>
              <a:t>clock frequency = FOSC / 4 = 1MHz / 4 = 250 kHz =&gt; </a:t>
            </a:r>
            <a:r>
              <a:rPr lang="zh-TW" sz="1500">
                <a:solidFill>
                  <a:srgbClr val="FF0000"/>
                </a:solidFill>
              </a:rPr>
              <a:t>#instr clocks / second</a:t>
            </a:r>
            <a:r>
              <a:rPr lang="zh-TW" sz="1500">
                <a:solidFill>
                  <a:schemeClr val="dk2"/>
                </a:solidFill>
              </a:rPr>
              <a:t> = 250k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89750" y="20325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FF"/>
                </a:solidFill>
              </a:rPr>
              <a:t># increment / second</a:t>
            </a:r>
            <a:r>
              <a:rPr lang="zh-TW" sz="1600">
                <a:solidFill>
                  <a:schemeClr val="dk2"/>
                </a:solidFill>
              </a:rPr>
              <a:t> = (</a:t>
            </a:r>
            <a:r>
              <a:rPr lang="zh-TW" sz="1600">
                <a:solidFill>
                  <a:srgbClr val="FF0000"/>
                </a:solidFill>
              </a:rPr>
              <a:t>#instr clocks / second</a:t>
            </a:r>
            <a:r>
              <a:rPr lang="zh-TW" sz="1600">
                <a:solidFill>
                  <a:schemeClr val="dk2"/>
                </a:solidFill>
              </a:rPr>
              <a:t>) / </a:t>
            </a:r>
            <a:r>
              <a:rPr lang="zh-TW" sz="1600">
                <a:solidFill>
                  <a:srgbClr val="FF9900"/>
                </a:solidFill>
              </a:rPr>
              <a:t>2</a:t>
            </a:r>
            <a:r>
              <a:rPr lang="zh-TW" sz="1600">
                <a:solidFill>
                  <a:schemeClr val="dk2"/>
                </a:solidFill>
              </a:rPr>
              <a:t> = </a:t>
            </a:r>
            <a:r>
              <a:rPr lang="zh-TW" sz="1600">
                <a:solidFill>
                  <a:schemeClr val="dk1"/>
                </a:solidFill>
              </a:rPr>
              <a:t>(250k) / 2 </a:t>
            </a:r>
            <a:r>
              <a:rPr lang="zh-TW" sz="1600">
                <a:solidFill>
                  <a:schemeClr val="dk2"/>
                </a:solidFill>
              </a:rPr>
              <a:t>=</a:t>
            </a:r>
            <a:r>
              <a:rPr lang="zh-TW" sz="1600">
                <a:solidFill>
                  <a:srgbClr val="FF9900"/>
                </a:solidFill>
              </a:rPr>
              <a:t> </a:t>
            </a:r>
            <a:r>
              <a:rPr lang="zh-TW" sz="1600">
                <a:solidFill>
                  <a:schemeClr val="dk2"/>
                </a:solidFill>
              </a:rPr>
              <a:t>125000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489750" y="2502600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# increment in 0.5 second = (</a:t>
            </a:r>
            <a:r>
              <a:rPr lang="zh-TW" sz="1600">
                <a:solidFill>
                  <a:srgbClr val="0000FF"/>
                </a:solidFill>
              </a:rPr>
              <a:t># increment / second</a:t>
            </a:r>
            <a:r>
              <a:rPr lang="zh-TW" sz="1600">
                <a:solidFill>
                  <a:schemeClr val="dk2"/>
                </a:solidFill>
              </a:rPr>
              <a:t>) / 2 = 62500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161" name="Google Shape;161;p25"/>
          <p:cNvCxnSpPr/>
          <p:nvPr/>
        </p:nvCxnSpPr>
        <p:spPr>
          <a:xfrm flipH="1" rot="10800000">
            <a:off x="962000" y="4581800"/>
            <a:ext cx="75276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981700" y="4229175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5"/>
          <p:cNvCxnSpPr/>
          <p:nvPr/>
        </p:nvCxnSpPr>
        <p:spPr>
          <a:xfrm>
            <a:off x="8032100" y="4215200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5"/>
          <p:cNvSpPr txBox="1"/>
          <p:nvPr/>
        </p:nvSpPr>
        <p:spPr>
          <a:xfrm>
            <a:off x="809250" y="3793600"/>
            <a:ext cx="414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609650" y="3810925"/>
            <a:ext cx="879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65535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>
            <a:off x="1679950" y="4215200"/>
            <a:ext cx="9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5"/>
          <p:cNvSpPr txBox="1"/>
          <p:nvPr/>
        </p:nvSpPr>
        <p:spPr>
          <a:xfrm>
            <a:off x="1437425" y="3810925"/>
            <a:ext cx="25239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TMR1</a:t>
            </a:r>
            <a:r>
              <a:rPr lang="zh-TW" sz="1800">
                <a:solidFill>
                  <a:schemeClr val="dk2"/>
                </a:solidFill>
              </a:rPr>
              <a:t>= 3035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68" name="Google Shape;168;p25"/>
          <p:cNvCxnSpPr/>
          <p:nvPr/>
        </p:nvCxnSpPr>
        <p:spPr>
          <a:xfrm flipH="1">
            <a:off x="1679950" y="4453863"/>
            <a:ext cx="6235800" cy="105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9" name="Google Shape;169;p25"/>
          <p:cNvSpPr txBox="1"/>
          <p:nvPr/>
        </p:nvSpPr>
        <p:spPr>
          <a:xfrm>
            <a:off x="4311000" y="4123725"/>
            <a:ext cx="80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0.5</a:t>
            </a:r>
            <a:r>
              <a:rPr lang="zh-TW">
                <a:solidFill>
                  <a:srgbClr val="E06666"/>
                </a:solidFill>
              </a:rPr>
              <a:t> sec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726575" y="3513625"/>
            <a:ext cx="728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fixed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402875" y="3511913"/>
            <a:ext cx="10443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variable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89750" y="2913038"/>
            <a:ext cx="81645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</a:rPr>
              <a:t>TMR1 = 65535 - 62500 = 3035 (0xBDB in </a:t>
            </a:r>
            <a:r>
              <a:rPr lang="zh-TW"/>
              <a:t>hexadecimal 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322900" y="3759513"/>
            <a:ext cx="80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06666"/>
                </a:solidFill>
              </a:rPr>
              <a:t>62500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Summary</a:t>
            </a:r>
            <a:endParaRPr b="1"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204425" y="14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{A9FC7202-9576-496B-BEB0-01A433A16E8C}</a:tableStyleId>
              </a:tblPr>
              <a:tblGrid>
                <a:gridCol w="1858800"/>
                <a:gridCol w="1666525"/>
                <a:gridCol w="1666525"/>
                <a:gridCol w="1666525"/>
                <a:gridCol w="1876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Timer0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Timer1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Timer3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 or 16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 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Prescalar options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 options (1:256)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 options (1:8)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 options (1:16)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 options (1:8)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Postscalar options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 options (1:16)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When to Interrupt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Overflow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Overflow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Equal to </a:t>
                      </a:r>
                      <a:br>
                        <a:rPr lang="zh-TW"/>
                      </a:br>
                      <a:r>
                        <a:rPr lang="zh-TW"/>
                        <a:t>presetting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Overflow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Reference</a:t>
            </a:r>
            <a:endParaRPr b="1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152475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PIC18F4520 Datasheet: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https://ww1.microchip.com/downloads/en/DeviceDoc/39631E.pdf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zh-TW" sz="2620"/>
              <a:t>What is Timer ?</a:t>
            </a:r>
            <a:endParaRPr b="1" sz="26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In general, Timer is a module that counts the number of clocks inside itself.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The term "Timer" generally has two names, namely "Timer" and "Counter"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Period of clock is unknown: Counter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Period of clock is known: Timer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TW" sz="1700"/>
              <a:t>The Timer of 8-bit MCU is incremental, which means it starts counting from 0.</a:t>
            </a:r>
            <a:br>
              <a:rPr lang="zh-TW" sz="1700"/>
            </a:br>
            <a:r>
              <a:rPr lang="zh-TW" sz="1700"/>
              <a:t>The module can set the count to notify the CPU after a certain number of clock cycles.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Interrupt &amp; Timer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Notification: It is Interrupt Flag. When it counts to the </a:t>
            </a:r>
            <a:r>
              <a:rPr lang="zh-TW" sz="1600">
                <a:solidFill>
                  <a:srgbClr val="FF0000"/>
                </a:solidFill>
              </a:rPr>
              <a:t>setting value</a:t>
            </a:r>
            <a:r>
              <a:rPr lang="zh-TW" sz="1600"/>
              <a:t>, the module will </a:t>
            </a:r>
            <a:r>
              <a:rPr lang="zh-TW" sz="1600">
                <a:solidFill>
                  <a:srgbClr val="FF0000"/>
                </a:solidFill>
              </a:rPr>
              <a:t>set the interrupt flag as 1</a:t>
            </a:r>
            <a:r>
              <a:rPr lang="zh-TW" sz="1600"/>
              <a:t> and </a:t>
            </a:r>
            <a:r>
              <a:rPr lang="zh-TW" sz="1600">
                <a:solidFill>
                  <a:srgbClr val="FF0000"/>
                </a:solidFill>
              </a:rPr>
              <a:t>send Interrupt</a:t>
            </a:r>
            <a:r>
              <a:rPr lang="zh-TW" sz="1600"/>
              <a:t> Request to CPU.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GIE is clear, it relies on process to check whether the event has been occurred or not.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GIE is set, it branches to ISR automatically.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</a:t>
            </a:r>
            <a:r>
              <a:rPr lang="zh-TW" sz="1600"/>
              <a:t>example: the interrupt flag of Timer0 can be controlled at INTCON register.</a:t>
            </a:r>
            <a:endParaRPr sz="1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88" y="3591525"/>
            <a:ext cx="7867024" cy="107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2606325" y="3940575"/>
            <a:ext cx="1009200" cy="49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517125" y="3940575"/>
            <a:ext cx="1009200" cy="49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Timer Module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Timer0</a:t>
            </a:r>
            <a:r>
              <a:rPr lang="zh-TW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Timer0 can be set as </a:t>
            </a:r>
            <a:r>
              <a:rPr lang="zh-TW" sz="1600">
                <a:solidFill>
                  <a:srgbClr val="FF0000"/>
                </a:solidFill>
              </a:rPr>
              <a:t>8-bit</a:t>
            </a:r>
            <a:r>
              <a:rPr lang="zh-TW" sz="1600"/>
              <a:t> or </a:t>
            </a:r>
            <a:r>
              <a:rPr lang="zh-TW" sz="1600">
                <a:solidFill>
                  <a:srgbClr val="FF0000"/>
                </a:solidFill>
              </a:rPr>
              <a:t>16-bit</a:t>
            </a:r>
            <a:r>
              <a:rPr lang="zh-TW" sz="1600"/>
              <a:t> mode.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source of clock can be set as </a:t>
            </a:r>
            <a:r>
              <a:rPr lang="zh-TW" sz="1600">
                <a:solidFill>
                  <a:srgbClr val="FF0000"/>
                </a:solidFill>
              </a:rPr>
              <a:t>internal</a:t>
            </a:r>
            <a:r>
              <a:rPr lang="zh-TW" sz="1600"/>
              <a:t> or </a:t>
            </a:r>
            <a:r>
              <a:rPr lang="zh-TW" sz="1600">
                <a:solidFill>
                  <a:srgbClr val="FF0000"/>
                </a:solidFill>
              </a:rPr>
              <a:t>external</a:t>
            </a:r>
            <a:r>
              <a:rPr lang="zh-TW" sz="1600"/>
              <a:t> source.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Timer0 has an </a:t>
            </a:r>
            <a:r>
              <a:rPr lang="zh-TW" sz="1600">
                <a:solidFill>
                  <a:srgbClr val="FF0000"/>
                </a:solidFill>
              </a:rPr>
              <a:t>8-bit prescalar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When it comes to </a:t>
            </a:r>
            <a:r>
              <a:rPr lang="zh-TW" sz="1600">
                <a:solidFill>
                  <a:srgbClr val="FF0000"/>
                </a:solidFill>
              </a:rPr>
              <a:t>overflow</a:t>
            </a:r>
            <a:r>
              <a:rPr lang="zh-TW" sz="1600"/>
              <a:t>, from FFh to 00h in 8-bit mode (or FFFFh to 0000h in 16-bit mode), it interrupts.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Timer0</a:t>
            </a:r>
            <a:endParaRPr b="1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563" y="1052600"/>
            <a:ext cx="4404874" cy="39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Prescalar</a:t>
            </a:r>
            <a:endParaRPr b="1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28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counting range of 16-bit Timer is 0~65535. If the requirement of counting range  exceed, it can be accomplished by prescalar.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Prescalar can be used to </a:t>
            </a:r>
            <a:r>
              <a:rPr lang="zh-TW" sz="1600">
                <a:solidFill>
                  <a:srgbClr val="FF0000"/>
                </a:solidFill>
              </a:rPr>
              <a:t>widen the counting range</a:t>
            </a:r>
            <a:r>
              <a:rPr lang="zh-TW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For example: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the prescalar is set as ÷8 (1:8), then only one clock can access to TMRx for every 8 clocks, which means when TMRx counts to 1000, 8000 clocks has been generated.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Timer1 &amp; Timer3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Timer1 &amp; Timer3</a:t>
            </a:r>
            <a:r>
              <a:rPr lang="zh-TW" sz="1600"/>
              <a:t>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solidFill>
                  <a:srgbClr val="FF0000"/>
                </a:solidFill>
              </a:rPr>
              <a:t>16-bit</a:t>
            </a:r>
            <a:r>
              <a:rPr lang="zh-TW" sz="1600"/>
              <a:t> mode counter or timer. (using TMR1H:TMR1L)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Concatenated by two readable and writable 8-bit counter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source of clock can be set as </a:t>
            </a:r>
            <a:r>
              <a:rPr lang="zh-TW" sz="1600">
                <a:solidFill>
                  <a:srgbClr val="FF0000"/>
                </a:solidFill>
              </a:rPr>
              <a:t>internal</a:t>
            </a:r>
            <a:r>
              <a:rPr lang="zh-TW" sz="1600"/>
              <a:t> or</a:t>
            </a:r>
            <a:r>
              <a:rPr lang="zh-TW" sz="1600">
                <a:solidFill>
                  <a:srgbClr val="FF0000"/>
                </a:solidFill>
              </a:rPr>
              <a:t> external </a:t>
            </a:r>
            <a:r>
              <a:rPr lang="zh-TW" sz="1600"/>
              <a:t>source.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There are four options for prescalar: ÷1, ÷2, ÷4, ÷8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When it comes to </a:t>
            </a:r>
            <a:r>
              <a:rPr lang="zh-TW" sz="1600">
                <a:solidFill>
                  <a:srgbClr val="FF0000"/>
                </a:solidFill>
              </a:rPr>
              <a:t>overflow</a:t>
            </a:r>
            <a:r>
              <a:rPr lang="zh-TW" sz="1600"/>
              <a:t>, from FFFFh to 0000h, it interrupts.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Timer1 Control Register: T1CON</a:t>
            </a: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825" y="1094300"/>
            <a:ext cx="395623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45575"/>
            <a:ext cx="3804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Timer1 Clock Source: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Internal Clock (FOSC / 4)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Default frequency: 1MHz / 4</a:t>
            </a:r>
            <a:endParaRPr sz="13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2299725"/>
            <a:ext cx="410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T1CKPS&lt;1:0&gt;</a:t>
            </a:r>
            <a:r>
              <a:rPr lang="zh-TW" sz="1300"/>
              <a:t>: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Timer Input Clock Prescale Select bit</a:t>
            </a:r>
            <a:endParaRPr sz="13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3065100"/>
            <a:ext cx="410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TMR1CS: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Timer1 Clock Source Select bit</a:t>
            </a:r>
            <a:endParaRPr sz="13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757800"/>
            <a:ext cx="410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TMR1ON: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Timer1 On bit</a:t>
            </a:r>
            <a:endParaRPr sz="1300"/>
          </a:p>
        </p:txBody>
      </p:sp>
      <p:sp>
        <p:nvSpPr>
          <p:cNvPr id="104" name="Google Shape;104;p20"/>
          <p:cNvSpPr/>
          <p:nvPr/>
        </p:nvSpPr>
        <p:spPr>
          <a:xfrm>
            <a:off x="4958825" y="4306025"/>
            <a:ext cx="3080700" cy="69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958825" y="2799275"/>
            <a:ext cx="3080700" cy="50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zh-TW"/>
              <a:t>PIC18F4520 Internal Oscillator</a:t>
            </a:r>
            <a:endParaRPr b="1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45575"/>
            <a:ext cx="3949200" cy="8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99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13"/>
              <a:buChar char="●"/>
            </a:pPr>
            <a:r>
              <a:rPr lang="zh-TW" sz="1612">
                <a:solidFill>
                  <a:srgbClr val="FF0000"/>
                </a:solidFill>
              </a:rPr>
              <a:t>Default</a:t>
            </a:r>
            <a:r>
              <a:rPr lang="zh-TW" sz="1612"/>
              <a:t> Internal Oscillator </a:t>
            </a:r>
            <a:br>
              <a:rPr lang="zh-TW" sz="1612"/>
            </a:br>
            <a:r>
              <a:rPr lang="zh-TW" sz="1612"/>
              <a:t>Frequency: </a:t>
            </a:r>
            <a:r>
              <a:rPr lang="zh-TW" sz="1612">
                <a:solidFill>
                  <a:srgbClr val="FF0000"/>
                </a:solidFill>
              </a:rPr>
              <a:t>1 MHz</a:t>
            </a:r>
            <a:endParaRPr sz="1612">
              <a:solidFill>
                <a:srgbClr val="FF00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1950" y="1017725"/>
            <a:ext cx="4274899" cy="40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