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36c2d1847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36c2d1847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636c2d1847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636c2d1847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6216660d3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6216660d3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631e4525b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631e4525b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631e4525b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631e4525b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636c2d18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636c2d18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36c2d184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636c2d184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36c2d1847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36c2d1847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636c2d1847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636c2d1847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36c2d1847_1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36c2d1847_1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1.microchip.com/downloads/en/DeviceDoc/39631E.pdf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Lab 10 - UART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6250"/>
            <a:ext cx="8520601" cy="275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Setting UART pin</a:t>
            </a:r>
            <a:endParaRPr/>
          </a:p>
        </p:txBody>
      </p:sp>
      <p:sp>
        <p:nvSpPr>
          <p:cNvPr id="141" name="Google Shape;141;p22"/>
          <p:cNvSpPr txBox="1"/>
          <p:nvPr/>
        </p:nvSpPr>
        <p:spPr>
          <a:xfrm>
            <a:off x="311700" y="910475"/>
            <a:ext cx="5570100" cy="20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The pins of the Enhanced UART are multiplexed with PORTC.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>
                <a:solidFill>
                  <a:schemeClr val="dk2"/>
                </a:solidFill>
              </a:rPr>
              <a:t>In order to configure RC6/TX/CK and RC7/TX/DT as a UART: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TW" sz="1500">
                <a:solidFill>
                  <a:schemeClr val="dk2"/>
                </a:solidFill>
              </a:rPr>
              <a:t>Bit </a:t>
            </a:r>
            <a:r>
              <a:rPr lang="zh-TW" sz="1500">
                <a:solidFill>
                  <a:srgbClr val="FF0000"/>
                </a:solidFill>
              </a:rPr>
              <a:t>SPEN</a:t>
            </a:r>
            <a:r>
              <a:rPr lang="zh-TW" sz="1500">
                <a:solidFill>
                  <a:schemeClr val="dk2"/>
                </a:solidFill>
              </a:rPr>
              <a:t> (RCSTA&lt;7&gt;) must be set to 1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TW" sz="1500">
                <a:solidFill>
                  <a:schemeClr val="dk2"/>
                </a:solidFill>
              </a:rPr>
              <a:t>Bit </a:t>
            </a:r>
            <a:r>
              <a:rPr lang="zh-TW" sz="1500">
                <a:solidFill>
                  <a:srgbClr val="FF0000"/>
                </a:solidFill>
              </a:rPr>
              <a:t>TRISC</a:t>
            </a:r>
            <a:r>
              <a:rPr lang="zh-TW" sz="1500">
                <a:solidFill>
                  <a:schemeClr val="dk2"/>
                </a:solidFill>
              </a:rPr>
              <a:t> &lt;7&gt; must be set to 1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zh-TW" sz="1500">
                <a:solidFill>
                  <a:schemeClr val="dk2"/>
                </a:solidFill>
              </a:rPr>
              <a:t>Bit </a:t>
            </a:r>
            <a:r>
              <a:rPr lang="zh-TW" sz="1500">
                <a:solidFill>
                  <a:srgbClr val="FF0000"/>
                </a:solidFill>
              </a:rPr>
              <a:t>TRISC</a:t>
            </a:r>
            <a:r>
              <a:rPr lang="zh-TW" sz="1500">
                <a:solidFill>
                  <a:schemeClr val="dk2"/>
                </a:solidFill>
              </a:rPr>
              <a:t> &lt;6&gt; must be set to 1.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 rotWithShape="1">
          <a:blip r:embed="rId4">
            <a:alphaModFix/>
          </a:blip>
          <a:srcRect b="0" l="1068" r="0" t="0"/>
          <a:stretch/>
        </p:blipFill>
        <p:spPr>
          <a:xfrm>
            <a:off x="5805525" y="831225"/>
            <a:ext cx="3168425" cy="118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>
            <a:off x="6372075" y="1120350"/>
            <a:ext cx="1272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5836975" y="954475"/>
            <a:ext cx="306000" cy="6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2"/>
          <p:cNvCxnSpPr/>
          <p:nvPr/>
        </p:nvCxnSpPr>
        <p:spPr>
          <a:xfrm>
            <a:off x="6607500" y="1117200"/>
            <a:ext cx="171900" cy="6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2"/>
          <p:cNvCxnSpPr/>
          <p:nvPr/>
        </p:nvCxnSpPr>
        <p:spPr>
          <a:xfrm flipH="1" rot="10800000">
            <a:off x="7931200" y="1190500"/>
            <a:ext cx="713400" cy="2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2"/>
          <p:cNvCxnSpPr/>
          <p:nvPr/>
        </p:nvCxnSpPr>
        <p:spPr>
          <a:xfrm>
            <a:off x="5836975" y="1545163"/>
            <a:ext cx="325200" cy="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2"/>
          <p:cNvCxnSpPr/>
          <p:nvPr/>
        </p:nvCxnSpPr>
        <p:spPr>
          <a:xfrm>
            <a:off x="6377925" y="1684813"/>
            <a:ext cx="115500" cy="8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22"/>
          <p:cNvCxnSpPr/>
          <p:nvPr/>
        </p:nvCxnSpPr>
        <p:spPr>
          <a:xfrm>
            <a:off x="6635700" y="1684813"/>
            <a:ext cx="124800" cy="2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22"/>
          <p:cNvCxnSpPr/>
          <p:nvPr/>
        </p:nvCxnSpPr>
        <p:spPr>
          <a:xfrm flipH="1" rot="10800000">
            <a:off x="3749400" y="1801400"/>
            <a:ext cx="1916100" cy="630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1" name="Google Shape;151;p22"/>
          <p:cNvSpPr txBox="1"/>
          <p:nvPr/>
        </p:nvSpPr>
        <p:spPr>
          <a:xfrm>
            <a:off x="5782788" y="432200"/>
            <a:ext cx="3213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>
                <a:solidFill>
                  <a:schemeClr val="dk2"/>
                </a:solidFill>
              </a:rPr>
              <a:t>Reference: Datasheet p.112 TABLE10-5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Reference</a:t>
            </a:r>
            <a:endParaRPr b="1"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4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PIC18F4520 Datasheet: </a:t>
            </a:r>
            <a:r>
              <a:rPr lang="zh-TW" sz="1500" u="sng">
                <a:solidFill>
                  <a:schemeClr val="hlink"/>
                </a:solidFill>
                <a:hlinkClick r:id="rId3"/>
              </a:rPr>
              <a:t>https://ww1.microchip.com/downloads/en/DeviceDoc/39631E.pdf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 - UART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056675"/>
            <a:ext cx="8520600" cy="40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zh-TW">
                <a:solidFill>
                  <a:srgbClr val="FF0000"/>
                </a:solidFill>
              </a:rPr>
              <a:t>U</a:t>
            </a:r>
            <a:r>
              <a:rPr lang="zh-TW"/>
              <a:t>niversal </a:t>
            </a:r>
            <a:r>
              <a:rPr b="1" lang="zh-TW">
                <a:solidFill>
                  <a:srgbClr val="FF0000"/>
                </a:solidFill>
              </a:rPr>
              <a:t>A</a:t>
            </a:r>
            <a:r>
              <a:rPr lang="zh-TW"/>
              <a:t>synchronous </a:t>
            </a:r>
            <a:r>
              <a:rPr b="1" lang="zh-TW">
                <a:solidFill>
                  <a:srgbClr val="FF0000"/>
                </a:solidFill>
              </a:rPr>
              <a:t>R</a:t>
            </a:r>
            <a:r>
              <a:rPr lang="zh-TW"/>
              <a:t>eceiver </a:t>
            </a:r>
            <a:r>
              <a:rPr b="1" lang="zh-TW">
                <a:solidFill>
                  <a:srgbClr val="FF0000"/>
                </a:solidFill>
              </a:rPr>
              <a:t>T</a:t>
            </a:r>
            <a:r>
              <a:rPr lang="zh-TW"/>
              <a:t>ransmitter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Each character (data byte) is </a:t>
            </a:r>
            <a:r>
              <a:rPr lang="zh-TW"/>
              <a:t>placed</a:t>
            </a:r>
            <a:r>
              <a:rPr lang="zh-TW"/>
              <a:t> in between the start and stop bits. The start bit is always 0 (low) and the stop bit is always 1 (high).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3 important components: 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zh-TW" sz="1600">
                <a:solidFill>
                  <a:srgbClr val="FF0000"/>
                </a:solidFill>
              </a:rPr>
              <a:t>Asynchronous </a:t>
            </a:r>
            <a:r>
              <a:rPr lang="zh-TW" sz="1600">
                <a:solidFill>
                  <a:srgbClr val="FF0000"/>
                </a:solidFill>
              </a:rPr>
              <a:t>transmitter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zh-TW" sz="1600">
                <a:solidFill>
                  <a:srgbClr val="FF0000"/>
                </a:solidFill>
              </a:rPr>
              <a:t>Asynchronous receiver</a:t>
            </a:r>
            <a:endParaRPr sz="1600">
              <a:solidFill>
                <a:srgbClr val="FF0000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zh-TW" sz="1600">
                <a:solidFill>
                  <a:srgbClr val="FF0000"/>
                </a:solidFill>
              </a:rPr>
              <a:t>Baud rate generator</a:t>
            </a:r>
            <a:endParaRPr sz="1600">
              <a:solidFill>
                <a:srgbClr val="FF0000"/>
              </a:solidFill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3800" y="3248975"/>
            <a:ext cx="5242874" cy="13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Setup</a:t>
            </a:r>
            <a:endParaRPr/>
          </a:p>
        </p:txBody>
      </p:sp>
      <p:grpSp>
        <p:nvGrpSpPr>
          <p:cNvPr id="67" name="Google Shape;67;p15"/>
          <p:cNvGrpSpPr/>
          <p:nvPr/>
        </p:nvGrpSpPr>
        <p:grpSpPr>
          <a:xfrm>
            <a:off x="1007500" y="1554500"/>
            <a:ext cx="7129000" cy="2137300"/>
            <a:chOff x="1007500" y="1554500"/>
            <a:chExt cx="7129000" cy="2137300"/>
          </a:xfrm>
        </p:grpSpPr>
        <p:pic>
          <p:nvPicPr>
            <p:cNvPr id="68" name="Google Shape;6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904287" y="2077725"/>
              <a:ext cx="1138125" cy="113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9" name="Google Shape;69;p15"/>
            <p:cNvSpPr/>
            <p:nvPr/>
          </p:nvSpPr>
          <p:spPr>
            <a:xfrm>
              <a:off x="6281575" y="2878752"/>
              <a:ext cx="147300" cy="132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6281575" y="2198864"/>
              <a:ext cx="147300" cy="1329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5"/>
            <p:cNvSpPr txBox="1"/>
            <p:nvPr/>
          </p:nvSpPr>
          <p:spPr>
            <a:xfrm>
              <a:off x="6810200" y="1650263"/>
              <a:ext cx="13263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>
                  <a:solidFill>
                    <a:schemeClr val="dk2"/>
                  </a:solidFill>
                </a:rPr>
                <a:t>PIC18F4520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6132325" y="3119088"/>
              <a:ext cx="445800" cy="32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solidFill>
                    <a:schemeClr val="dk2"/>
                  </a:solidFill>
                </a:rPr>
                <a:t>TX</a:t>
              </a:r>
              <a:br>
                <a:rPr lang="zh-TW" sz="1300">
                  <a:solidFill>
                    <a:schemeClr val="dk2"/>
                  </a:solidFill>
                </a:rPr>
              </a:br>
              <a:r>
                <a:rPr lang="zh-TW" sz="1300">
                  <a:solidFill>
                    <a:schemeClr val="dk2"/>
                  </a:solidFill>
                </a:rPr>
                <a:t>pin</a:t>
              </a:r>
              <a:endParaRPr sz="1300">
                <a:solidFill>
                  <a:schemeClr val="dk2"/>
                </a:solidFill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6132325" y="1602188"/>
              <a:ext cx="445800" cy="47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300">
                  <a:solidFill>
                    <a:schemeClr val="dk2"/>
                  </a:solidFill>
                </a:rPr>
                <a:t>RX</a:t>
              </a:r>
              <a:br>
                <a:rPr lang="zh-TW" sz="1300">
                  <a:solidFill>
                    <a:schemeClr val="dk2"/>
                  </a:solidFill>
                </a:rPr>
              </a:br>
              <a:r>
                <a:rPr lang="zh-TW" sz="1300">
                  <a:solidFill>
                    <a:schemeClr val="dk2"/>
                  </a:solidFill>
                </a:rPr>
                <a:t>pin</a:t>
              </a:r>
              <a:endParaRPr sz="1300">
                <a:solidFill>
                  <a:schemeClr val="dk2"/>
                </a:solidFill>
              </a:endParaRPr>
            </a:p>
          </p:txBody>
        </p:sp>
        <p:sp>
          <p:nvSpPr>
            <p:cNvPr id="74" name="Google Shape;74;p15"/>
            <p:cNvSpPr txBox="1"/>
            <p:nvPr/>
          </p:nvSpPr>
          <p:spPr>
            <a:xfrm>
              <a:off x="4761950" y="1602200"/>
              <a:ext cx="1493700" cy="6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Asynchronous</a:t>
              </a:r>
              <a:br>
                <a:rPr lang="zh-TW" sz="1200">
                  <a:solidFill>
                    <a:schemeClr val="dk2"/>
                  </a:solidFill>
                </a:rPr>
              </a:br>
              <a:r>
                <a:rPr lang="zh-TW" sz="1200">
                  <a:solidFill>
                    <a:schemeClr val="dk2"/>
                  </a:solidFill>
                </a:rPr>
                <a:t>Receiver</a:t>
              </a:r>
              <a:endParaRPr sz="1200">
                <a:solidFill>
                  <a:schemeClr val="dk2"/>
                </a:solidFill>
              </a:endParaRPr>
            </a:p>
          </p:txBody>
        </p:sp>
        <p:sp>
          <p:nvSpPr>
            <p:cNvPr id="75" name="Google Shape;75;p15"/>
            <p:cNvSpPr txBox="1"/>
            <p:nvPr/>
          </p:nvSpPr>
          <p:spPr>
            <a:xfrm>
              <a:off x="4955213" y="3140100"/>
              <a:ext cx="1215900" cy="5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Asynchronous</a:t>
              </a:r>
              <a:endParaRPr sz="1200">
                <a:solidFill>
                  <a:schemeClr val="dk2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TW" sz="1200">
                  <a:solidFill>
                    <a:schemeClr val="dk2"/>
                  </a:solidFill>
                </a:rPr>
                <a:t>Transmitter</a:t>
              </a:r>
              <a:endParaRPr sz="1200">
                <a:solidFill>
                  <a:schemeClr val="dk2"/>
                </a:solidFill>
              </a:endParaRPr>
            </a:p>
          </p:txBody>
        </p:sp>
        <p:cxnSp>
          <p:nvCxnSpPr>
            <p:cNvPr id="76" name="Google Shape;76;p15"/>
            <p:cNvCxnSpPr>
              <a:endCxn id="70" idx="2"/>
            </p:cNvCxnSpPr>
            <p:nvPr/>
          </p:nvCxnSpPr>
          <p:spPr>
            <a:xfrm>
              <a:off x="2573275" y="2264714"/>
              <a:ext cx="3708300" cy="6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77" name="Google Shape;77;p15"/>
            <p:cNvCxnSpPr>
              <a:endCxn id="69" idx="2"/>
            </p:cNvCxnSpPr>
            <p:nvPr/>
          </p:nvCxnSpPr>
          <p:spPr>
            <a:xfrm>
              <a:off x="2593375" y="2930802"/>
              <a:ext cx="3688200" cy="1440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78" name="Google Shape;78;p15"/>
            <p:cNvSpPr txBox="1"/>
            <p:nvPr/>
          </p:nvSpPr>
          <p:spPr>
            <a:xfrm>
              <a:off x="3311600" y="1554500"/>
              <a:ext cx="1362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00FF00"/>
                  </a:solidFill>
                </a:rPr>
                <a:t>green</a:t>
              </a:r>
              <a:r>
                <a:rPr lang="zh-TW">
                  <a:solidFill>
                    <a:schemeClr val="dk2"/>
                  </a:solidFill>
                </a:rPr>
                <a:t> wire</a:t>
              </a:r>
              <a:br>
                <a:rPr lang="zh-TW">
                  <a:solidFill>
                    <a:schemeClr val="dk2"/>
                  </a:solidFill>
                </a:rPr>
              </a:br>
              <a:r>
                <a:rPr lang="zh-TW">
                  <a:solidFill>
                    <a:schemeClr val="dk2"/>
                  </a:solidFill>
                </a:rPr>
                <a:t>of TTL</a:t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3458800" y="3119100"/>
              <a:ext cx="13620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zh-TW">
                  <a:solidFill>
                    <a:srgbClr val="999999"/>
                  </a:solidFill>
                </a:rPr>
                <a:t>white</a:t>
              </a:r>
              <a:r>
                <a:rPr lang="zh-TW">
                  <a:solidFill>
                    <a:schemeClr val="dk2"/>
                  </a:solidFill>
                </a:rPr>
                <a:t> wire</a:t>
              </a:r>
              <a:br>
                <a:rPr lang="zh-TW">
                  <a:solidFill>
                    <a:schemeClr val="dk2"/>
                  </a:solidFill>
                </a:rPr>
              </a:br>
              <a:r>
                <a:rPr lang="zh-TW">
                  <a:solidFill>
                    <a:schemeClr val="dk2"/>
                  </a:solidFill>
                </a:rPr>
                <a:t>of TTL</a:t>
              </a:r>
              <a:endParaRPr>
                <a:solidFill>
                  <a:schemeClr val="dk2"/>
                </a:solidFill>
              </a:endParaRPr>
            </a:p>
          </p:txBody>
        </p:sp>
        <p:pic>
          <p:nvPicPr>
            <p:cNvPr id="80" name="Google Shape;80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007500" y="2058824"/>
              <a:ext cx="1326301" cy="117592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transmitter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891163"/>
            <a:ext cx="85206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Register bit needed to set: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TXEN</a:t>
            </a:r>
            <a:r>
              <a:rPr lang="zh-TW" sz="1500"/>
              <a:t> (TXSTA&lt;5&gt;): Enable transmission.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SPEN</a:t>
            </a:r>
            <a:r>
              <a:rPr lang="zh-TW" sz="1500">
                <a:solidFill>
                  <a:srgbClr val="FF0000"/>
                </a:solidFill>
              </a:rPr>
              <a:t> </a:t>
            </a:r>
            <a:r>
              <a:rPr lang="zh-TW" sz="1500"/>
              <a:t>(RCSTA&lt;7&gt;): Enable asynchronous serial port.</a:t>
            </a:r>
            <a:endParaRPr sz="1500"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976600"/>
            <a:ext cx="8520600" cy="124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500"/>
              <a:t>Register bit will set while transmit:</a:t>
            </a:r>
            <a:endParaRPr b="1"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TRMT</a:t>
            </a:r>
            <a:r>
              <a:rPr lang="zh-TW" sz="1500"/>
              <a:t> (TXSTA&lt;7&gt;): Read only, which is set when the TSR register is </a:t>
            </a:r>
            <a:r>
              <a:rPr lang="zh-TW" sz="1500"/>
              <a:t>empty.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TXIF</a:t>
            </a:r>
            <a:r>
              <a:rPr lang="zh-TW" sz="1500"/>
              <a:t> (PIR1&lt;4&gt;): Set when TXREG is empty</a:t>
            </a:r>
            <a:endParaRPr sz="1500"/>
          </a:p>
        </p:txBody>
      </p:sp>
      <p:pic>
        <p:nvPicPr>
          <p:cNvPr id="88" name="Google Shape;8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1500" y="2931779"/>
            <a:ext cx="4572001" cy="18472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/>
        </p:nvSpPr>
        <p:spPr>
          <a:xfrm>
            <a:off x="4639500" y="4738500"/>
            <a:ext cx="3237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Reference: Datasheet p.211 FIGURE 18-3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350151"/>
            <a:ext cx="4133250" cy="119047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/>
          <p:nvPr/>
        </p:nvSpPr>
        <p:spPr>
          <a:xfrm>
            <a:off x="1262250" y="3881250"/>
            <a:ext cx="2382900" cy="7494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transmitter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891171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Set up asynchronous transmission: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Set the baud rate correctly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Enable the asynchronous serial port by clearing </a:t>
            </a:r>
            <a:r>
              <a:rPr b="1" lang="zh-TW" sz="1500">
                <a:solidFill>
                  <a:srgbClr val="FF0000"/>
                </a:solidFill>
              </a:rPr>
              <a:t>SYNC</a:t>
            </a:r>
            <a:r>
              <a:rPr lang="zh-TW" sz="1500"/>
              <a:t> (TXSTA&lt;4&gt;), and setting </a:t>
            </a:r>
            <a:br>
              <a:rPr lang="zh-TW" sz="1500"/>
            </a:br>
            <a:r>
              <a:rPr b="1" lang="zh-TW" sz="1500">
                <a:solidFill>
                  <a:srgbClr val="FF0000"/>
                </a:solidFill>
              </a:rPr>
              <a:t>SPEN</a:t>
            </a:r>
            <a:r>
              <a:rPr lang="zh-TW" sz="1500"/>
              <a:t> (RCSTA&lt;7&gt;)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If interrupt is desired, set </a:t>
            </a:r>
            <a:r>
              <a:rPr b="1" lang="zh-TW" sz="1500">
                <a:solidFill>
                  <a:srgbClr val="FF0000"/>
                </a:solidFill>
              </a:rPr>
              <a:t>TXIE</a:t>
            </a:r>
            <a:r>
              <a:rPr lang="zh-TW" sz="1500"/>
              <a:t> (PIE&lt;4&gt;)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Enable the transmission by setting </a:t>
            </a:r>
            <a:r>
              <a:rPr b="1" lang="zh-TW" sz="1500">
                <a:solidFill>
                  <a:srgbClr val="FF0000"/>
                </a:solidFill>
              </a:rPr>
              <a:t>TXEN</a:t>
            </a:r>
            <a:r>
              <a:rPr lang="zh-TW" sz="1500"/>
              <a:t> (TXSTA&lt;5&gt;), which will also set </a:t>
            </a:r>
            <a:r>
              <a:rPr b="1" lang="zh-TW" sz="1500">
                <a:solidFill>
                  <a:srgbClr val="FF0000"/>
                </a:solidFill>
              </a:rPr>
              <a:t>TXIF</a:t>
            </a:r>
            <a:r>
              <a:rPr lang="zh-TW" sz="1500"/>
              <a:t> bit.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Load data to </a:t>
            </a:r>
            <a:r>
              <a:rPr b="1" lang="zh-TW" sz="1500">
                <a:solidFill>
                  <a:srgbClr val="FF0000"/>
                </a:solidFill>
              </a:rPr>
              <a:t>TXREG</a:t>
            </a:r>
            <a:r>
              <a:rPr lang="zh-TW" sz="1500"/>
              <a:t> register to start transmission.</a:t>
            </a:r>
            <a:endParaRPr sz="1500"/>
          </a:p>
        </p:txBody>
      </p:sp>
      <p:sp>
        <p:nvSpPr>
          <p:cNvPr id="98" name="Google Shape;98;p17"/>
          <p:cNvSpPr txBox="1"/>
          <p:nvPr/>
        </p:nvSpPr>
        <p:spPr>
          <a:xfrm>
            <a:off x="311700" y="3449250"/>
            <a:ext cx="30093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Reference: Datasheet p.214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receiver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891175"/>
            <a:ext cx="8520600" cy="17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RCIF</a:t>
            </a:r>
            <a:r>
              <a:rPr lang="zh-TW" sz="1500"/>
              <a:t> (RIR1&lt;5&gt;): will set when reception is complete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SPEN </a:t>
            </a:r>
            <a:r>
              <a:rPr lang="zh-TW" sz="1500"/>
              <a:t>(RCSTA&lt;7&gt;): enable asynchronous serial port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OERR, FERR</a:t>
            </a:r>
            <a:r>
              <a:rPr lang="zh-TW" sz="1500"/>
              <a:t>: error detect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CREN</a:t>
            </a:r>
            <a:r>
              <a:rPr lang="zh-TW" sz="1500"/>
              <a:t>: continuous receive enable bit, will be cleared when error occurred</a:t>
            </a:r>
            <a:endParaRPr sz="1500"/>
          </a:p>
        </p:txBody>
      </p:sp>
      <p:sp>
        <p:nvSpPr>
          <p:cNvPr id="105" name="Google Shape;105;p18"/>
          <p:cNvSpPr txBox="1"/>
          <p:nvPr/>
        </p:nvSpPr>
        <p:spPr>
          <a:xfrm>
            <a:off x="4906375" y="4765500"/>
            <a:ext cx="3132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Reference: Datasheet p.213 FIGURE 18-6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608776"/>
            <a:ext cx="4133250" cy="1190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1186875" y="3480525"/>
            <a:ext cx="2382900" cy="7494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52375" y="2799225"/>
            <a:ext cx="3797674" cy="20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Asynchronous receiver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891171"/>
            <a:ext cx="8520600" cy="29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Set up asynchronous reception: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Set the baud rate correctly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Enable the asynchronous serial port by clearing </a:t>
            </a:r>
            <a:r>
              <a:rPr b="1" lang="zh-TW" sz="1500">
                <a:solidFill>
                  <a:srgbClr val="FF0000"/>
                </a:solidFill>
              </a:rPr>
              <a:t>SYNC</a:t>
            </a:r>
            <a:r>
              <a:rPr lang="zh-TW" sz="1500"/>
              <a:t> (TXSTA&lt;4&gt;), and setting</a:t>
            </a:r>
            <a:br>
              <a:rPr lang="zh-TW" sz="1500"/>
            </a:br>
            <a:r>
              <a:rPr b="1" lang="zh-TW" sz="1500">
                <a:solidFill>
                  <a:srgbClr val="FF0000"/>
                </a:solidFill>
              </a:rPr>
              <a:t>SPEN</a:t>
            </a:r>
            <a:r>
              <a:rPr lang="zh-TW" sz="1500"/>
              <a:t> (RCSTA&lt;7&gt;)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If interrupt is desired, set </a:t>
            </a:r>
            <a:r>
              <a:rPr b="1" lang="zh-TW" sz="1500">
                <a:solidFill>
                  <a:srgbClr val="FF0000"/>
                </a:solidFill>
              </a:rPr>
              <a:t>RC</a:t>
            </a:r>
            <a:r>
              <a:rPr b="1" lang="zh-TW" sz="1500">
                <a:solidFill>
                  <a:srgbClr val="FF0000"/>
                </a:solidFill>
              </a:rPr>
              <a:t>IE</a:t>
            </a:r>
            <a:r>
              <a:rPr lang="zh-TW" sz="1500"/>
              <a:t> (PIE&lt;4&gt;)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Enable the </a:t>
            </a:r>
            <a:r>
              <a:rPr lang="zh-TW" sz="1500"/>
              <a:t>reception</a:t>
            </a:r>
            <a:r>
              <a:rPr lang="zh-TW" sz="1500"/>
              <a:t> by setting bit, </a:t>
            </a:r>
            <a:r>
              <a:rPr b="1" lang="zh-TW" sz="1500">
                <a:solidFill>
                  <a:srgbClr val="FF0000"/>
                </a:solidFill>
              </a:rPr>
              <a:t>CREN</a:t>
            </a:r>
            <a:r>
              <a:rPr lang="zh-TW" sz="1500"/>
              <a:t> (RCSTA&lt;4&gt;)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/>
              <a:t>Read the 8-bit received data by reading the </a:t>
            </a:r>
            <a:r>
              <a:rPr b="1" lang="zh-TW" sz="1500">
                <a:solidFill>
                  <a:srgbClr val="FF0000"/>
                </a:solidFill>
              </a:rPr>
              <a:t>RCREG</a:t>
            </a:r>
            <a:r>
              <a:rPr lang="zh-TW" sz="1500"/>
              <a:t> register</a:t>
            </a:r>
            <a:endParaRPr sz="1500"/>
          </a:p>
        </p:txBody>
      </p:sp>
      <p:sp>
        <p:nvSpPr>
          <p:cNvPr id="115" name="Google Shape;115;p19"/>
          <p:cNvSpPr txBox="1"/>
          <p:nvPr/>
        </p:nvSpPr>
        <p:spPr>
          <a:xfrm>
            <a:off x="311700" y="3449250"/>
            <a:ext cx="2644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2"/>
                </a:solidFill>
              </a:rPr>
              <a:t>Reference: Datasheet p.216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Baud Rate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891175"/>
            <a:ext cx="8520600" cy="24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BRG16 </a:t>
            </a:r>
            <a:r>
              <a:rPr lang="zh-TW" sz="1500">
                <a:solidFill>
                  <a:schemeClr val="dk1"/>
                </a:solidFill>
              </a:rPr>
              <a:t>(BAUDCON&lt;3&gt;): choose 16-bit or 8-bit baud rate generator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zh-TW" sz="1500">
                <a:solidFill>
                  <a:schemeClr val="dk1"/>
                </a:solidFill>
              </a:rPr>
              <a:t>16-bit: SPBRGH and SPBRG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zh-TW" sz="1500">
                <a:solidFill>
                  <a:schemeClr val="dk1"/>
                </a:solidFill>
              </a:rPr>
              <a:t>8-bit: SPBRG only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SYNC</a:t>
            </a:r>
            <a:r>
              <a:rPr lang="zh-TW" sz="1500">
                <a:solidFill>
                  <a:schemeClr val="dk1"/>
                </a:solidFill>
              </a:rPr>
              <a:t> (TXSTA&lt;4&gt;): EUSART Mode Select bit, we use async mode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BRGH</a:t>
            </a:r>
            <a:r>
              <a:rPr lang="zh-TW" sz="1500">
                <a:solidFill>
                  <a:schemeClr val="dk1"/>
                </a:solidFill>
              </a:rPr>
              <a:t> (TXSTA&lt;2&gt;): High Baud Rate Select bit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zh-TW" sz="1500">
                <a:solidFill>
                  <a:srgbClr val="FF0000"/>
                </a:solidFill>
              </a:rPr>
              <a:t>SPBRGH : SPBRG</a:t>
            </a:r>
            <a:r>
              <a:rPr lang="zh-TW" sz="1500">
                <a:solidFill>
                  <a:schemeClr val="dk1"/>
                </a:solidFill>
              </a:rPr>
              <a:t>: controls the period of a free-running timer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2672125" y="4799100"/>
            <a:ext cx="3213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Reference: Datasheet p.206 EXAMPLE 18-1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1200" y="3090025"/>
            <a:ext cx="5514749" cy="16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311700" y="258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Baud Rate (Cont’)</a:t>
            </a:r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751650" y="3320850"/>
            <a:ext cx="32139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2"/>
                </a:solidFill>
              </a:rPr>
              <a:t>Reference: Datasheet p.206 - 208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650" y="2026663"/>
            <a:ext cx="3536838" cy="109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4500" y="80075"/>
            <a:ext cx="3636000" cy="498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/>
          <p:nvPr/>
        </p:nvSpPr>
        <p:spPr>
          <a:xfrm>
            <a:off x="5369250" y="1887525"/>
            <a:ext cx="811200" cy="3444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/>
          <p:nvPr/>
        </p:nvSpPr>
        <p:spPr>
          <a:xfrm>
            <a:off x="6061575" y="1370250"/>
            <a:ext cx="999000" cy="2040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1"/>
          <p:cNvSpPr/>
          <p:nvPr/>
        </p:nvSpPr>
        <p:spPr>
          <a:xfrm>
            <a:off x="5440500" y="1532250"/>
            <a:ext cx="668700" cy="133500"/>
          </a:xfrm>
          <a:prstGeom prst="rect">
            <a:avLst/>
          </a:prstGeom>
          <a:noFill/>
          <a:ln cap="flat" cmpd="sng" w="19050">
            <a:solidFill>
              <a:srgbClr val="E06666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