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906145" y="2102561"/>
            <a:ext cx="10379709" cy="198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9851897" y="3845814"/>
            <a:ext cx="302895" cy="196215"/>
          </a:xfrm>
          <a:custGeom>
            <a:rect b="b" l="l" r="r" t="t"/>
            <a:pathLst>
              <a:path extrusionOk="0" h="196214" w="302895">
                <a:moveTo>
                  <a:pt x="302768" y="0"/>
                </a:moveTo>
                <a:lnTo>
                  <a:pt x="0" y="195961"/>
                </a:lnTo>
              </a:path>
            </a:pathLst>
          </a:custGeom>
          <a:noFill/>
          <a:ln cap="flat" cmpd="sng" w="19800">
            <a:solidFill>
              <a:srgbClr val="A4A4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4"/>
          <p:cNvSpPr/>
          <p:nvPr/>
        </p:nvSpPr>
        <p:spPr>
          <a:xfrm>
            <a:off x="810768" y="2836164"/>
            <a:ext cx="261620" cy="2492375"/>
          </a:xfrm>
          <a:custGeom>
            <a:rect b="b" l="l" r="r" t="t"/>
            <a:pathLst>
              <a:path extrusionOk="0" h="2492375" w="261619">
                <a:moveTo>
                  <a:pt x="261251" y="0"/>
                </a:moveTo>
                <a:lnTo>
                  <a:pt x="0" y="0"/>
                </a:lnTo>
                <a:lnTo>
                  <a:pt x="0" y="2492375"/>
                </a:lnTo>
              </a:path>
            </a:pathLst>
          </a:custGeom>
          <a:noFill/>
          <a:ln cap="flat" cmpd="sng" w="5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5031" y="1161288"/>
            <a:ext cx="8165592" cy="372313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10559034" y="4237482"/>
            <a:ext cx="215265" cy="278130"/>
          </a:xfrm>
          <a:custGeom>
            <a:rect b="b" l="l" r="r" t="t"/>
            <a:pathLst>
              <a:path extrusionOk="0" h="278129" w="215265">
                <a:moveTo>
                  <a:pt x="215138" y="0"/>
                </a:moveTo>
                <a:lnTo>
                  <a:pt x="0" y="277622"/>
                </a:lnTo>
              </a:path>
            </a:pathLst>
          </a:custGeom>
          <a:noFill/>
          <a:ln cap="flat" cmpd="sng" w="19800">
            <a:solidFill>
              <a:srgbClr val="6FAC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4"/>
          <p:cNvSpPr/>
          <p:nvPr/>
        </p:nvSpPr>
        <p:spPr>
          <a:xfrm>
            <a:off x="5960363" y="2574036"/>
            <a:ext cx="678180" cy="108585"/>
          </a:xfrm>
          <a:custGeom>
            <a:rect b="b" l="l" r="r" t="t"/>
            <a:pathLst>
              <a:path extrusionOk="0" h="108585" w="678179">
                <a:moveTo>
                  <a:pt x="660145" y="0"/>
                </a:moveTo>
                <a:lnTo>
                  <a:pt x="18034" y="0"/>
                </a:lnTo>
                <a:lnTo>
                  <a:pt x="11037" y="1424"/>
                </a:lnTo>
                <a:lnTo>
                  <a:pt x="5302" y="5302"/>
                </a:lnTo>
                <a:lnTo>
                  <a:pt x="1424" y="11037"/>
                </a:lnTo>
                <a:lnTo>
                  <a:pt x="0" y="18034"/>
                </a:lnTo>
                <a:lnTo>
                  <a:pt x="0" y="90169"/>
                </a:lnTo>
                <a:lnTo>
                  <a:pt x="1424" y="97166"/>
                </a:lnTo>
                <a:lnTo>
                  <a:pt x="5302" y="102901"/>
                </a:lnTo>
                <a:lnTo>
                  <a:pt x="11037" y="106779"/>
                </a:lnTo>
                <a:lnTo>
                  <a:pt x="18034" y="108203"/>
                </a:lnTo>
                <a:lnTo>
                  <a:pt x="660145" y="108203"/>
                </a:lnTo>
                <a:lnTo>
                  <a:pt x="667142" y="106779"/>
                </a:lnTo>
                <a:lnTo>
                  <a:pt x="672877" y="102901"/>
                </a:lnTo>
                <a:lnTo>
                  <a:pt x="676755" y="97166"/>
                </a:lnTo>
                <a:lnTo>
                  <a:pt x="678180" y="90169"/>
                </a:lnTo>
                <a:lnTo>
                  <a:pt x="678180" y="18034"/>
                </a:lnTo>
                <a:lnTo>
                  <a:pt x="676755" y="11037"/>
                </a:lnTo>
                <a:lnTo>
                  <a:pt x="672877" y="5302"/>
                </a:lnTo>
                <a:lnTo>
                  <a:pt x="667142" y="1424"/>
                </a:lnTo>
                <a:lnTo>
                  <a:pt x="660145" y="0"/>
                </a:lnTo>
                <a:close/>
              </a:path>
            </a:pathLst>
          </a:custGeom>
          <a:solidFill>
            <a:srgbClr val="2F2F2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896" y="1929384"/>
            <a:ext cx="3232404" cy="181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252" y="5117354"/>
            <a:ext cx="1046009" cy="27844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810768" y="5263895"/>
            <a:ext cx="3533775" cy="17780"/>
          </a:xfrm>
          <a:custGeom>
            <a:rect b="b" l="l" r="r" t="t"/>
            <a:pathLst>
              <a:path extrusionOk="0" h="17779" w="3533775">
                <a:moveTo>
                  <a:pt x="0" y="17779"/>
                </a:moveTo>
                <a:lnTo>
                  <a:pt x="3533775" y="0"/>
                </a:lnTo>
              </a:path>
            </a:pathLst>
          </a:custGeom>
          <a:noFill/>
          <a:ln cap="flat" cmpd="sng" w="5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8268" y="4681727"/>
            <a:ext cx="1420368" cy="86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1620" y="3802379"/>
            <a:ext cx="2726435" cy="272643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8898635" y="4453127"/>
            <a:ext cx="1651000" cy="790575"/>
          </a:xfrm>
          <a:custGeom>
            <a:rect b="b" l="l" r="r" t="t"/>
            <a:pathLst>
              <a:path extrusionOk="0" h="790575" w="1651000">
                <a:moveTo>
                  <a:pt x="0" y="790575"/>
                </a:moveTo>
                <a:lnTo>
                  <a:pt x="1603121" y="755904"/>
                </a:lnTo>
              </a:path>
              <a:path extrusionOk="0" h="790575" w="1651000">
                <a:moveTo>
                  <a:pt x="1552956" y="754761"/>
                </a:moveTo>
                <a:lnTo>
                  <a:pt x="1651000" y="0"/>
                </a:lnTo>
              </a:path>
            </a:pathLst>
          </a:custGeom>
          <a:noFill/>
          <a:ln cap="flat" cmpd="sng" w="57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06145" y="2102561"/>
            <a:ext cx="10379709" cy="198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uppyodie.blogspot.com/2016/04/button-debounc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3611117" y="2804921"/>
            <a:ext cx="4970145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LAB6	Digital I/O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Connecting a LED: </a:t>
            </a:r>
            <a:r>
              <a:rPr lang="zh-TW" sz="3600"/>
              <a:t>calculating the limiting resistor</a:t>
            </a:r>
            <a:endParaRPr sz="3600"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838200" y="2276282"/>
            <a:ext cx="10515600" cy="3851721"/>
            <a:chOff x="838200" y="2276282"/>
            <a:chExt cx="10515600" cy="3851721"/>
          </a:xfrm>
        </p:grpSpPr>
        <p:pic>
          <p:nvPicPr>
            <p:cNvPr id="141" name="Google Shape;14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200" y="2276282"/>
              <a:ext cx="10515600" cy="3851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23459" y="4492751"/>
              <a:ext cx="2042160" cy="15361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6"/>
          <p:cNvSpPr txBox="1"/>
          <p:nvPr/>
        </p:nvSpPr>
        <p:spPr>
          <a:xfrm>
            <a:off x="6350889" y="5095494"/>
            <a:ext cx="5251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330Ω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2469260" y="2702128"/>
            <a:ext cx="7261859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I/O ports of PIC18F4520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I/O ports of PIC18F4520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916939" y="1958086"/>
            <a:ext cx="10860405" cy="375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PIC18F4520 has five I/O ports, called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PORTA, PORTB, …, PORTE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Each port (A-D) has 8 bits and thus 8 electrical pins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31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Pins are referred as </a:t>
            </a:r>
            <a:r>
              <a:rPr b="1"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RXY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is the port name(A,B,…,E)and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is the bit number (0, 1, …, 7)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- Ex: RA2→ bit 2 of PORTA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43815" rtl="0" algn="l">
              <a:lnSpc>
                <a:spcPct val="150000"/>
              </a:lnSpc>
              <a:spcBef>
                <a:spcPts val="101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Some pins of the I/O ports are multiplexed with an alternate function from the peripheral features on the device. In general when a peripheral is enabled, </a:t>
            </a:r>
            <a:r>
              <a:rPr b="1" lang="zh-TW" sz="2200">
                <a:latin typeface="Calibri"/>
                <a:ea typeface="Calibri"/>
                <a:cs typeface="Calibri"/>
                <a:sym typeface="Calibri"/>
              </a:rPr>
              <a:t>that pins may not be used as a general purpose I/O pins</a:t>
            </a: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I/O ports of PIC18F4520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840" y="2005647"/>
            <a:ext cx="7572475" cy="402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SFR of PIC18F4520 I/O ports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916939" y="2143709"/>
            <a:ext cx="9235440" cy="285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Each port has 3 registers for its operation. These registers are 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TRIS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register - configure the port as Input or Output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register - reads voltage of the device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register - output voltage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SFR of PIC18F4520 I/O ports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916939" y="1709669"/>
            <a:ext cx="9877425" cy="277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75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Arial"/>
              <a:buChar char="•"/>
            </a:pPr>
            <a:r>
              <a:rPr b="1" lang="zh-TW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TRISx</a:t>
            </a:r>
            <a:r>
              <a:rPr lang="zh-TW" sz="2600">
                <a:latin typeface="Calibri"/>
                <a:ea typeface="Calibri"/>
                <a:cs typeface="Calibri"/>
                <a:sym typeface="Calibri"/>
              </a:rPr>
              <a:t>: each bit of this SFR programs the relevant PIN as input or output: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means output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rgbClr val="006FC0"/>
              </a:buClr>
              <a:buSzPts val="2200"/>
              <a:buFont typeface="Arial"/>
              <a:buChar char="•"/>
            </a:pPr>
            <a:r>
              <a:rPr lang="zh-TW" sz="22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1 means input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zh-TW" sz="26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8500" rtl="0" algn="l">
              <a:lnSpc>
                <a:spcPct val="100000"/>
              </a:lnSpc>
              <a:spcBef>
                <a:spcPts val="137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zh-TW" sz="2200">
                <a:latin typeface="Calibri"/>
                <a:ea typeface="Calibri"/>
                <a:cs typeface="Calibri"/>
                <a:sym typeface="Calibri"/>
              </a:rPr>
              <a:t>TRISC = 0x30 ;	// 0x30 =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zh-TW" sz="22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r>
              <a:rPr lang="zh-TW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831594" y="4453414"/>
            <a:ext cx="2580005" cy="13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8425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RC0 to RC3	→ </a:t>
            </a:r>
            <a:r>
              <a:rPr lang="zh-TW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RC4, RC5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RC6, RC7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259658" y="4898753"/>
            <a:ext cx="10604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zh-TW" sz="20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zh-TW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SFR of PIC18F4520 I/O ports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916939" y="1769215"/>
            <a:ext cx="10062845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329" lvl="0" marL="239395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zh-TW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LATx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: each bit of this SFR programs the output status of the relevant 	PIN (if it is programmed as output, otherwise it is ignored).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LATB = 0xe0;	// 0xe0 = 1110 0000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1805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zh-TW" sz="2000">
                <a:latin typeface="Calibri"/>
                <a:ea typeface="Calibri"/>
                <a:cs typeface="Calibri"/>
                <a:sym typeface="Calibri"/>
              </a:rPr>
              <a:t>RB0 to RB4 output 0;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00000"/>
              </a:lnSpc>
              <a:spcBef>
                <a:spcPts val="1689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zh-TW" sz="2000">
                <a:latin typeface="Calibri"/>
                <a:ea typeface="Calibri"/>
                <a:cs typeface="Calibri"/>
                <a:sym typeface="Calibri"/>
              </a:rPr>
              <a:t>RB5 to RB7 output 1;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SFR of PIC18F4520 I/O ports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916939" y="1769215"/>
            <a:ext cx="10133330" cy="3888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7329" lvl="0" marL="23939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zh-TW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PORTx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: each bit of this SFR reflects the input status of the relevant 	PIN (if the pin is configured as input, otherwise it replies as the bit of 	the LATx register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marR="1560830" rtl="0" algn="l">
              <a:lnSpc>
                <a:spcPct val="1501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Let us read into button variable, the status of the RA5 input pin: 	int button = (PORTA &amp; 0x20);	// 0x20 = 0010 0000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2780157" y="2709748"/>
            <a:ext cx="6640830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Bit Field Manipulation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Bit Field Manipulation in assembly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916939" y="1983689"/>
            <a:ext cx="6530340" cy="3948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Single bit 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BCF f, b, a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- clear bit b of register 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985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ex: BCF LATB, 0, 0	// will clear LATB bit 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BSF f, b, a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- set bit b of register 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985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ex: BSF TRISA, 5, 0	// will set TRISA bit 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BTG f, b, a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- toggle bit b of register 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9850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ex: BTG LATC, 3, 0	// will toggle LATC bit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“digital I/O”</a:t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916939" y="1992833"/>
            <a:ext cx="10318115" cy="39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It is an interface in which each electrical pin may have two states: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9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Logical 0 (0V)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Logical 1 (5V on the basis of the VDD)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655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Each line can be programmer as: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22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an output (lit a LED)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18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an input	(read a pushbutton)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Bit Field Manipulation in assembly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916939" y="1983689"/>
            <a:ext cx="4781550" cy="23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Multiple bits 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manipulation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Clear bit: use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ANDWF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Set bit: use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IORWF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Toggle bit: use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XORWF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operation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Bit Field Manipulation in C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916939" y="1779920"/>
            <a:ext cx="10180320" cy="426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329" lvl="0" marL="239395" marR="5080" rtl="0" algn="l">
              <a:lnSpc>
                <a:spcPct val="1401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The processor-specific header file includes a structure definition that 	allows the user to access individual bits of a register.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34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PORTBbits.RB0 = 1; // pull PORTB bit 0 to high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LATBbits.LATB0 = 0; // pull LATB bit 0 to low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TRISBbits.TRISB0 = 0; // pull TRISB bit 0 to low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65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STATUSbits.C = 0; // clear the C flag to 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6004940" y="2572893"/>
            <a:ext cx="525145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PIC18f4520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Digital Input: Electrical consideration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916939" y="1965705"/>
            <a:ext cx="9813925" cy="1743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An input connected to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VDD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is read (by software) as “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An input connected to 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Ground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is read (by software) as “</a:t>
            </a: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If the input is </a:t>
            </a:r>
            <a:r>
              <a:rPr b="1"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floating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(not connected), the value read cannot be determined!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363" y="4449266"/>
            <a:ext cx="9364126" cy="20570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/>
        </p:nvSpPr>
        <p:spPr>
          <a:xfrm>
            <a:off x="1163218" y="4952745"/>
            <a:ext cx="6413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916939" y="609676"/>
            <a:ext cx="48037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Prevent floating state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916939" y="1983689"/>
            <a:ext cx="9732010" cy="3315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The typical pull-up resistor value is </a:t>
            </a: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1-10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kΩ 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If in doubt, a good starting point when using a switch is </a:t>
            </a: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kΩ.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rtl="0" algn="l">
              <a:lnSpc>
                <a:spcPct val="100000"/>
              </a:lnSpc>
              <a:spcBef>
                <a:spcPts val="269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Disadvantage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0019" lvl="1" marL="1087120" rtl="0" algn="l">
              <a:lnSpc>
                <a:spcPct val="100000"/>
              </a:lnSpc>
              <a:spcBef>
                <a:spcPts val="208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 larger resistance : the input pin responses to voltage changes slower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0019" lvl="1" marL="1087120" rtl="0" algn="l">
              <a:lnSpc>
                <a:spcPct val="100000"/>
              </a:lnSpc>
              <a:spcBef>
                <a:spcPts val="2615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 smaller resistance : Too much current flow through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916939" y="609676"/>
            <a:ext cx="480568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Prevent floating state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841044" y="2533268"/>
            <a:ext cx="4581525" cy="230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Use pull-up resistor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0655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Switch open, the value read is “1”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0655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Switch closed, the value read is “0”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1"/>
          <p:cNvGrpSpPr/>
          <p:nvPr/>
        </p:nvGrpSpPr>
        <p:grpSpPr>
          <a:xfrm>
            <a:off x="5795771" y="2505455"/>
            <a:ext cx="5693664" cy="3427476"/>
            <a:chOff x="5795771" y="2505455"/>
            <a:chExt cx="5693664" cy="3427476"/>
          </a:xfrm>
        </p:grpSpPr>
        <p:pic>
          <p:nvPicPr>
            <p:cNvPr id="91" name="Google Shape;9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95771" y="2505455"/>
              <a:ext cx="2788920" cy="3427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1"/>
            <p:cNvSpPr/>
            <p:nvPr/>
          </p:nvSpPr>
          <p:spPr>
            <a:xfrm>
              <a:off x="7110983" y="4623816"/>
              <a:ext cx="422275" cy="154305"/>
            </a:xfrm>
            <a:custGeom>
              <a:rect b="b" l="l" r="r" t="t"/>
              <a:pathLst>
                <a:path extrusionOk="0" h="154304" w="422275">
                  <a:moveTo>
                    <a:pt x="422148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422148" y="153924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7110983" y="4623816"/>
              <a:ext cx="422275" cy="154305"/>
            </a:xfrm>
            <a:custGeom>
              <a:rect b="b" l="l" r="r" t="t"/>
              <a:pathLst>
                <a:path extrusionOk="0" h="154304" w="422275">
                  <a:moveTo>
                    <a:pt x="0" y="153924"/>
                  </a:moveTo>
                  <a:lnTo>
                    <a:pt x="422148" y="153924"/>
                  </a:lnTo>
                  <a:lnTo>
                    <a:pt x="422148" y="0"/>
                  </a:lnTo>
                  <a:lnTo>
                    <a:pt x="0" y="0"/>
                  </a:lnTo>
                  <a:lnTo>
                    <a:pt x="0" y="153924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94" name="Google Shape;94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75547" y="2505455"/>
              <a:ext cx="2913888" cy="3427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1"/>
            <p:cNvSpPr/>
            <p:nvPr/>
          </p:nvSpPr>
          <p:spPr>
            <a:xfrm>
              <a:off x="10139171" y="4623816"/>
              <a:ext cx="422275" cy="154305"/>
            </a:xfrm>
            <a:custGeom>
              <a:rect b="b" l="l" r="r" t="t"/>
              <a:pathLst>
                <a:path extrusionOk="0" h="154304" w="422275">
                  <a:moveTo>
                    <a:pt x="422148" y="0"/>
                  </a:moveTo>
                  <a:lnTo>
                    <a:pt x="0" y="0"/>
                  </a:lnTo>
                  <a:lnTo>
                    <a:pt x="0" y="153924"/>
                  </a:lnTo>
                  <a:lnTo>
                    <a:pt x="422148" y="153924"/>
                  </a:lnTo>
                  <a:lnTo>
                    <a:pt x="422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0139171" y="4623816"/>
              <a:ext cx="422275" cy="154305"/>
            </a:xfrm>
            <a:custGeom>
              <a:rect b="b" l="l" r="r" t="t"/>
              <a:pathLst>
                <a:path extrusionOk="0" h="154304" w="422275">
                  <a:moveTo>
                    <a:pt x="0" y="153924"/>
                  </a:moveTo>
                  <a:lnTo>
                    <a:pt x="422148" y="153924"/>
                  </a:lnTo>
                  <a:lnTo>
                    <a:pt x="422148" y="0"/>
                  </a:lnTo>
                  <a:lnTo>
                    <a:pt x="0" y="0"/>
                  </a:lnTo>
                  <a:lnTo>
                    <a:pt x="0" y="153924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916939" y="609676"/>
            <a:ext cx="48037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Prevent floating state</a:t>
            </a:r>
            <a:endParaRPr/>
          </a:p>
        </p:txBody>
      </p:sp>
      <p:grpSp>
        <p:nvGrpSpPr>
          <p:cNvPr id="103" name="Google Shape;103;p12"/>
          <p:cNvGrpSpPr/>
          <p:nvPr/>
        </p:nvGrpSpPr>
        <p:grpSpPr>
          <a:xfrm>
            <a:off x="6121908" y="2534411"/>
            <a:ext cx="5565648" cy="3404616"/>
            <a:chOff x="6121908" y="2534411"/>
            <a:chExt cx="5565648" cy="3404616"/>
          </a:xfrm>
        </p:grpSpPr>
        <p:pic>
          <p:nvPicPr>
            <p:cNvPr id="104" name="Google Shape;10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1908" y="2534411"/>
              <a:ext cx="3096767" cy="340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53856" y="2534412"/>
              <a:ext cx="2933700" cy="3404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2"/>
            <p:cNvSpPr/>
            <p:nvPr/>
          </p:nvSpPr>
          <p:spPr>
            <a:xfrm>
              <a:off x="7749540" y="4599432"/>
              <a:ext cx="436245" cy="129539"/>
            </a:xfrm>
            <a:custGeom>
              <a:rect b="b" l="l" r="r" t="t"/>
              <a:pathLst>
                <a:path extrusionOk="0" h="129539" w="436245">
                  <a:moveTo>
                    <a:pt x="435864" y="0"/>
                  </a:moveTo>
                  <a:lnTo>
                    <a:pt x="0" y="0"/>
                  </a:lnTo>
                  <a:lnTo>
                    <a:pt x="0" y="129539"/>
                  </a:lnTo>
                  <a:lnTo>
                    <a:pt x="435864" y="129539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7749540" y="4599432"/>
              <a:ext cx="436245" cy="129539"/>
            </a:xfrm>
            <a:custGeom>
              <a:rect b="b" l="l" r="r" t="t"/>
              <a:pathLst>
                <a:path extrusionOk="0" h="129539" w="436245">
                  <a:moveTo>
                    <a:pt x="0" y="129539"/>
                  </a:moveTo>
                  <a:lnTo>
                    <a:pt x="435864" y="129539"/>
                  </a:lnTo>
                  <a:lnTo>
                    <a:pt x="435864" y="0"/>
                  </a:lnTo>
                  <a:lnTo>
                    <a:pt x="0" y="0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10221467" y="4494276"/>
              <a:ext cx="459105" cy="195580"/>
            </a:xfrm>
            <a:custGeom>
              <a:rect b="b" l="l" r="r" t="t"/>
              <a:pathLst>
                <a:path extrusionOk="0" h="195579" w="459104">
                  <a:moveTo>
                    <a:pt x="458724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458724" y="195072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0221467" y="4494276"/>
              <a:ext cx="459105" cy="195580"/>
            </a:xfrm>
            <a:custGeom>
              <a:rect b="b" l="l" r="r" t="t"/>
              <a:pathLst>
                <a:path extrusionOk="0" h="195579" w="459104">
                  <a:moveTo>
                    <a:pt x="0" y="195072"/>
                  </a:moveTo>
                  <a:lnTo>
                    <a:pt x="458724" y="195072"/>
                  </a:lnTo>
                  <a:lnTo>
                    <a:pt x="458724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0" name="Google Shape;110;p12"/>
          <p:cNvSpPr txBox="1"/>
          <p:nvPr/>
        </p:nvSpPr>
        <p:spPr>
          <a:xfrm>
            <a:off x="660603" y="2706116"/>
            <a:ext cx="5104130" cy="230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6565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zh-TW" sz="2800">
                <a:latin typeface="Calibri"/>
                <a:ea typeface="Calibri"/>
                <a:cs typeface="Calibri"/>
                <a:sym typeface="Calibri"/>
              </a:rPr>
              <a:t>Use pull-down resistor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38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latin typeface="Calibri"/>
                <a:ea typeface="Calibri"/>
                <a:cs typeface="Calibri"/>
                <a:sym typeface="Calibri"/>
              </a:rPr>
              <a:t>-	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Switch open, the value read is “0”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-	Switch closed, the value read is “1”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Bouncing problem!</a:t>
            </a:r>
            <a:endParaRPr/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906145" y="2102561"/>
            <a:ext cx="10379709" cy="198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329" lvl="0" marL="2501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/>
              <a:t>Due to mechanical reasons, pushbuttons and switches(which have a spring inside)</a:t>
            </a:r>
            <a:endParaRPr/>
          </a:p>
          <a:p>
            <a:pPr indent="0" lvl="0" marL="251459" rtl="0" algn="l">
              <a:lnSpc>
                <a:spcPct val="100000"/>
              </a:lnSpc>
              <a:spcBef>
                <a:spcPts val="2885"/>
              </a:spcBef>
              <a:spcAft>
                <a:spcPts val="0"/>
              </a:spcAft>
              <a:buNone/>
            </a:pPr>
            <a:r>
              <a:rPr lang="zh-TW"/>
              <a:t>typically generate a bouncing signal when pressed or released.</a:t>
            </a:r>
            <a:endParaRPr/>
          </a:p>
          <a:p>
            <a:pPr indent="0" lvl="0" marL="10160" rtl="0" algn="l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7329" lvl="0" marL="2501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zh-TW"/>
              <a:t>The bouncing signal is read by software ,thus causing malfunctioning.</a:t>
            </a:r>
            <a:endParaRPr/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3897" y="4372095"/>
            <a:ext cx="4563392" cy="246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Button debounce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821537" y="1983689"/>
            <a:ext cx="10691495" cy="3617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Hardware solution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Add a </a:t>
            </a:r>
            <a:r>
              <a:rPr b="1"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capacitor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, in parallel with the button, in order to filter the bouncing signal.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Reference: </a:t>
            </a:r>
            <a:r>
              <a:rPr lang="zh-TW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http://puppyodie.blogspot.com/2016/04/button-debounce.html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Software solution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329" lvl="1" marL="697230" marR="633095" rtl="0" algn="l">
              <a:lnSpc>
                <a:spcPct val="150100"/>
              </a:lnSpc>
              <a:spcBef>
                <a:spcPts val="58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delay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zh-TW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interrupt on change </a:t>
            </a: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function to check input signal again, if the 	signal stay the same, then considered as press.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916939" y="308228"/>
            <a:ext cx="9636760" cy="998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Digital Output Electrical consideration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916939" y="1983689"/>
            <a:ext cx="580961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Writing “1” : output high voltage(VDD)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zh-TW" sz="2800">
                <a:latin typeface="Calibri"/>
                <a:ea typeface="Calibri"/>
                <a:cs typeface="Calibri"/>
                <a:sym typeface="Calibri"/>
              </a:rPr>
              <a:t>Writing “0” : output low voltage(GND)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472" y="3864838"/>
            <a:ext cx="8830056" cy="264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