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1" r:id="rId1"/>
  </p:sldMasterIdLst>
  <p:notesMasterIdLst>
    <p:notesMasterId r:id="rId20"/>
  </p:notesMasterIdLst>
  <p:sldIdLst>
    <p:sldId id="294" r:id="rId2"/>
    <p:sldId id="278" r:id="rId3"/>
    <p:sldId id="277" r:id="rId4"/>
    <p:sldId id="279" r:id="rId5"/>
    <p:sldId id="280" r:id="rId6"/>
    <p:sldId id="281" r:id="rId7"/>
    <p:sldId id="282" r:id="rId8"/>
    <p:sldId id="283" r:id="rId9"/>
    <p:sldId id="284" r:id="rId10"/>
    <p:sldId id="285" r:id="rId11"/>
    <p:sldId id="286" r:id="rId12"/>
    <p:sldId id="287" r:id="rId13"/>
    <p:sldId id="288" r:id="rId14"/>
    <p:sldId id="289" r:id="rId15"/>
    <p:sldId id="290" r:id="rId16"/>
    <p:sldId id="291" r:id="rId17"/>
    <p:sldId id="292" r:id="rId18"/>
    <p:sldId id="29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2145"/>
    <a:srgbClr val="1D366E"/>
    <a:srgbClr val="1D7214"/>
    <a:srgbClr val="497DB9"/>
    <a:srgbClr val="377AB7"/>
    <a:srgbClr val="DDDDDD"/>
    <a:srgbClr val="B2B2B2"/>
    <a:srgbClr val="020A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49" autoAdjust="0"/>
    <p:restoredTop sz="84852" autoAdjust="0"/>
  </p:normalViewPr>
  <p:slideViewPr>
    <p:cSldViewPr>
      <p:cViewPr varScale="1">
        <p:scale>
          <a:sx n="71" d="100"/>
          <a:sy n="71" d="100"/>
        </p:scale>
        <p:origin x="1522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E44757-AC2C-46C5-8FFD-6D439966BACC}" type="datetimeFigureOut">
              <a:rPr lang="vi-VN" smtClean="0"/>
              <a:t>26/08/2019</a:t>
            </a:fld>
            <a:endParaRPr lang="vi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279C12-3415-4FA3-BABE-5F33F993623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69974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279C12-3415-4FA3-BABE-5F33F9936235}" type="slidenum">
              <a:rPr lang="vi-VN" smtClean="0"/>
              <a:t>9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691895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2F32E-35B1-478C-A519-A2FE7E97D955}" type="slidenum">
              <a:rPr lang="en-US" altLang="vi-VN" smtClean="0"/>
              <a:pPr/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40259854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5F22B-3487-41A5-8974-502C12A3D39E}" type="slidenum">
              <a:rPr lang="en-US" altLang="vi-VN" smtClean="0"/>
              <a:pPr/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2384500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50C4E-E1DC-475B-9955-6288C87CC204}" type="slidenum">
              <a:rPr lang="en-US" altLang="vi-VN" smtClean="0"/>
              <a:pPr/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581619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0B515-9165-464A-9B9D-7E21BAC78C8B}" type="slidenum">
              <a:rPr lang="en-US" altLang="vi-VN" smtClean="0"/>
              <a:pPr/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11605163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516E0-3963-4B8E-AC37-294A2E2F1C8F}" type="slidenum">
              <a:rPr lang="en-US" altLang="vi-VN" smtClean="0"/>
              <a:pPr/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3915192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89C3-87DB-4F5C-8941-9215B127E3BD}" type="slidenum">
              <a:rPr lang="en-US" altLang="vi-VN" smtClean="0"/>
              <a:pPr/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2635395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44A10-14B6-47DF-A948-748606651E00}" type="slidenum">
              <a:rPr lang="en-US" altLang="vi-VN" smtClean="0"/>
              <a:pPr/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721240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734FC-EAB3-4B26-B2C8-8775FF314F1B}" type="slidenum">
              <a:rPr lang="en-US" altLang="vi-VN" smtClean="0"/>
              <a:pPr/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1611631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BF245-12F9-4057-B54A-E6F919B2C37C}" type="slidenum">
              <a:rPr lang="en-US" altLang="vi-VN" smtClean="0"/>
              <a:pPr/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742454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EB4C3-7281-442E-8BB3-AD1E122B959D}" type="slidenum">
              <a:rPr lang="en-US" altLang="vi-VN" smtClean="0"/>
              <a:pPr/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2725156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754E5-A891-4873-A292-83E6D30B5066}" type="slidenum">
              <a:rPr lang="en-US" altLang="vi-VN" smtClean="0"/>
              <a:pPr/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962965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66A9567-9EB6-405C-AF52-F2171EEE88BF}"/>
              </a:ext>
            </a:extLst>
          </p:cNvPr>
          <p:cNvSpPr/>
          <p:nvPr userDrawn="1"/>
        </p:nvSpPr>
        <p:spPr>
          <a:xfrm>
            <a:off x="0" y="825054"/>
            <a:ext cx="9144000" cy="83666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1520" y="944093"/>
            <a:ext cx="8712968" cy="6127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520" y="1652908"/>
            <a:ext cx="8712968" cy="45844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B52E7D-4B33-407A-9B2B-DCA5A9DF8D50}" type="slidenum">
              <a:rPr lang="en-US" altLang="vi-VN" smtClean="0"/>
              <a:pPr/>
              <a:t>‹#›</a:t>
            </a:fld>
            <a:endParaRPr lang="en-US" altLang="vi-V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885A8C-89DD-4A79-909B-1F3C84E625F0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35270"/>
            <a:ext cx="3456384" cy="729434"/>
          </a:xfrm>
          <a:prstGeom prst="rect">
            <a:avLst/>
          </a:prstGeom>
        </p:spPr>
      </p:pic>
      <p:pic>
        <p:nvPicPr>
          <p:cNvPr id="9" name="Picture 8" descr="E:\TLCN\BAOCAO\logo.png">
            <a:extLst>
              <a:ext uri="{FF2B5EF4-FFF2-40B4-BE49-F238E27FC236}">
                <a16:creationId xmlns:a16="http://schemas.microsoft.com/office/drawing/2014/main" id="{F8D2C698-9863-4BA7-8822-11476B7FB893}"/>
              </a:ext>
            </a:extLst>
          </p:cNvPr>
          <p:cNvPicPr/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35270"/>
            <a:ext cx="720080" cy="72943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37453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800" b="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trungnh@hcmute.edu.v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hyperlink" Target="http://localhost:49324/Product" TargetMode="External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localhost:49324/Product/Hello/World" TargetMode="External"/><Relationship Id="rId5" Type="http://schemas.openxmlformats.org/officeDocument/2006/relationships/hyperlink" Target="http://localhost:49324/Product/Hello" TargetMode="External"/><Relationship Id="rId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trungnh@hcmute.edu.vn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650453"/>
          </a:xfrm>
        </p:spPr>
        <p:txBody>
          <a:bodyPr>
            <a:normAutofit fontScale="90000"/>
          </a:bodyPr>
          <a:lstStyle/>
          <a:p>
            <a:r>
              <a:rPr lang="en-US" smtClean="0"/>
              <a:t>Học phần Lập trình web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544" y="1979560"/>
            <a:ext cx="8352928" cy="3753696"/>
          </a:xfrm>
        </p:spPr>
        <p:txBody>
          <a:bodyPr>
            <a:normAutofit lnSpcReduction="10000"/>
          </a:bodyPr>
          <a:lstStyle/>
          <a:p>
            <a:r>
              <a:rPr lang="en-US" smtClean="0"/>
              <a:t>Địa điểm học: A5-302</a:t>
            </a:r>
          </a:p>
          <a:p>
            <a:pPr algn="l"/>
            <a:endParaRPr lang="en-US" smtClean="0"/>
          </a:p>
          <a:p>
            <a:pPr algn="l"/>
            <a:r>
              <a:rPr lang="en-US" smtClean="0"/>
              <a:t>ThS. Nguyễn Hữu Trung</a:t>
            </a:r>
          </a:p>
          <a:p>
            <a:pPr algn="l"/>
            <a:r>
              <a:rPr lang="en-US" smtClean="0">
                <a:hlinkClick r:id="rId2"/>
              </a:rPr>
              <a:t>trungnh@hcmute.edu.vn</a:t>
            </a:r>
            <a:endParaRPr lang="en-US" smtClean="0"/>
          </a:p>
          <a:p>
            <a:pPr algn="l"/>
            <a:r>
              <a:rPr lang="en-US" smtClean="0"/>
              <a:t>0908617108</a:t>
            </a:r>
          </a:p>
          <a:p>
            <a:pPr algn="l"/>
            <a:endParaRPr lang="en-US"/>
          </a:p>
          <a:p>
            <a:pPr algn="l"/>
            <a:r>
              <a:rPr lang="en-US" smtClean="0"/>
              <a:t>Đánh giá môn học</a:t>
            </a:r>
          </a:p>
          <a:p>
            <a:pPr marL="342900" indent="-342900" algn="l">
              <a:buAutoNum type="arabicPeriod"/>
            </a:pPr>
            <a:r>
              <a:rPr lang="en-US" smtClean="0"/>
              <a:t>Điểm quá trình: 50%</a:t>
            </a:r>
          </a:p>
          <a:p>
            <a:pPr marL="685800" lvl="1" indent="-342900" algn="l">
              <a:buAutoNum type="arabicPeriod"/>
            </a:pPr>
            <a:r>
              <a:rPr lang="en-US" smtClean="0"/>
              <a:t>Điểm danh:10%</a:t>
            </a:r>
          </a:p>
          <a:p>
            <a:pPr marL="685800" lvl="1" indent="-342900" algn="l">
              <a:buAutoNum type="arabicPeriod"/>
            </a:pPr>
            <a:r>
              <a:rPr lang="en-US" smtClean="0"/>
              <a:t>Bài tập: 90% (làm và nộp video lên lms.hcmute.edu.vn)</a:t>
            </a:r>
          </a:p>
          <a:p>
            <a:pPr marL="342900" indent="-342900" algn="l">
              <a:buAutoNum type="arabicPeriod"/>
            </a:pPr>
            <a:r>
              <a:rPr lang="en-US" smtClean="0"/>
              <a:t>Điểm kết thúc: 50%</a:t>
            </a:r>
          </a:p>
          <a:p>
            <a:pPr marL="685800" lvl="1" indent="-342900" algn="l">
              <a:buAutoNum type="arabicPeriod"/>
            </a:pPr>
            <a:r>
              <a:rPr lang="en-US" smtClean="0"/>
              <a:t>Đề tài – báo cáo đề tài cuối khóa (01 nhóm 03 sinh viên).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014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Cấu trúc dự án và thư mục chức năng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b="1" smtClean="0"/>
              <a:t>Controllers</a:t>
            </a:r>
            <a:r>
              <a:rPr lang="en-US" smtClean="0"/>
              <a:t>: Thư </a:t>
            </a:r>
            <a:r>
              <a:rPr lang="en-US"/>
              <a:t>mục này chứa tất cả các Controller trong ứng dụng. Các Controller đáp ứng yêu cầu đến từ trình duyệt, quyết định phải làm gì và phản hồi kết quả</a:t>
            </a:r>
            <a:r>
              <a:rPr lang="en-US" smtClean="0"/>
              <a:t>.</a:t>
            </a:r>
            <a:endParaRPr lang="en-US"/>
          </a:p>
          <a:p>
            <a:pPr algn="just"/>
            <a:r>
              <a:rPr lang="en-US" b="1" smtClean="0"/>
              <a:t>Models: </a:t>
            </a:r>
            <a:r>
              <a:rPr lang="en-US" smtClean="0"/>
              <a:t>Các </a:t>
            </a:r>
            <a:r>
              <a:rPr lang="en-US"/>
              <a:t>lớp mô hình dữ liệu được tổ chức để nắm giữ </a:t>
            </a:r>
            <a:r>
              <a:rPr lang="en-US" smtClean="0"/>
              <a:t>và thao </a:t>
            </a:r>
            <a:r>
              <a:rPr lang="en-US"/>
              <a:t>tác dữ liệu</a:t>
            </a:r>
          </a:p>
          <a:p>
            <a:pPr algn="just"/>
            <a:r>
              <a:rPr lang="en-US"/>
              <a:t> </a:t>
            </a:r>
            <a:r>
              <a:rPr lang="en-US" b="1" smtClean="0"/>
              <a:t>Views</a:t>
            </a:r>
            <a:r>
              <a:rPr lang="en-US" smtClean="0"/>
              <a:t>: View </a:t>
            </a:r>
            <a:r>
              <a:rPr lang="en-US"/>
              <a:t>chứa các mẫu giao diện người dùng của </a:t>
            </a:r>
            <a:r>
              <a:rPr lang="en-US" smtClean="0"/>
              <a:t>ứng dụng</a:t>
            </a:r>
          </a:p>
          <a:p>
            <a:r>
              <a:rPr lang="en-US" b="1" smtClean="0"/>
              <a:t>App_Data</a:t>
            </a:r>
            <a:r>
              <a:rPr lang="en-US" smtClean="0"/>
              <a:t>: Chứa </a:t>
            </a:r>
            <a:r>
              <a:rPr lang="en-US"/>
              <a:t>các file dữ cơ sở liệu (nếu có)</a:t>
            </a:r>
          </a:p>
          <a:p>
            <a:r>
              <a:rPr lang="en-US" b="1" smtClean="0"/>
              <a:t>App_Start</a:t>
            </a:r>
            <a:r>
              <a:rPr lang="en-US" smtClean="0"/>
              <a:t>: Chứa </a:t>
            </a:r>
            <a:r>
              <a:rPr lang="en-US"/>
              <a:t>lớp được chạy một lần khi ứng dụng bắt đầu.</a:t>
            </a:r>
          </a:p>
          <a:p>
            <a:r>
              <a:rPr lang="en-US" b="1" smtClean="0"/>
              <a:t>Content</a:t>
            </a:r>
            <a:r>
              <a:rPr lang="en-US" smtClean="0"/>
              <a:t>: Chứa </a:t>
            </a:r>
            <a:r>
              <a:rPr lang="en-US"/>
              <a:t>tài nguyên tĩnh như hình ảnh, CSS…</a:t>
            </a:r>
          </a:p>
          <a:p>
            <a:r>
              <a:rPr lang="en-US" b="1" smtClean="0"/>
              <a:t>Scripts</a:t>
            </a:r>
            <a:r>
              <a:rPr lang="en-US" smtClean="0"/>
              <a:t>: Chứa </a:t>
            </a:r>
            <a:r>
              <a:rPr lang="en-US"/>
              <a:t>JavaScript cần thiết của ứng dụng</a:t>
            </a:r>
          </a:p>
          <a:p>
            <a:r>
              <a:rPr lang="en-US" b="1" smtClean="0"/>
              <a:t>Global.asax</a:t>
            </a:r>
            <a:r>
              <a:rPr lang="en-US" smtClean="0"/>
              <a:t>: Tập </a:t>
            </a:r>
            <a:r>
              <a:rPr lang="en-US"/>
              <a:t>tin sự kiện chứa các điều khiển sự kiện nhằm </a:t>
            </a:r>
            <a:r>
              <a:rPr lang="en-US" smtClean="0"/>
              <a:t>kiểm soát </a:t>
            </a:r>
            <a:r>
              <a:rPr lang="en-US"/>
              <a:t>vòng đời của Request, Session, Application…</a:t>
            </a:r>
          </a:p>
          <a:p>
            <a:r>
              <a:rPr lang="en-US" b="1" smtClean="0"/>
              <a:t>Web.config</a:t>
            </a:r>
            <a:r>
              <a:rPr lang="en-US" smtClean="0"/>
              <a:t>: Tập </a:t>
            </a:r>
            <a:r>
              <a:rPr lang="en-US"/>
              <a:t>tin xml chứa thông tin cấu hình của ứng dụng web</a:t>
            </a:r>
          </a:p>
          <a:p>
            <a:pPr algn="just"/>
            <a:endParaRPr lang="en-US"/>
          </a:p>
          <a:p>
            <a:pPr algn="just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079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Giao diện kết quả có responsive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5" y="1548314"/>
            <a:ext cx="5582656" cy="478663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4168" y="1340768"/>
            <a:ext cx="2670429" cy="5181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342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Tạo Controller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484784"/>
            <a:ext cx="6126068" cy="205310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18" y="3570223"/>
            <a:ext cx="7628571" cy="250476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592" y="5243093"/>
            <a:ext cx="5714286" cy="15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646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Tạo Action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6237312"/>
            <a:ext cx="8712968" cy="551956"/>
          </a:xfrm>
        </p:spPr>
        <p:txBody>
          <a:bodyPr/>
          <a:lstStyle/>
          <a:p>
            <a:r>
              <a:rPr lang="en-US"/>
              <a:t>Chú ý: </a:t>
            </a:r>
            <a:r>
              <a:rPr lang="en-US" b="1"/>
              <a:t>return Content(“….”)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4000" y="1052736"/>
            <a:ext cx="6800000" cy="474285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49433"/>
            <a:ext cx="2980952" cy="164761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5270" y="1123212"/>
            <a:ext cx="6717460" cy="20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831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Tạo View cho Action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420851"/>
            <a:ext cx="8712968" cy="407940"/>
          </a:xfrm>
        </p:spPr>
        <p:txBody>
          <a:bodyPr/>
          <a:lstStyle/>
          <a:p>
            <a:r>
              <a:rPr lang="en-US"/>
              <a:t>Chú ý: </a:t>
            </a:r>
            <a:r>
              <a:rPr lang="en-US" b="1"/>
              <a:t>return View()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1382745"/>
            <a:ext cx="6786096" cy="131149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714" y="2805773"/>
            <a:ext cx="5714286" cy="381904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l="65008"/>
          <a:stretch/>
        </p:blipFill>
        <p:spPr>
          <a:xfrm>
            <a:off x="166684" y="2694241"/>
            <a:ext cx="3109171" cy="3730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579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Truyền dữ liệu</a:t>
            </a:r>
            <a:endParaRPr lang="en-US" b="1"/>
          </a:p>
        </p:txBody>
      </p:sp>
      <p:sp>
        <p:nvSpPr>
          <p:cNvPr id="5" name="Rectangle 4"/>
          <p:cNvSpPr/>
          <p:nvPr/>
        </p:nvSpPr>
        <p:spPr>
          <a:xfrm>
            <a:off x="683568" y="1772816"/>
            <a:ext cx="7992888" cy="5155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300"/>
              </a:lnSpc>
              <a:spcAft>
                <a:spcPts val="0"/>
              </a:spcAft>
            </a:pPr>
            <a:r>
              <a:rPr lang="en-US" sz="2800" spc="-205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</a:t>
            </a:r>
            <a:r>
              <a:rPr lang="en-US" sz="280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ru</a:t>
            </a:r>
            <a:r>
              <a:rPr lang="en-US" sz="2800" spc="-4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y</a:t>
            </a:r>
            <a:r>
              <a:rPr lang="en-US" sz="280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ền dữ l</a:t>
            </a:r>
            <a:r>
              <a:rPr lang="en-US" sz="2800" spc="-1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</a:t>
            </a:r>
            <a:r>
              <a:rPr lang="en-US" sz="280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ệu</a:t>
            </a:r>
            <a:r>
              <a:rPr lang="en-US" sz="2800" spc="2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spc="-5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</a:t>
            </a:r>
            <a:r>
              <a:rPr lang="en-US" sz="280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ừ Co</a:t>
            </a:r>
            <a:r>
              <a:rPr lang="en-US" sz="2800" spc="-3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</a:t>
            </a:r>
            <a:r>
              <a:rPr lang="en-US" sz="280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</a:t>
            </a:r>
            <a:r>
              <a:rPr lang="en-US" sz="2800" spc="-55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</a:t>
            </a:r>
            <a:r>
              <a:rPr lang="en-US" sz="280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oller sang Vi</a:t>
            </a:r>
            <a:r>
              <a:rPr lang="en-US" sz="2800" spc="-15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</a:t>
            </a:r>
            <a:r>
              <a:rPr lang="en-US" sz="280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</a:t>
            </a:r>
            <a:r>
              <a:rPr lang="en-US" sz="2800" spc="-15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spc="-5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đơ</a:t>
            </a:r>
            <a:r>
              <a:rPr lang="en-US" sz="280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</a:t>
            </a:r>
            <a:r>
              <a:rPr lang="en-US" sz="2800" spc="2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giản</a:t>
            </a:r>
            <a:endParaRPr lang="en-US" sz="120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2691048"/>
            <a:ext cx="7901009" cy="17349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799" y="4653136"/>
            <a:ext cx="4391711" cy="107085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/>
          <a:srcRect b="15776"/>
          <a:stretch/>
        </p:blipFill>
        <p:spPr>
          <a:xfrm>
            <a:off x="5053195" y="4423757"/>
            <a:ext cx="4066667" cy="2101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772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Định tuyến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62" y="1556793"/>
            <a:ext cx="8938525" cy="530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229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Định tuyến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772816"/>
            <a:ext cx="2946774" cy="400645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5976" y="1615802"/>
            <a:ext cx="4133971" cy="432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278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Tạo tuyến mới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024" y="1456237"/>
            <a:ext cx="6300192" cy="540176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0844" y="2581128"/>
            <a:ext cx="3817628" cy="55321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4128" y="4392960"/>
            <a:ext cx="2505461" cy="55321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233658" y="3558046"/>
            <a:ext cx="4572000" cy="97719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2135"/>
              </a:lnSpc>
              <a:spcAft>
                <a:spcPts val="0"/>
              </a:spcAft>
            </a:pPr>
            <a:r>
              <a:rPr lang="en-US" spc="-2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hlinkClick r:id="rId5"/>
              </a:rPr>
              <a:t>h</a:t>
            </a:r>
            <a:r>
              <a:rPr lang="en-US" spc="-25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hlinkClick r:id="rId5"/>
              </a:rPr>
              <a:t>t</a:t>
            </a:r>
            <a:r>
              <a:rPr lang="en-US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hlinkClick r:id="rId5"/>
              </a:rPr>
              <a:t>tp</a:t>
            </a:r>
            <a:r>
              <a:rPr lang="en-US" spc="5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hlinkClick r:id="rId5"/>
              </a:rPr>
              <a:t>://</a:t>
            </a:r>
            <a:r>
              <a:rPr lang="en-US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hlinkClick r:id="rId5"/>
              </a:rPr>
              <a:t>lo</a:t>
            </a:r>
            <a:r>
              <a:rPr lang="en-US" spc="-1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hlinkClick r:id="rId5"/>
              </a:rPr>
              <a:t>c</a:t>
            </a:r>
            <a:r>
              <a:rPr lang="en-US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hlinkClick r:id="rId5"/>
              </a:rPr>
              <a:t>alho</a:t>
            </a:r>
            <a:r>
              <a:rPr lang="en-US" spc="-3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hlinkClick r:id="rId5"/>
              </a:rPr>
              <a:t>s</a:t>
            </a:r>
            <a:r>
              <a:rPr lang="en-US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hlinkClick r:id="rId5"/>
              </a:rPr>
              <a:t>t:</a:t>
            </a:r>
            <a:r>
              <a:rPr lang="en-US" spc="5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hlinkClick r:id="rId5"/>
              </a:rPr>
              <a:t>4</a:t>
            </a:r>
            <a:r>
              <a:rPr lang="en-US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hlinkClick r:id="rId5"/>
              </a:rPr>
              <a:t>9</a:t>
            </a:r>
            <a:r>
              <a:rPr lang="en-US" spc="5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hlinkClick r:id="rId5"/>
              </a:rPr>
              <a:t>3</a:t>
            </a:r>
            <a:r>
              <a:rPr lang="en-US" spc="-1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hlinkClick r:id="rId5"/>
              </a:rPr>
              <a:t>24</a:t>
            </a:r>
            <a:r>
              <a:rPr lang="en-US" spc="5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hlinkClick r:id="rId5"/>
              </a:rPr>
              <a:t>/</a:t>
            </a:r>
            <a:r>
              <a:rPr lang="en-US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hlinkClick r:id="rId5"/>
              </a:rPr>
              <a:t>P</a:t>
            </a:r>
            <a:r>
              <a:rPr lang="en-US" spc="-45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hlinkClick r:id="rId5"/>
              </a:rPr>
              <a:t>r</a:t>
            </a:r>
            <a:r>
              <a:rPr lang="en-US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hlinkClick r:id="rId5"/>
              </a:rPr>
              <a:t>od</a:t>
            </a:r>
            <a:r>
              <a:rPr lang="en-US" spc="5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hlinkClick r:id="rId5"/>
              </a:rPr>
              <a:t>u</a:t>
            </a:r>
            <a:r>
              <a:rPr lang="en-US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hlinkClick r:id="rId5"/>
              </a:rPr>
              <a:t>ct/He</a:t>
            </a:r>
            <a:r>
              <a:rPr lang="en-US" spc="-5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hlinkClick r:id="rId5"/>
              </a:rPr>
              <a:t>l</a:t>
            </a:r>
            <a:r>
              <a:rPr lang="en-US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hlinkClick r:id="rId5"/>
              </a:rPr>
              <a:t>lo</a:t>
            </a:r>
            <a:r>
              <a:rPr lang="en-US" spc="-35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pc="-8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</a:t>
            </a:r>
            <a:r>
              <a:rPr lang="en-US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or</a:t>
            </a:r>
            <a:r>
              <a:rPr lang="en-US" spc="-5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</a:t>
            </a:r>
            <a:r>
              <a:rPr lang="en-US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d/</a:t>
            </a:r>
          </a:p>
          <a:p>
            <a:pPr>
              <a:lnSpc>
                <a:spcPts val="2400"/>
              </a:lnSpc>
              <a:spcAft>
                <a:spcPts val="0"/>
              </a:spcAft>
            </a:pPr>
            <a:r>
              <a:rPr lang="en-US" spc="-25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hlinkClick r:id="rId6"/>
              </a:rPr>
              <a:t>ht</a:t>
            </a:r>
            <a:r>
              <a:rPr lang="en-US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hlinkClick r:id="rId6"/>
              </a:rPr>
              <a:t>tp:</a:t>
            </a:r>
            <a:r>
              <a:rPr lang="en-US" spc="1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hlinkClick r:id="rId6"/>
              </a:rPr>
              <a:t>/</a:t>
            </a:r>
            <a:r>
              <a:rPr lang="en-US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hlinkClick r:id="rId6"/>
              </a:rPr>
              <a:t>/lo</a:t>
            </a:r>
            <a:r>
              <a:rPr lang="en-US" spc="-1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hlinkClick r:id="rId6"/>
              </a:rPr>
              <a:t>c</a:t>
            </a:r>
            <a:r>
              <a:rPr lang="en-US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hlinkClick r:id="rId6"/>
              </a:rPr>
              <a:t>a</a:t>
            </a:r>
            <a:r>
              <a:rPr lang="en-US" spc="-5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hlinkClick r:id="rId6"/>
              </a:rPr>
              <a:t>l</a:t>
            </a:r>
            <a:r>
              <a:rPr lang="en-US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hlinkClick r:id="rId6"/>
              </a:rPr>
              <a:t>ho</a:t>
            </a:r>
            <a:r>
              <a:rPr lang="en-US" spc="-3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hlinkClick r:id="rId6"/>
              </a:rPr>
              <a:t>s</a:t>
            </a:r>
            <a:r>
              <a:rPr lang="en-US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hlinkClick r:id="rId6"/>
              </a:rPr>
              <a:t>t:4</a:t>
            </a:r>
            <a:r>
              <a:rPr lang="en-US" spc="1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hlinkClick r:id="rId6"/>
              </a:rPr>
              <a:t>9</a:t>
            </a:r>
            <a:r>
              <a:rPr lang="en-US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hlinkClick r:id="rId6"/>
              </a:rPr>
              <a:t>3</a:t>
            </a:r>
            <a:r>
              <a:rPr lang="en-US" spc="-5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hlinkClick r:id="rId6"/>
              </a:rPr>
              <a:t>2</a:t>
            </a:r>
            <a:r>
              <a:rPr lang="en-US" spc="-1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hlinkClick r:id="rId6"/>
              </a:rPr>
              <a:t>4</a:t>
            </a:r>
            <a:r>
              <a:rPr lang="en-US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hlinkClick r:id="rId6"/>
              </a:rPr>
              <a:t>/P</a:t>
            </a:r>
            <a:r>
              <a:rPr lang="en-US" spc="-4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hlinkClick r:id="rId6"/>
              </a:rPr>
              <a:t>r</a:t>
            </a:r>
            <a:r>
              <a:rPr lang="en-US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hlinkClick r:id="rId6"/>
              </a:rPr>
              <a:t>odu</a:t>
            </a:r>
            <a:r>
              <a:rPr lang="en-US" spc="5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hlinkClick r:id="rId6"/>
              </a:rPr>
              <a:t>c</a:t>
            </a:r>
            <a:r>
              <a:rPr lang="en-US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hlinkClick r:id="rId6"/>
              </a:rPr>
              <a:t>t</a:t>
            </a:r>
            <a:r>
              <a:rPr lang="en-US" spc="-5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hlinkClick r:id="rId6"/>
              </a:rPr>
              <a:t>/</a:t>
            </a:r>
            <a:r>
              <a:rPr lang="en-US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hlinkClick r:id="rId6"/>
              </a:rPr>
              <a:t>He</a:t>
            </a:r>
            <a:r>
              <a:rPr lang="en-US" spc="-1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hlinkClick r:id="rId6"/>
              </a:rPr>
              <a:t>l</a:t>
            </a:r>
            <a:r>
              <a:rPr lang="en-US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hlinkClick r:id="rId6"/>
              </a:rPr>
              <a:t>l</a:t>
            </a:r>
            <a:r>
              <a:rPr lang="en-US" spc="-5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hlinkClick r:id="rId6"/>
              </a:rPr>
              <a:t>o</a:t>
            </a:r>
            <a:r>
              <a:rPr lang="en-US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hlinkClick r:id="rId6"/>
              </a:rPr>
              <a:t>/</a:t>
            </a:r>
            <a:r>
              <a:rPr lang="en-US" spc="-75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hlinkClick r:id="rId6"/>
              </a:rPr>
              <a:t>W</a:t>
            </a:r>
            <a:r>
              <a:rPr lang="en-US" spc="-15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hlinkClick r:id="rId6"/>
              </a:rPr>
              <a:t>o</a:t>
            </a:r>
            <a:r>
              <a:rPr lang="en-US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hlinkClick r:id="rId6"/>
              </a:rPr>
              <a:t>r</a:t>
            </a:r>
            <a:r>
              <a:rPr lang="en-US" spc="-1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hlinkClick r:id="rId6"/>
              </a:rPr>
              <a:t>l</a:t>
            </a:r>
            <a:r>
              <a:rPr lang="en-US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hlinkClick r:id="rId6"/>
              </a:rPr>
              <a:t>d</a:t>
            </a:r>
            <a:endParaRPr lang="en-US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2365"/>
              </a:lnSpc>
              <a:spcAft>
                <a:spcPts val="0"/>
              </a:spcAft>
            </a:pPr>
            <a:r>
              <a:rPr lang="en-US" spc="-2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hlinkClick r:id="rId7"/>
              </a:rPr>
              <a:t>h</a:t>
            </a:r>
            <a:r>
              <a:rPr lang="en-US" spc="-25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hlinkClick r:id="rId7"/>
              </a:rPr>
              <a:t>t</a:t>
            </a:r>
            <a:r>
              <a:rPr lang="en-US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hlinkClick r:id="rId7"/>
              </a:rPr>
              <a:t>tp</a:t>
            </a:r>
            <a:r>
              <a:rPr lang="en-US" spc="5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hlinkClick r:id="rId7"/>
              </a:rPr>
              <a:t>://</a:t>
            </a:r>
            <a:r>
              <a:rPr lang="en-US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hlinkClick r:id="rId7"/>
              </a:rPr>
              <a:t>lo</a:t>
            </a:r>
            <a:r>
              <a:rPr lang="en-US" spc="-1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hlinkClick r:id="rId7"/>
              </a:rPr>
              <a:t>c</a:t>
            </a:r>
            <a:r>
              <a:rPr lang="en-US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hlinkClick r:id="rId7"/>
              </a:rPr>
              <a:t>alho</a:t>
            </a:r>
            <a:r>
              <a:rPr lang="en-US" spc="-3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hlinkClick r:id="rId7"/>
              </a:rPr>
              <a:t>s</a:t>
            </a:r>
            <a:r>
              <a:rPr lang="en-US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hlinkClick r:id="rId7"/>
              </a:rPr>
              <a:t>t:</a:t>
            </a:r>
            <a:r>
              <a:rPr lang="en-US" spc="5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hlinkClick r:id="rId7"/>
              </a:rPr>
              <a:t>4</a:t>
            </a:r>
            <a:r>
              <a:rPr lang="en-US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hlinkClick r:id="rId7"/>
              </a:rPr>
              <a:t>9</a:t>
            </a:r>
            <a:r>
              <a:rPr lang="en-US" spc="5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hlinkClick r:id="rId7"/>
              </a:rPr>
              <a:t>3</a:t>
            </a:r>
            <a:r>
              <a:rPr lang="en-US" spc="-1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hlinkClick r:id="rId7"/>
              </a:rPr>
              <a:t>24</a:t>
            </a:r>
            <a:r>
              <a:rPr lang="en-US" spc="5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hlinkClick r:id="rId7"/>
              </a:rPr>
              <a:t>/</a:t>
            </a:r>
            <a:r>
              <a:rPr lang="en-US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hlinkClick r:id="rId7"/>
              </a:rPr>
              <a:t>P</a:t>
            </a:r>
            <a:r>
              <a:rPr lang="en-US" spc="-45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hlinkClick r:id="rId7"/>
              </a:rPr>
              <a:t>r</a:t>
            </a:r>
            <a:r>
              <a:rPr lang="en-US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hlinkClick r:id="rId7"/>
              </a:rPr>
              <a:t>od</a:t>
            </a:r>
            <a:r>
              <a:rPr lang="en-US" spc="5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hlinkClick r:id="rId7"/>
              </a:rPr>
              <a:t>u</a:t>
            </a:r>
            <a:r>
              <a:rPr lang="en-US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hlinkClick r:id="rId7"/>
              </a:rPr>
              <a:t>ct</a:t>
            </a:r>
            <a:endParaRPr lang="en-US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0675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Káº¿t quáº£ hÃ¬nh áº£nh cho mv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937392"/>
            <a:ext cx="4064537" cy="3643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91680" y="4293096"/>
            <a:ext cx="4824536" cy="964704"/>
          </a:xfrm>
        </p:spPr>
        <p:txBody>
          <a:bodyPr/>
          <a:lstStyle/>
          <a:p>
            <a:r>
              <a:rPr lang="en-US" b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  <a:t>GIỚI THIỆU</a:t>
            </a:r>
            <a:endParaRPr lang="en-US" b="1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92080" y="5488840"/>
            <a:ext cx="3672408" cy="1369160"/>
          </a:xfrm>
        </p:spPr>
        <p:txBody>
          <a:bodyPr>
            <a:noAutofit/>
          </a:bodyPr>
          <a:lstStyle/>
          <a:p>
            <a:pPr algn="r"/>
            <a:r>
              <a:rPr lang="en-US" smtClean="0"/>
              <a:t>ThS. Nguyễn Hữu Trung</a:t>
            </a:r>
          </a:p>
          <a:p>
            <a:pPr algn="r"/>
            <a:r>
              <a:rPr lang="en-US" smtClean="0"/>
              <a:t>0908.6171.08</a:t>
            </a:r>
          </a:p>
          <a:p>
            <a:pPr algn="r"/>
            <a:r>
              <a:rPr lang="en-US" smtClean="0">
                <a:hlinkClick r:id="rId3"/>
              </a:rPr>
              <a:t>trungnh@hcmute.edu.vn</a:t>
            </a:r>
            <a:endParaRPr lang="en-US" smtClean="0"/>
          </a:p>
          <a:p>
            <a:pPr algn="r"/>
            <a:r>
              <a:rPr lang="en-US" smtClean="0"/>
              <a:t>Khoa Công Nghệ Thông Tin</a:t>
            </a:r>
            <a:endParaRPr lang="en-US"/>
          </a:p>
        </p:txBody>
      </p:sp>
      <p:pic>
        <p:nvPicPr>
          <p:cNvPr id="1026" name="Picture 2" descr="Káº¿t quáº£ hÃ¬nh áº£nh cho asp.net mvc 6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14157" b="22453"/>
          <a:stretch/>
        </p:blipFill>
        <p:spPr bwMode="auto">
          <a:xfrm>
            <a:off x="0" y="934245"/>
            <a:ext cx="5004048" cy="2710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3496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MVC Pattern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243" y="1546367"/>
            <a:ext cx="8556245" cy="1200028"/>
          </a:xfrm>
        </p:spPr>
        <p:txBody>
          <a:bodyPr>
            <a:noAutofit/>
          </a:bodyPr>
          <a:lstStyle/>
          <a:p>
            <a:r>
              <a:rPr lang="en-US" sz="2400" smtClean="0"/>
              <a:t>Model</a:t>
            </a:r>
          </a:p>
          <a:p>
            <a:r>
              <a:rPr lang="en-US" sz="2400" smtClean="0"/>
              <a:t>Controller</a:t>
            </a:r>
          </a:p>
          <a:p>
            <a:r>
              <a:rPr lang="en-US" sz="2400" smtClean="0"/>
              <a:t>View</a:t>
            </a:r>
            <a:endParaRPr lang="en-US" sz="24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7207" y="4210381"/>
            <a:ext cx="4561905" cy="264761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42879" y="2850421"/>
            <a:ext cx="5171869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smtClean="0">
                <a:latin typeface="Arial" panose="020B0604020202020204" pitchFamily="34" charset="0"/>
                <a:cs typeface="Arial" panose="020B0604020202020204" pitchFamily="34" charset="0"/>
              </a:rPr>
              <a:t>MVC Framework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Java: Structs, JSF, Spring…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PHP: Zend, Laravel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ASP.NET MVC, Entity, .NetCore</a:t>
            </a:r>
            <a:endParaRPr lang="en-US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HÃ¬nh áº£nh cÃ³ liÃªn qua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2058" y="895216"/>
            <a:ext cx="3476406" cy="3315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873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009051"/>
            <a:ext cx="4909974" cy="612700"/>
          </a:xfrm>
        </p:spPr>
        <p:txBody>
          <a:bodyPr/>
          <a:lstStyle/>
          <a:p>
            <a:r>
              <a:rPr lang="en-US" b="1" smtClean="0"/>
              <a:t>Ưu điểm của ASP.NET MVC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9471" y="1736180"/>
            <a:ext cx="3744416" cy="4573140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70000"/>
              </a:lnSpc>
            </a:pPr>
            <a:r>
              <a:rPr lang="en-US" sz="3100" smtClean="0"/>
              <a:t>Lập trình đơn giản với C#, VB.NET</a:t>
            </a:r>
          </a:p>
          <a:p>
            <a:pPr>
              <a:lnSpc>
                <a:spcPct val="170000"/>
              </a:lnSpc>
            </a:pPr>
            <a:r>
              <a:rPr lang="en-US" sz="3100" smtClean="0"/>
              <a:t>Ứng dụng tạo ra chạy ổn định trên Windows</a:t>
            </a:r>
          </a:p>
          <a:p>
            <a:pPr>
              <a:lnSpc>
                <a:spcPct val="170000"/>
              </a:lnSpc>
            </a:pPr>
            <a:r>
              <a:rPr lang="en-US" sz="3100" smtClean="0"/>
              <a:t>Dễ quản lý nâng cấp</a:t>
            </a:r>
          </a:p>
          <a:p>
            <a:pPr>
              <a:lnSpc>
                <a:spcPct val="170000"/>
              </a:lnSpc>
            </a:pPr>
            <a:r>
              <a:rPr lang="en-US" sz="3100" smtClean="0"/>
              <a:t>Đáp ứng nhiều loại thiết bị truy cập</a:t>
            </a:r>
          </a:p>
          <a:p>
            <a:pPr>
              <a:lnSpc>
                <a:spcPct val="170000"/>
              </a:lnSpc>
            </a:pPr>
            <a:r>
              <a:rPr lang="en-US" sz="3100" smtClean="0"/>
              <a:t>An toàn</a:t>
            </a:r>
          </a:p>
          <a:p>
            <a:pPr>
              <a:lnSpc>
                <a:spcPct val="170000"/>
              </a:lnSpc>
            </a:pPr>
            <a:r>
              <a:rPr lang="en-US" sz="3100" smtClean="0"/>
              <a:t>Dễ tích hợp</a:t>
            </a:r>
          </a:p>
          <a:p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35996" y="1621751"/>
            <a:ext cx="4933056" cy="6127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b="1" smtClean="0"/>
              <a:t>Đặc điểm của ASP.NET MVC</a:t>
            </a:r>
            <a:endParaRPr lang="en-US" b="1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067944" y="2348880"/>
            <a:ext cx="4968552" cy="45091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smtClean="0"/>
              <a:t>MVC: tách bạch các phần việc trong xử lý yêu cầu</a:t>
            </a:r>
          </a:p>
          <a:p>
            <a:r>
              <a:rPr lang="en-US" sz="1600" smtClean="0"/>
              <a:t>Sát với giao thức web: không hướng sự kiện ASP.NET</a:t>
            </a:r>
          </a:p>
          <a:p>
            <a:r>
              <a:rPr lang="en-US" sz="1600" smtClean="0"/>
              <a:t>Không duy trì thông tin trạng thái như ASP.NET</a:t>
            </a:r>
          </a:p>
          <a:p>
            <a:r>
              <a:rPr lang="en-US" sz="1600" smtClean="0"/>
              <a:t>Tự động nhận diện thiết bị: tự lựa chọn view phù hợp</a:t>
            </a:r>
          </a:p>
          <a:p>
            <a:r>
              <a:rPr lang="en-US" sz="1600" smtClean="0"/>
              <a:t>Razor: sinh giao diện</a:t>
            </a:r>
          </a:p>
          <a:p>
            <a:r>
              <a:rPr lang="en-US" sz="1600" smtClean="0"/>
              <a:t>Kiểu dữ liệu động: ViewBag/DataView</a:t>
            </a:r>
          </a:p>
          <a:p>
            <a:r>
              <a:rPr lang="en-US" sz="1600" smtClean="0"/>
              <a:t>Cải thiện Ajax: Jquery + Helper Ajax</a:t>
            </a:r>
          </a:p>
          <a:p>
            <a:r>
              <a:rPr lang="en-US" sz="1600" smtClean="0"/>
              <a:t>Kiểm lỗi: lập trình 1 lần áp dựng cho cả client và server</a:t>
            </a:r>
          </a:p>
          <a:p>
            <a:r>
              <a:rPr lang="en-US" sz="1600" smtClean="0"/>
              <a:t>Web API: thư viện web dùng cho nhiều loại thiết bị</a:t>
            </a:r>
          </a:p>
          <a:p>
            <a:r>
              <a:rPr lang="en-US" sz="1600" smtClean="0"/>
              <a:t>Action Filter: Kiểm soát các Action</a:t>
            </a:r>
          </a:p>
          <a:p>
            <a:r>
              <a:rPr lang="en-US" sz="1600" smtClean="0"/>
              <a:t>Dễ test: dễ dàng test các Action của Controller</a:t>
            </a:r>
          </a:p>
          <a:p>
            <a:r>
              <a:rPr lang="en-US" sz="1600" smtClean="0"/>
              <a:t>NuGet: quản lý các gói mở rộng</a:t>
            </a:r>
          </a:p>
          <a:p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181335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MVC Pattern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2132856"/>
            <a:ext cx="4968552" cy="3288260"/>
          </a:xfrm>
        </p:spPr>
        <p:txBody>
          <a:bodyPr>
            <a:normAutofit/>
          </a:bodyPr>
          <a:lstStyle/>
          <a:p>
            <a:r>
              <a:rPr lang="en-US" smtClean="0"/>
              <a:t>Controller</a:t>
            </a:r>
          </a:p>
          <a:p>
            <a:pPr lvl="1"/>
            <a:r>
              <a:rPr lang="en-US" smtClean="0"/>
              <a:t>Nhận yêu cầu từ user</a:t>
            </a:r>
          </a:p>
          <a:p>
            <a:pPr lvl="1"/>
            <a:r>
              <a:rPr lang="en-US" smtClean="0"/>
              <a:t>Xử lý và xây dựng model phù hợp</a:t>
            </a:r>
          </a:p>
          <a:p>
            <a:pPr lvl="1"/>
            <a:r>
              <a:rPr lang="en-US" smtClean="0"/>
              <a:t>Chuyển Model cho View</a:t>
            </a:r>
          </a:p>
          <a:p>
            <a:r>
              <a:rPr lang="en-US" smtClean="0"/>
              <a:t>View</a:t>
            </a:r>
          </a:p>
          <a:p>
            <a:pPr lvl="1"/>
            <a:r>
              <a:rPr lang="en-US" smtClean="0"/>
              <a:t>Tiếp nhận Model từ Controller để sinh giao diện phù hợp</a:t>
            </a:r>
          </a:p>
          <a:p>
            <a:r>
              <a:rPr lang="en-US" smtClean="0"/>
              <a:t>Model</a:t>
            </a:r>
          </a:p>
          <a:p>
            <a:pPr lvl="1"/>
            <a:r>
              <a:rPr lang="en-US" smtClean="0"/>
              <a:t>Chứa dữ liệu chia sẽ chung giữa Controller và View</a:t>
            </a:r>
            <a:endParaRPr lang="en-US"/>
          </a:p>
        </p:txBody>
      </p:sp>
      <p:pic>
        <p:nvPicPr>
          <p:cNvPr id="2050" name="Picture 2" descr="HÃ¬nh áº£nh cÃ³ liÃªn qua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0962" y="1130636"/>
            <a:ext cx="3912369" cy="2934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4919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Nội dung học phần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652908"/>
            <a:ext cx="3456384" cy="4584404"/>
          </a:xfrm>
        </p:spPr>
        <p:txBody>
          <a:bodyPr>
            <a:normAutofit lnSpcReduction="10000"/>
          </a:bodyPr>
          <a:lstStyle/>
          <a:p>
            <a:r>
              <a:rPr lang="en-US" smtClean="0"/>
              <a:t>Giới thiệu MVC</a:t>
            </a:r>
          </a:p>
          <a:p>
            <a:r>
              <a:rPr lang="en-US" smtClean="0"/>
              <a:t>HTML, CSS, Bootstrap</a:t>
            </a:r>
          </a:p>
          <a:p>
            <a:r>
              <a:rPr lang="en-US" smtClean="0"/>
              <a:t>C#</a:t>
            </a:r>
          </a:p>
          <a:p>
            <a:r>
              <a:rPr lang="en-US" smtClean="0"/>
              <a:t>Controller, Model, View</a:t>
            </a:r>
          </a:p>
          <a:p>
            <a:r>
              <a:rPr lang="en-US" smtClean="0"/>
              <a:t>Chia sẽ dữ liệu</a:t>
            </a:r>
          </a:p>
          <a:p>
            <a:r>
              <a:rPr lang="en-US" smtClean="0"/>
              <a:t>Validation</a:t>
            </a:r>
          </a:p>
          <a:p>
            <a:r>
              <a:rPr lang="en-US" smtClean="0"/>
              <a:t>Razor &amp; Helper</a:t>
            </a:r>
          </a:p>
          <a:p>
            <a:r>
              <a:rPr lang="en-US" smtClean="0"/>
              <a:t>Database</a:t>
            </a:r>
          </a:p>
          <a:p>
            <a:r>
              <a:rPr lang="en-US" smtClean="0"/>
              <a:t>Entity Framework</a:t>
            </a:r>
          </a:p>
          <a:p>
            <a:r>
              <a:rPr lang="en-US" smtClean="0"/>
              <a:t>Linq</a:t>
            </a:r>
          </a:p>
          <a:p>
            <a:r>
              <a:rPr lang="en-US" smtClean="0"/>
              <a:t>Ajax</a:t>
            </a:r>
          </a:p>
          <a:p>
            <a:r>
              <a:rPr lang="en-US" smtClean="0"/>
              <a:t>Security</a:t>
            </a:r>
            <a:endParaRPr lang="en-US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364088" y="1291945"/>
            <a:ext cx="3456384" cy="45844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Tổ chức website</a:t>
            </a:r>
          </a:p>
          <a:p>
            <a:r>
              <a:rPr lang="en-US" smtClean="0"/>
              <a:t>Trình bày hàng hóa</a:t>
            </a:r>
          </a:p>
          <a:p>
            <a:r>
              <a:rPr lang="en-US" smtClean="0"/>
              <a:t>Giỏ hàng điện tử</a:t>
            </a:r>
          </a:p>
          <a:p>
            <a:r>
              <a:rPr lang="en-US" smtClean="0"/>
              <a:t>Quản lý thành viên</a:t>
            </a:r>
          </a:p>
          <a:p>
            <a:r>
              <a:rPr lang="en-US" smtClean="0"/>
              <a:t>Đặt hàng</a:t>
            </a:r>
          </a:p>
          <a:p>
            <a:r>
              <a:rPr lang="en-US" smtClean="0"/>
              <a:t>Tiện ích web</a:t>
            </a:r>
          </a:p>
          <a:p>
            <a:r>
              <a:rPr lang="en-US" smtClean="0"/>
              <a:t>Quản trị website</a:t>
            </a:r>
          </a:p>
          <a:p>
            <a:r>
              <a:rPr lang="en-US" smtClean="0"/>
              <a:t>Cài đặt và triển khai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938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Công cụ &amp; Môi trường</a:t>
            </a:r>
            <a:endParaRPr lang="en-US"/>
          </a:p>
        </p:txBody>
      </p:sp>
      <p:pic>
        <p:nvPicPr>
          <p:cNvPr id="4098" name="Picture 2" descr="Káº¿t quáº£ hÃ¬nh áº£nh cho visual studio 20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700808"/>
            <a:ext cx="2847975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6096" y="1556793"/>
            <a:ext cx="1987852" cy="1490889"/>
          </a:xfrm>
          <a:prstGeom prst="rect">
            <a:avLst/>
          </a:prstGeom>
        </p:spPr>
      </p:pic>
      <p:pic>
        <p:nvPicPr>
          <p:cNvPr id="4104" name="Picture 8" descr="Káº¿t quáº£ hÃ¬nh áº£nh cho sql server 201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506" y="3445023"/>
            <a:ext cx="2876989" cy="1727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Káº¿t quáº£ hÃ¬nh áº£nh cho ii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6217" y="3462548"/>
            <a:ext cx="2238375" cy="2133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2" name="Picture 16" descr="Káº¿t quáº£ hÃ¬nh áº£nh cho NuGet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5172700"/>
            <a:ext cx="3659272" cy="132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7475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Project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652908"/>
            <a:ext cx="4248472" cy="5016452"/>
          </a:xfrm>
        </p:spPr>
        <p:txBody>
          <a:bodyPr>
            <a:normAutofit fontScale="92500"/>
          </a:bodyPr>
          <a:lstStyle/>
          <a:p>
            <a:r>
              <a:rPr lang="en-US" b="1"/>
              <a:t>Individual User Accounts</a:t>
            </a:r>
            <a:r>
              <a:rPr lang="en-US"/>
              <a:t>: Dự án được tạo ra là </a:t>
            </a:r>
            <a:r>
              <a:rPr lang="en-US" smtClean="0"/>
              <a:t>loại dự </a:t>
            </a:r>
            <a:r>
              <a:rPr lang="en-US"/>
              <a:t>án </a:t>
            </a:r>
            <a:r>
              <a:rPr lang="en-US" smtClean="0"/>
              <a:t>web </a:t>
            </a:r>
            <a:r>
              <a:rPr lang="en-US"/>
              <a:t>bao gồm cả phần </a:t>
            </a:r>
            <a:r>
              <a:rPr lang="en-US" smtClean="0"/>
              <a:t>security.</a:t>
            </a:r>
            <a:endParaRPr lang="en-US"/>
          </a:p>
          <a:p>
            <a:r>
              <a:rPr lang="en-US" b="1"/>
              <a:t>No Authentication</a:t>
            </a:r>
            <a:r>
              <a:rPr lang="en-US"/>
              <a:t>: Dự án được tạo ra là dự </a:t>
            </a:r>
            <a:r>
              <a:rPr lang="en-US" smtClean="0"/>
              <a:t>án web </a:t>
            </a:r>
            <a:r>
              <a:rPr lang="en-US"/>
              <a:t>không bao gồm phần security</a:t>
            </a:r>
            <a:r>
              <a:rPr lang="en-US" smtClean="0"/>
              <a:t>.</a:t>
            </a:r>
            <a:endParaRPr lang="en-US"/>
          </a:p>
          <a:p>
            <a:r>
              <a:rPr lang="en-US" b="1"/>
              <a:t>Windows Authentication</a:t>
            </a:r>
            <a:r>
              <a:rPr lang="en-US"/>
              <a:t>: Dự án được tạo ra là loại dự án Intranet bao gồm cả phần security nhưng tài khoản được quản lý trên mạng nội bộ</a:t>
            </a:r>
            <a:r>
              <a:rPr lang="en-US" smtClean="0"/>
              <a:t>.</a:t>
            </a:r>
            <a:endParaRPr lang="en-US"/>
          </a:p>
          <a:p>
            <a:r>
              <a:rPr lang="en-US" b="1"/>
              <a:t>Organizational Accounts</a:t>
            </a:r>
            <a:r>
              <a:rPr lang="en-US"/>
              <a:t>: Dự án được tạo ra là loại dự án sử dụng tài khoản từ cloud computing.</a:t>
            </a:r>
          </a:p>
          <a:p>
            <a:r>
              <a:rPr lang="en-US"/>
              <a:t>Ngoài ra: bạn có thể chọn Web API để bổ sung </a:t>
            </a:r>
            <a:r>
              <a:rPr lang="en-US" smtClean="0"/>
              <a:t>khả năng </a:t>
            </a:r>
            <a:r>
              <a:rPr lang="en-US"/>
              <a:t>hỗ trợ xây dựng thư viện web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4" y="1196752"/>
            <a:ext cx="4667659" cy="5256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330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Cấu trúc dự án và thư mục chức năng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1556794"/>
            <a:ext cx="8483232" cy="5112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835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3271</TotalTime>
  <Words>614</Words>
  <Application>Microsoft Office PowerPoint</Application>
  <PresentationFormat>On-screen Show (4:3)</PresentationFormat>
  <Paragraphs>109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Calibri</vt:lpstr>
      <vt:lpstr>Office Theme</vt:lpstr>
      <vt:lpstr>Học phần Lập trình web</vt:lpstr>
      <vt:lpstr>GIỚI THIỆU</vt:lpstr>
      <vt:lpstr>MVC Pattern</vt:lpstr>
      <vt:lpstr>Ưu điểm của ASP.NET MVC</vt:lpstr>
      <vt:lpstr>MVC Pattern</vt:lpstr>
      <vt:lpstr>Nội dung học phần</vt:lpstr>
      <vt:lpstr>Công cụ &amp; Môi trường</vt:lpstr>
      <vt:lpstr>Project</vt:lpstr>
      <vt:lpstr>Cấu trúc dự án và thư mục chức năng</vt:lpstr>
      <vt:lpstr>Cấu trúc dự án và thư mục chức năng</vt:lpstr>
      <vt:lpstr>Giao diện kết quả có responsive</vt:lpstr>
      <vt:lpstr>Tạo Controller</vt:lpstr>
      <vt:lpstr>Tạo Action</vt:lpstr>
      <vt:lpstr>Tạo View cho Action</vt:lpstr>
      <vt:lpstr>Truyền dữ liệu</vt:lpstr>
      <vt:lpstr>Định tuyến</vt:lpstr>
      <vt:lpstr>Định tuyến</vt:lpstr>
      <vt:lpstr>Tạo tuyến mới</vt:lpstr>
    </vt:vector>
  </TitlesOfParts>
  <Company>Guilddesign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 PowerPoint Template ]</dc:title>
  <dc:creator>Angel Phung Hoang</dc:creator>
  <cp:lastModifiedBy>Nguyen Huu Trung</cp:lastModifiedBy>
  <cp:revision>417</cp:revision>
  <dcterms:created xsi:type="dcterms:W3CDTF">2019-06-29T06:39:51Z</dcterms:created>
  <dcterms:modified xsi:type="dcterms:W3CDTF">2019-08-26T14:13:29Z</dcterms:modified>
</cp:coreProperties>
</file>