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26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145"/>
    <a:srgbClr val="1D366E"/>
    <a:srgbClr val="1D7214"/>
    <a:srgbClr val="497DB9"/>
    <a:srgbClr val="377AB7"/>
    <a:srgbClr val="DDDDDD"/>
    <a:srgbClr val="B2B2B2"/>
    <a:srgbClr val="020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 autoAdjust="0"/>
    <p:restoredTop sz="84852" autoAdjust="0"/>
  </p:normalViewPr>
  <p:slideViewPr>
    <p:cSldViewPr>
      <p:cViewPr varScale="1">
        <p:scale>
          <a:sx n="71" d="100"/>
          <a:sy n="71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44757-AC2C-46C5-8FFD-6D439966BACC}" type="datetimeFigureOut">
              <a:rPr lang="vi-VN" smtClean="0"/>
              <a:t>27/08/2019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79C12-3415-4FA3-BABE-5F33F993623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9974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F32E-35B1-478C-A519-A2FE7E97D955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025985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F22B-3487-41A5-8974-502C12A3D39E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38450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0C4E-E1DC-475B-9955-6288C87CC204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5816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B515-9165-464A-9B9D-7E21BAC78C8B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160516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16E0-3963-4B8E-AC37-294A2E2F1C8F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91519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89C3-87DB-4F5C-8941-9215B127E3BD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63539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4A10-14B6-47DF-A948-748606651E00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72124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34FC-EAB3-4B26-B2C8-8775FF314F1B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61163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F245-12F9-4057-B54A-E6F919B2C37C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7424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B4C3-7281-442E-8BB3-AD1E122B959D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72515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54E5-A891-4873-A292-83E6D30B5066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96296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6A9567-9EB6-405C-AF52-F2171EEE88BF}"/>
              </a:ext>
            </a:extLst>
          </p:cNvPr>
          <p:cNvSpPr/>
          <p:nvPr userDrawn="1"/>
        </p:nvSpPr>
        <p:spPr>
          <a:xfrm>
            <a:off x="0" y="825054"/>
            <a:ext cx="9144000" cy="8366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944093"/>
            <a:ext cx="8712968" cy="612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652908"/>
            <a:ext cx="8712968" cy="4584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52E7D-4B33-407A-9B2B-DCA5A9DF8D50}" type="slidenum">
              <a:rPr lang="en-US" altLang="vi-VN" smtClean="0"/>
              <a:pPr/>
              <a:t>‹#›</a:t>
            </a:fld>
            <a:endParaRPr lang="en-US" altLang="vi-V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885A8C-89DD-4A79-909B-1F3C84E625F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5270"/>
            <a:ext cx="3456384" cy="729434"/>
          </a:xfrm>
          <a:prstGeom prst="rect">
            <a:avLst/>
          </a:prstGeom>
        </p:spPr>
      </p:pic>
      <p:pic>
        <p:nvPicPr>
          <p:cNvPr id="9" name="Picture 8" descr="E:\TLCN\BAOCAO\logo.png">
            <a:extLst>
              <a:ext uri="{FF2B5EF4-FFF2-40B4-BE49-F238E27FC236}">
                <a16:creationId xmlns:a16="http://schemas.microsoft.com/office/drawing/2014/main" id="{F8D2C698-9863-4BA7-8822-11476B7FB893}"/>
              </a:ext>
            </a:extLst>
          </p:cNvPr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5270"/>
            <a:ext cx="720080" cy="7294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745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rungnh@hcmute.edu.v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áº¿t quáº£ hÃ¬nh áº£nh cho mv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937392"/>
            <a:ext cx="4064537" cy="364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1680" y="4293096"/>
            <a:ext cx="4824536" cy="964704"/>
          </a:xfrm>
        </p:spPr>
        <p:txBody>
          <a:bodyPr/>
          <a:lstStyle/>
          <a:p>
            <a:r>
              <a:rPr lang="en-US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CONTROLLER</a:t>
            </a:r>
            <a:endParaRPr 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2080" y="5488840"/>
            <a:ext cx="3672408" cy="1369160"/>
          </a:xfrm>
        </p:spPr>
        <p:txBody>
          <a:bodyPr>
            <a:noAutofit/>
          </a:bodyPr>
          <a:lstStyle/>
          <a:p>
            <a:pPr algn="r"/>
            <a:r>
              <a:rPr lang="en-US" smtClean="0"/>
              <a:t>ThS. Nguyễn Hữu Trung</a:t>
            </a:r>
          </a:p>
          <a:p>
            <a:pPr algn="r"/>
            <a:r>
              <a:rPr lang="en-US" smtClean="0"/>
              <a:t>0908.6171.08</a:t>
            </a:r>
          </a:p>
          <a:p>
            <a:pPr algn="r"/>
            <a:r>
              <a:rPr lang="en-US" smtClean="0">
                <a:hlinkClick r:id="rId3"/>
              </a:rPr>
              <a:t>trungnh@hcmute.edu.vn</a:t>
            </a:r>
            <a:endParaRPr lang="en-US" smtClean="0"/>
          </a:p>
          <a:p>
            <a:pPr algn="r"/>
            <a:r>
              <a:rPr lang="en-US" smtClean="0"/>
              <a:t>Khoa Công Nghệ Thông Tin</a:t>
            </a:r>
            <a:endParaRPr lang="en-US"/>
          </a:p>
        </p:txBody>
      </p:sp>
      <p:pic>
        <p:nvPicPr>
          <p:cNvPr id="1026" name="Picture 2" descr="Káº¿t quáº£ hÃ¬nh áº£nh cho asp.net mvc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4157" b="22453"/>
          <a:stretch/>
        </p:blipFill>
        <p:spPr bwMode="auto">
          <a:xfrm>
            <a:off x="0" y="934245"/>
            <a:ext cx="5004048" cy="271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49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dụ: máy tính cá nhân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57" y="1556793"/>
            <a:ext cx="6146556" cy="3464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404" y="2396166"/>
            <a:ext cx="5452084" cy="324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8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Đọc/Ghi File văn bản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30051"/>
            <a:ext cx="3671747" cy="49952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052736"/>
            <a:ext cx="3671747" cy="563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6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24744"/>
            <a:ext cx="85209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1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Send Mail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052736"/>
            <a:ext cx="3555563" cy="55484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88" y="1916831"/>
            <a:ext cx="5399824" cy="396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Upload File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562938"/>
            <a:ext cx="3508571" cy="5131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983714"/>
            <a:ext cx="3405714" cy="587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Upload File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25371"/>
            <a:ext cx="8712968" cy="5238520"/>
          </a:xfrm>
        </p:spPr>
      </p:pic>
    </p:spTree>
    <p:extLst>
      <p:ext uri="{BB962C8B-B14F-4D97-AF65-F5344CB8AC3E}">
        <p14:creationId xmlns:p14="http://schemas.microsoft.com/office/powerpoint/2010/main" val="339205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hạn kích thước File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52908"/>
            <a:ext cx="8712968" cy="911996"/>
          </a:xfrm>
        </p:spPr>
        <p:txBody>
          <a:bodyPr/>
          <a:lstStyle/>
          <a:p>
            <a:r>
              <a:rPr lang="en-US"/>
              <a:t>Mặc định </a:t>
            </a:r>
            <a:r>
              <a:rPr lang="en-US" smtClean="0"/>
              <a:t>2MB</a:t>
            </a:r>
            <a:endParaRPr lang="en-US"/>
          </a:p>
          <a:p>
            <a:r>
              <a:rPr lang="en-US"/>
              <a:t>Cấu hình giới </a:t>
            </a:r>
            <a:r>
              <a:rPr lang="en-US" smtClean="0"/>
              <a:t>hạn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564904"/>
            <a:ext cx="7891440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2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01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52908"/>
            <a:ext cx="3816424" cy="911996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Kết hợp gửi email </a:t>
            </a:r>
            <a:r>
              <a:rPr lang="en-US" smtClean="0"/>
              <a:t>và upload </a:t>
            </a:r>
            <a:r>
              <a:rPr lang="en-US"/>
              <a:t>file để </a:t>
            </a:r>
            <a:r>
              <a:rPr lang="en-US" smtClean="0"/>
              <a:t>xây dựng </a:t>
            </a:r>
            <a:r>
              <a:rPr lang="en-US"/>
              <a:t>trang web </a:t>
            </a:r>
            <a:r>
              <a:rPr lang="en-US" smtClean="0"/>
              <a:t>gửi email </a:t>
            </a:r>
            <a:r>
              <a:rPr lang="en-US"/>
              <a:t>có attach </a:t>
            </a:r>
            <a:r>
              <a:rPr lang="en-US" smtClean="0"/>
              <a:t>file (.pdf, .jpeg, .png, .jpg)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874" y="1235009"/>
            <a:ext cx="4161905" cy="4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7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02: Nhận và lưu dữ liệu vào File Excel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smtClean="0"/>
              <a:t>Tiếp </a:t>
            </a:r>
            <a:r>
              <a:rPr lang="en-US" sz="2400"/>
              <a:t>nhận form thông tin học viên và lưu vào file</a:t>
            </a:r>
          </a:p>
          <a:p>
            <a:pPr lvl="1"/>
            <a:r>
              <a:rPr lang="en-US" sz="2400" smtClean="0"/>
              <a:t>Mã </a:t>
            </a:r>
            <a:r>
              <a:rPr lang="en-US" sz="2400"/>
              <a:t>học viên</a:t>
            </a:r>
          </a:p>
          <a:p>
            <a:pPr lvl="1"/>
            <a:r>
              <a:rPr lang="en-US" sz="2400" smtClean="0"/>
              <a:t>Họ </a:t>
            </a:r>
            <a:r>
              <a:rPr lang="en-US" sz="2400"/>
              <a:t>và tên</a:t>
            </a:r>
          </a:p>
          <a:p>
            <a:pPr lvl="1"/>
            <a:r>
              <a:rPr lang="en-US" sz="2400" smtClean="0"/>
              <a:t>Giới </a:t>
            </a:r>
            <a:r>
              <a:rPr lang="en-US" sz="2400"/>
              <a:t>tính</a:t>
            </a:r>
          </a:p>
          <a:p>
            <a:pPr lvl="1"/>
            <a:r>
              <a:rPr lang="en-US" sz="2400" smtClean="0"/>
              <a:t>Ngày </a:t>
            </a:r>
            <a:r>
              <a:rPr lang="en-US" sz="2400"/>
              <a:t>sinh</a:t>
            </a:r>
          </a:p>
          <a:p>
            <a:pPr lvl="1"/>
            <a:r>
              <a:rPr lang="en-US" sz="2400" smtClean="0"/>
              <a:t>Học </a:t>
            </a:r>
            <a:r>
              <a:rPr lang="en-US" sz="2400"/>
              <a:t>phí</a:t>
            </a:r>
          </a:p>
          <a:p>
            <a:pPr lvl="1"/>
            <a:r>
              <a:rPr lang="en-US" sz="2400" smtClean="0"/>
              <a:t>Hình</a:t>
            </a:r>
            <a:endParaRPr lang="en-US" sz="2400"/>
          </a:p>
          <a:p>
            <a:pPr lvl="1"/>
            <a:r>
              <a:rPr lang="en-US" sz="2400" smtClean="0"/>
              <a:t>Ghi </a:t>
            </a:r>
            <a:r>
              <a:rPr lang="en-US" sz="2400"/>
              <a:t>chú</a:t>
            </a:r>
          </a:p>
          <a:p>
            <a:r>
              <a:rPr lang="en-US" sz="2400" smtClean="0"/>
              <a:t>Đọc </a:t>
            </a:r>
            <a:r>
              <a:rPr lang="en-US" sz="2400"/>
              <a:t>thông tin học viên từ file và xuất ra form</a:t>
            </a:r>
          </a:p>
          <a:p>
            <a:r>
              <a:rPr lang="en-US" sz="2400" smtClean="0"/>
              <a:t>Gợi </a:t>
            </a:r>
            <a:r>
              <a:rPr lang="en-US" sz="2400"/>
              <a:t>ý:</a:t>
            </a:r>
          </a:p>
          <a:p>
            <a:pPr lvl="1"/>
            <a:r>
              <a:rPr lang="en-US" sz="2400" smtClean="0"/>
              <a:t>Sử </a:t>
            </a:r>
            <a:r>
              <a:rPr lang="en-US" sz="2400"/>
              <a:t>dụng model để nhận tham số yêu cầu</a:t>
            </a:r>
          </a:p>
          <a:p>
            <a:pPr lvl="1"/>
            <a:r>
              <a:rPr lang="en-US" sz="2400" smtClean="0"/>
              <a:t>Sử </a:t>
            </a:r>
            <a:r>
              <a:rPr lang="en-US" sz="2400"/>
              <a:t>dụng File.WriteAllLines() để lưu thông tin nhân sự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1930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ACTION RESULT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40" y="1562152"/>
            <a:ext cx="8290364" cy="4852188"/>
          </a:xfrm>
        </p:spPr>
      </p:pic>
    </p:spTree>
    <p:extLst>
      <p:ext uri="{BB962C8B-B14F-4D97-AF65-F5344CB8AC3E}">
        <p14:creationId xmlns:p14="http://schemas.microsoft.com/office/powerpoint/2010/main" val="39669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Action Input/Output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52126"/>
            <a:ext cx="7911192" cy="3474702"/>
          </a:xfrm>
        </p:spPr>
      </p:pic>
      <p:sp>
        <p:nvSpPr>
          <p:cNvPr id="5" name="Rectangle 4"/>
          <p:cNvSpPr/>
          <p:nvPr/>
        </p:nvSpPr>
        <p:spPr>
          <a:xfrm>
            <a:off x="539552" y="5031493"/>
            <a:ext cx="82712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315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</a:t>
            </a:r>
            <a:r>
              <a:rPr lang="en-US" sz="3200" spc="-15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</a:t>
            </a:r>
            <a:r>
              <a:rPr lang="en-US" sz="320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32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3200" spc="25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Tham</a:t>
            </a:r>
            <a:r>
              <a:rPr lang="en-US" sz="3200" spc="15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spc="-5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32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ố</a:t>
            </a:r>
            <a:r>
              <a:rPr lang="en-US" sz="3200" spc="15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?, Nhận tham</a:t>
            </a:r>
            <a:r>
              <a:rPr lang="en-US" sz="3200" spc="25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spc="-5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32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ố </a:t>
            </a:r>
            <a:r>
              <a:rPr lang="en-US" sz="320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r>
              <a:rPr lang="en-US" sz="32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32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ts val="385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Outpu</a:t>
            </a:r>
            <a:r>
              <a:rPr lang="en-US" sz="3200" spc="-15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32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3200" spc="3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Lựa</a:t>
            </a:r>
            <a:r>
              <a:rPr lang="en-US" sz="3200" spc="1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chọn</a:t>
            </a:r>
            <a:r>
              <a:rPr lang="en-US" sz="3200" spc="1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</a:t>
            </a:r>
            <a:r>
              <a:rPr lang="en-US" sz="3200" spc="-2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32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</a:t>
            </a:r>
            <a:r>
              <a:rPr lang="en-US" sz="3200" spc="-15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endParaRPr lang="en-US" sz="32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80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ActionResult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" y="1556792"/>
            <a:ext cx="8715936" cy="49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0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View() và PartialView()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202" y="1480889"/>
            <a:ext cx="5314286" cy="2466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12" y="4077072"/>
            <a:ext cx="4438095" cy="2504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5085184"/>
            <a:ext cx="3504762" cy="1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Content() và File()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004" y="1258535"/>
            <a:ext cx="4190476" cy="14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668056"/>
            <a:ext cx="6295238" cy="2504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4941168"/>
            <a:ext cx="4628571" cy="1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8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RedirectToAction() và RedirectToUrl()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" y="3789040"/>
            <a:ext cx="5657143" cy="25428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429" y="1546557"/>
            <a:ext cx="4628571" cy="20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107" y="5373216"/>
            <a:ext cx="3352381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Json()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16832"/>
            <a:ext cx="7733333" cy="3876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052308"/>
            <a:ext cx="4787806" cy="8392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046" y="5589240"/>
            <a:ext cx="4780952" cy="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9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211" y="1556792"/>
            <a:ext cx="8712968" cy="5112567"/>
          </a:xfrm>
        </p:spPr>
        <p:txBody>
          <a:bodyPr>
            <a:noAutofit/>
          </a:bodyPr>
          <a:lstStyle/>
          <a:p>
            <a:r>
              <a:rPr lang="en-US" sz="2800" smtClean="0"/>
              <a:t>Tham </a:t>
            </a:r>
            <a:r>
              <a:rPr lang="en-US" sz="2800"/>
              <a:t>số</a:t>
            </a:r>
          </a:p>
          <a:p>
            <a:r>
              <a:rPr lang="en-US" sz="2800" smtClean="0"/>
              <a:t>Tiếp </a:t>
            </a:r>
            <a:r>
              <a:rPr lang="en-US" sz="2800"/>
              <a:t>nhận tham số</a:t>
            </a:r>
          </a:p>
          <a:p>
            <a:pPr lvl="1"/>
            <a:r>
              <a:rPr lang="en-US" sz="2800" smtClean="0"/>
              <a:t>Request</a:t>
            </a:r>
            <a:endParaRPr lang="en-US" sz="2800"/>
          </a:p>
          <a:p>
            <a:pPr lvl="1"/>
            <a:r>
              <a:rPr lang="en-US" sz="2800" smtClean="0"/>
              <a:t>FormCollection</a:t>
            </a:r>
            <a:endParaRPr lang="en-US" sz="2800"/>
          </a:p>
          <a:p>
            <a:pPr lvl="1"/>
            <a:r>
              <a:rPr lang="en-US" sz="2800"/>
              <a:t>Đ</a:t>
            </a:r>
            <a:r>
              <a:rPr lang="en-US" sz="2800" smtClean="0"/>
              <a:t>ối </a:t>
            </a:r>
            <a:r>
              <a:rPr lang="en-US" sz="2800"/>
              <a:t>số Action</a:t>
            </a:r>
          </a:p>
          <a:p>
            <a:pPr lvl="1"/>
            <a:r>
              <a:rPr lang="en-US" sz="2800" smtClean="0"/>
              <a:t>Model</a:t>
            </a:r>
            <a:endParaRPr lang="en-US" sz="2800"/>
          </a:p>
          <a:p>
            <a:r>
              <a:rPr lang="en-US" sz="2800" smtClean="0"/>
              <a:t>Ứng </a:t>
            </a:r>
            <a:r>
              <a:rPr lang="en-US" sz="2800"/>
              <a:t>dụng</a:t>
            </a:r>
          </a:p>
          <a:p>
            <a:r>
              <a:rPr lang="en-US" sz="2800" smtClean="0"/>
              <a:t>Upload </a:t>
            </a:r>
            <a:r>
              <a:rPr lang="en-US" sz="2800"/>
              <a:t>file</a:t>
            </a:r>
          </a:p>
          <a:p>
            <a:r>
              <a:rPr lang="en-US" sz="2800" smtClean="0"/>
              <a:t>Gửi </a:t>
            </a:r>
            <a:r>
              <a:rPr lang="en-US" sz="2800"/>
              <a:t>mail</a:t>
            </a:r>
          </a:p>
          <a:p>
            <a:r>
              <a:rPr lang="en-US" sz="2800" smtClean="0"/>
              <a:t>Action </a:t>
            </a:r>
            <a:r>
              <a:rPr lang="en-US" sz="2800"/>
              <a:t>Result</a:t>
            </a:r>
          </a:p>
          <a:p>
            <a:r>
              <a:rPr lang="en-US" sz="2800" smtClean="0"/>
              <a:t>Text</a:t>
            </a:r>
            <a:r>
              <a:rPr lang="en-US" sz="2800"/>
              <a:t>, View, Action, Url, File, JavaScript, </a:t>
            </a:r>
            <a:r>
              <a:rPr lang="en-US" sz="2800" smtClean="0"/>
              <a:t>Json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25043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Tham số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72534"/>
            <a:ext cx="8712968" cy="465641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/>
              <a:t>Tham số yêu cầu từ người dùng được cung </a:t>
            </a:r>
            <a:r>
              <a:rPr lang="en-US" smtClean="0"/>
              <a:t>cấp dưới </a:t>
            </a:r>
            <a:r>
              <a:rPr lang="en-US"/>
              <a:t>2 dạng: form field hoặc query </a:t>
            </a:r>
            <a:r>
              <a:rPr lang="en-US" smtClean="0"/>
              <a:t>string</a:t>
            </a:r>
            <a:endParaRPr lang="en-US"/>
          </a:p>
          <a:p>
            <a:r>
              <a:rPr lang="en-US" smtClean="0"/>
              <a:t>Form Field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  <a:p>
            <a:r>
              <a:rPr lang="en-US" smtClean="0"/>
              <a:t>Query String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3" y="5704690"/>
            <a:ext cx="7834325" cy="848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146" y="2532241"/>
            <a:ext cx="5191200" cy="24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2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Xử lý tham số yêu cầu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52908"/>
            <a:ext cx="8712968" cy="2136132"/>
          </a:xfrm>
        </p:spPr>
        <p:txBody>
          <a:bodyPr>
            <a:normAutofit/>
          </a:bodyPr>
          <a:lstStyle/>
          <a:p>
            <a:r>
              <a:rPr lang="en-US" sz="2400"/>
              <a:t>Trong MVC có 4 cách để nhận tham số yêu </a:t>
            </a:r>
            <a:r>
              <a:rPr lang="en-US" sz="2400" smtClean="0"/>
              <a:t>cầu: </a:t>
            </a:r>
            <a:endParaRPr lang="en-US" sz="2400"/>
          </a:p>
          <a:p>
            <a:pPr lvl="1"/>
            <a:r>
              <a:rPr lang="en-US" sz="2400" smtClean="0"/>
              <a:t>Sử </a:t>
            </a:r>
            <a:r>
              <a:rPr lang="en-US" sz="2400"/>
              <a:t>dụng đối tượng ngầm định </a:t>
            </a:r>
            <a:r>
              <a:rPr lang="en-US" sz="2400" b="1"/>
              <a:t>Request</a:t>
            </a:r>
            <a:endParaRPr lang="en-US" sz="2400"/>
          </a:p>
          <a:p>
            <a:pPr lvl="1"/>
            <a:r>
              <a:rPr lang="en-US" sz="2400"/>
              <a:t> </a:t>
            </a:r>
            <a:r>
              <a:rPr lang="en-US" sz="2400" smtClean="0"/>
              <a:t>Sử </a:t>
            </a:r>
            <a:r>
              <a:rPr lang="en-US" sz="2400"/>
              <a:t>dụng </a:t>
            </a:r>
            <a:r>
              <a:rPr lang="en-US" sz="2400" b="1"/>
              <a:t>đối số của </a:t>
            </a:r>
            <a:r>
              <a:rPr lang="en-US" sz="2400" b="1" smtClean="0"/>
              <a:t>Action</a:t>
            </a:r>
            <a:endParaRPr lang="en-US" sz="2400"/>
          </a:p>
          <a:p>
            <a:pPr lvl="1"/>
            <a:r>
              <a:rPr lang="en-US" sz="2400" smtClean="0"/>
              <a:t>Sử </a:t>
            </a:r>
            <a:r>
              <a:rPr lang="en-US" sz="2400"/>
              <a:t>dụng tham số </a:t>
            </a:r>
            <a:r>
              <a:rPr lang="en-US" sz="2400" b="1"/>
              <a:t>FormCollection</a:t>
            </a:r>
            <a:endParaRPr lang="en-US" sz="2400"/>
          </a:p>
          <a:p>
            <a:pPr lvl="1"/>
            <a:r>
              <a:rPr lang="en-US" sz="2400" smtClean="0"/>
              <a:t>Sử </a:t>
            </a:r>
            <a:r>
              <a:rPr lang="en-US" sz="2400"/>
              <a:t>dụng </a:t>
            </a:r>
            <a:r>
              <a:rPr lang="en-US" sz="2400" b="1"/>
              <a:t>Model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9040"/>
            <a:ext cx="8805601" cy="255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1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Sử dụng REQUEST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52908"/>
            <a:ext cx="8712968" cy="3144244"/>
          </a:xfrm>
        </p:spPr>
        <p:txBody>
          <a:bodyPr>
            <a:noAutofit/>
          </a:bodyPr>
          <a:lstStyle/>
          <a:p>
            <a:r>
              <a:rPr lang="en-US" sz="2800"/>
              <a:t> Trong phương thức hành động bạn có thể </a:t>
            </a:r>
            <a:r>
              <a:rPr lang="en-US" sz="2800" smtClean="0"/>
              <a:t>viết một </a:t>
            </a:r>
            <a:r>
              <a:rPr lang="en-US" sz="2800"/>
              <a:t>trong số cách sau đây để nhận tham số</a:t>
            </a:r>
          </a:p>
          <a:p>
            <a:pPr lvl="1"/>
            <a:r>
              <a:rPr lang="en-US" sz="2800" smtClean="0"/>
              <a:t>String </a:t>
            </a:r>
            <a:r>
              <a:rPr lang="en-US" sz="2800"/>
              <a:t>value = </a:t>
            </a:r>
            <a:r>
              <a:rPr lang="en-US" sz="2800">
                <a:solidFill>
                  <a:srgbClr val="FF0000"/>
                </a:solidFill>
              </a:rPr>
              <a:t>Request</a:t>
            </a:r>
            <a:r>
              <a:rPr lang="en-US" sz="2800"/>
              <a:t> [“&lt;tham số&gt;"];</a:t>
            </a:r>
          </a:p>
          <a:p>
            <a:pPr lvl="1"/>
            <a:r>
              <a:rPr lang="en-US" sz="2800"/>
              <a:t> </a:t>
            </a:r>
            <a:r>
              <a:rPr lang="en-US" sz="2800" smtClean="0"/>
              <a:t>String </a:t>
            </a:r>
            <a:r>
              <a:rPr lang="en-US" sz="2800"/>
              <a:t>value = </a:t>
            </a:r>
            <a:r>
              <a:rPr lang="en-US" sz="2800">
                <a:solidFill>
                  <a:srgbClr val="FF0000"/>
                </a:solidFill>
              </a:rPr>
              <a:t>Request.QueryString</a:t>
            </a:r>
            <a:r>
              <a:rPr lang="en-US" sz="2800"/>
              <a:t> ["&lt;tham số&gt;"];</a:t>
            </a:r>
          </a:p>
          <a:p>
            <a:pPr lvl="1"/>
            <a:r>
              <a:rPr lang="en-US" sz="2800"/>
              <a:t> </a:t>
            </a:r>
            <a:r>
              <a:rPr lang="en-US" sz="2800" smtClean="0"/>
              <a:t>String </a:t>
            </a:r>
            <a:r>
              <a:rPr lang="en-US" sz="2800"/>
              <a:t>value = </a:t>
            </a:r>
            <a:r>
              <a:rPr lang="en-US" sz="2800">
                <a:solidFill>
                  <a:srgbClr val="FF0000"/>
                </a:solidFill>
              </a:rPr>
              <a:t>Request.Form</a:t>
            </a:r>
            <a:r>
              <a:rPr lang="en-US" sz="2800"/>
              <a:t> ["&lt;tham số&gt;"];</a:t>
            </a:r>
          </a:p>
          <a:p>
            <a:pPr lvl="1"/>
            <a:r>
              <a:rPr lang="en-US" sz="2800"/>
              <a:t> </a:t>
            </a:r>
            <a:r>
              <a:rPr lang="en-US" sz="2800" smtClean="0"/>
              <a:t>String </a:t>
            </a:r>
            <a:r>
              <a:rPr lang="en-US" sz="2800"/>
              <a:t>value = </a:t>
            </a:r>
            <a:r>
              <a:rPr lang="en-US" sz="2800">
                <a:solidFill>
                  <a:srgbClr val="FF0000"/>
                </a:solidFill>
              </a:rPr>
              <a:t>Request.Params </a:t>
            </a:r>
            <a:r>
              <a:rPr lang="en-US" sz="2800"/>
              <a:t>["&lt;tham số&gt;"];</a:t>
            </a:r>
          </a:p>
          <a:p>
            <a:r>
              <a:rPr lang="en-US" sz="2800"/>
              <a:t> </a:t>
            </a:r>
            <a:r>
              <a:rPr lang="en-US" sz="2800" smtClean="0"/>
              <a:t>Ví </a:t>
            </a:r>
            <a:r>
              <a:rPr lang="en-US" sz="2800"/>
              <a:t>dụ sau sẽ nhận tham số</a:t>
            </a:r>
          </a:p>
          <a:p>
            <a:pPr marL="0" indent="0">
              <a:buNone/>
            </a:pPr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5157192"/>
            <a:ext cx="7909091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9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Sử dụng FORMCOLLECTION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52908"/>
            <a:ext cx="8712968" cy="1200028"/>
          </a:xfrm>
        </p:spPr>
        <p:txBody>
          <a:bodyPr>
            <a:noAutofit/>
          </a:bodyPr>
          <a:lstStyle/>
          <a:p>
            <a:r>
              <a:rPr lang="en-US" sz="2800"/>
              <a:t>Chúng ta có thể tập hợp các tham số form vào đối </a:t>
            </a:r>
            <a:r>
              <a:rPr lang="en-US" sz="2800" smtClean="0"/>
              <a:t>số FormCollection </a:t>
            </a:r>
            <a:r>
              <a:rPr lang="en-US" sz="2800"/>
              <a:t>của Action. Chỉ nhận được </a:t>
            </a:r>
            <a:r>
              <a:rPr lang="en-US" sz="2800" smtClean="0"/>
              <a:t>các trường </a:t>
            </a:r>
            <a:r>
              <a:rPr lang="en-US" sz="2800"/>
              <a:t>form.</a:t>
            </a:r>
          </a:p>
          <a:p>
            <a:r>
              <a:rPr lang="en-US" sz="2800" smtClean="0"/>
              <a:t>Ví </a:t>
            </a:r>
            <a:r>
              <a:rPr lang="en-US" sz="2800"/>
              <a:t>dụ sau đây nhận tham số form có tên </a:t>
            </a:r>
            <a:r>
              <a:rPr lang="en-US" sz="2800" smtClean="0"/>
              <a:t>Name</a:t>
            </a:r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501008"/>
            <a:ext cx="6646840" cy="24423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47664" y="5805264"/>
            <a:ext cx="7128792" cy="92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115"/>
              </a:lnSpc>
              <a:spcAft>
                <a:spcPts val="0"/>
              </a:spcAft>
            </a:pPr>
            <a:r>
              <a:rPr lang="en-US" sz="2800" i="1">
                <a:solidFill>
                  <a:srgbClr val="00AF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sz="2800" i="1" spc="5">
                <a:solidFill>
                  <a:srgbClr val="00AF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</a:t>
            </a:r>
            <a:r>
              <a:rPr lang="en-US" sz="2800" i="1">
                <a:solidFill>
                  <a:srgbClr val="00AF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</a:t>
            </a:r>
            <a:r>
              <a:rPr lang="en-US" sz="2800" i="1" spc="-35">
                <a:solidFill>
                  <a:srgbClr val="00AF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i="1">
                <a:solidFill>
                  <a:srgbClr val="00AF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lấy</a:t>
            </a:r>
            <a:r>
              <a:rPr lang="en-US" sz="2800" i="1" spc="-20">
                <a:solidFill>
                  <a:srgbClr val="00AF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i="1">
                <a:solidFill>
                  <a:srgbClr val="00AF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tương</a:t>
            </a:r>
            <a:r>
              <a:rPr lang="en-US" sz="2800" i="1" spc="-30">
                <a:solidFill>
                  <a:srgbClr val="00AF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i="1">
                <a:solidFill>
                  <a:srgbClr val="00AF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đương</a:t>
            </a:r>
            <a:r>
              <a:rPr lang="en-US" sz="2800" i="1" spc="-15">
                <a:solidFill>
                  <a:srgbClr val="00AF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i="1" spc="-20">
                <a:solidFill>
                  <a:srgbClr val="00AF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</a:t>
            </a:r>
            <a:r>
              <a:rPr lang="en-US" sz="2800" i="1">
                <a:solidFill>
                  <a:srgbClr val="00AF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ới</a:t>
            </a:r>
            <a:r>
              <a:rPr lang="en-US" sz="2800" i="1" spc="-15">
                <a:solidFill>
                  <a:srgbClr val="00AF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i="1" spc="-45">
                <a:solidFill>
                  <a:srgbClr val="00AF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US" sz="2800" i="1">
                <a:solidFill>
                  <a:srgbClr val="00AF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eque</a:t>
            </a:r>
            <a:r>
              <a:rPr lang="en-US" sz="2800" i="1" spc="-45">
                <a:solidFill>
                  <a:srgbClr val="00AF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2800" i="1">
                <a:solidFill>
                  <a:srgbClr val="00AF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t.</a:t>
            </a:r>
            <a:r>
              <a:rPr lang="en-US" sz="2800" i="1" spc="-50">
                <a:solidFill>
                  <a:srgbClr val="00AF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800" i="1">
                <a:solidFill>
                  <a:srgbClr val="00AF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orm</a:t>
            </a:r>
            <a:endParaRPr lang="en-US" sz="28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71500" indent="-457200">
              <a:lnSpc>
                <a:spcPts val="3125"/>
              </a:lnSpc>
              <a:spcBef>
                <a:spcPts val="25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i="1" smtClean="0">
                <a:solidFill>
                  <a:srgbClr val="00AF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</a:t>
            </a:r>
            <a:r>
              <a:rPr lang="en-US" sz="2800" i="1" spc="5" smtClean="0">
                <a:solidFill>
                  <a:srgbClr val="00AF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2800" i="1" smtClean="0">
                <a:solidFill>
                  <a:srgbClr val="00AF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US" sz="2800" i="1" spc="110" smtClean="0">
                <a:solidFill>
                  <a:srgbClr val="00AF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i="1">
                <a:solidFill>
                  <a:srgbClr val="00AF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</a:t>
            </a:r>
            <a:r>
              <a:rPr lang="en-US" sz="2800" i="1" spc="5">
                <a:solidFill>
                  <a:srgbClr val="00AF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2800" i="1">
                <a:solidFill>
                  <a:srgbClr val="00AF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lue</a:t>
            </a:r>
            <a:r>
              <a:rPr lang="en-US" sz="2800" i="1" spc="-15">
                <a:solidFill>
                  <a:srgbClr val="00AF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i="1">
                <a:solidFill>
                  <a:srgbClr val="00AF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2800" i="1" spc="-45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US" sz="2800" i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2800" i="1" spc="5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</a:t>
            </a:r>
            <a:r>
              <a:rPr lang="en-US" sz="2800" i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</a:t>
            </a:r>
            <a:r>
              <a:rPr lang="en-US" sz="2800" i="1" spc="5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2800" i="1" spc="-3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2800" i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t.</a:t>
            </a:r>
            <a:r>
              <a:rPr lang="en-US" sz="2800" i="1" spc="-25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800" i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en-US" sz="2800" i="1" spc="-1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US" sz="2800" i="1" spc="15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sz="2800" i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2800" i="1" spc="5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en-US" sz="2800" i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US" sz="2800" i="1" spc="1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sz="2800" i="1" spc="-1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2800" i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”];</a:t>
            </a:r>
            <a:endParaRPr lang="en-US" sz="28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22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Sử dụng Action Arguments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Định nghĩa tham số cho Action để </a:t>
            </a:r>
            <a:r>
              <a:rPr lang="en-US" b="1"/>
              <a:t>nhận tham số</a:t>
            </a:r>
            <a:r>
              <a:rPr lang="en-US"/>
              <a:t> </a:t>
            </a:r>
            <a:r>
              <a:rPr lang="en-US" b="1"/>
              <a:t>cùng tên</a:t>
            </a:r>
            <a:r>
              <a:rPr lang="en-US" smtClean="0"/>
              <a:t>.</a:t>
            </a:r>
            <a:endParaRPr lang="en-US"/>
          </a:p>
          <a:p>
            <a:r>
              <a:rPr lang="en-US"/>
              <a:t>Sau đây là ví dụ nhận </a:t>
            </a:r>
            <a:r>
              <a:rPr lang="en-US" smtClean="0"/>
              <a:t>3 </a:t>
            </a:r>
            <a:r>
              <a:rPr lang="en-US"/>
              <a:t>tham số </a:t>
            </a:r>
            <a:r>
              <a:rPr lang="en-US" smtClean="0"/>
              <a:t>Id, Name </a:t>
            </a:r>
            <a:r>
              <a:rPr lang="en-US"/>
              <a:t>và </a:t>
            </a:r>
            <a:r>
              <a:rPr lang="en-US" smtClean="0"/>
              <a:t>Marks</a:t>
            </a:r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420888"/>
            <a:ext cx="6576630" cy="26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Sử dụng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Tạo lớp Model chứa các thuộc tính cùng tên với tham số</a:t>
            </a:r>
            <a:r>
              <a:rPr lang="en-US" smtClean="0"/>
              <a:t>.</a:t>
            </a:r>
            <a:endParaRPr lang="en-US"/>
          </a:p>
          <a:p>
            <a:r>
              <a:rPr lang="en-US"/>
              <a:t>Sử dụng lớp này làm đối số cho Action để nhận tham số cùng tên với thuộc tính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72" y="2777579"/>
            <a:ext cx="8638264" cy="357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1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3369</TotalTime>
  <Words>408</Words>
  <Application>Microsoft Office PowerPoint</Application>
  <PresentationFormat>On-screen Show (4:3)</PresentationFormat>
  <Paragraphs>83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CONTROLLER</vt:lpstr>
      <vt:lpstr>Action Input/Output</vt:lpstr>
      <vt:lpstr>Nội dung</vt:lpstr>
      <vt:lpstr>Tham số</vt:lpstr>
      <vt:lpstr>Xử lý tham số yêu cầu</vt:lpstr>
      <vt:lpstr>Sử dụng REQUEST</vt:lpstr>
      <vt:lpstr>Sử dụng FORMCOLLECTION</vt:lpstr>
      <vt:lpstr>Sử dụng Action Arguments</vt:lpstr>
      <vt:lpstr>Sử dụng Model</vt:lpstr>
      <vt:lpstr>Ví dụ: máy tính cá nhân</vt:lpstr>
      <vt:lpstr>Đọc/Ghi File văn bản</vt:lpstr>
      <vt:lpstr>PowerPoint Presentation</vt:lpstr>
      <vt:lpstr>Send Mail</vt:lpstr>
      <vt:lpstr>Upload File</vt:lpstr>
      <vt:lpstr>Upload File</vt:lpstr>
      <vt:lpstr>Giới hạn kích thước File</vt:lpstr>
      <vt:lpstr>Bài tập 01</vt:lpstr>
      <vt:lpstr>Bài tập 02: Nhận và lưu dữ liệu vào File Excel</vt:lpstr>
      <vt:lpstr>ACTION RESULT</vt:lpstr>
      <vt:lpstr>ActionResult</vt:lpstr>
      <vt:lpstr>View() và PartialView()</vt:lpstr>
      <vt:lpstr>Content() và File()</vt:lpstr>
      <vt:lpstr>RedirectToAction() và RedirectToUrl()</vt:lpstr>
      <vt:lpstr>Json()</vt:lpstr>
    </vt:vector>
  </TitlesOfParts>
  <Company>Guilddesign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PowerPoint Template ]</dc:title>
  <dc:creator>Angel Phung Hoang</dc:creator>
  <cp:lastModifiedBy>Nguyen Huu Trung</cp:lastModifiedBy>
  <cp:revision>426</cp:revision>
  <dcterms:created xsi:type="dcterms:W3CDTF">2019-06-29T06:39:51Z</dcterms:created>
  <dcterms:modified xsi:type="dcterms:W3CDTF">2019-08-27T14:33:43Z</dcterms:modified>
</cp:coreProperties>
</file>