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5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145"/>
    <a:srgbClr val="1D366E"/>
    <a:srgbClr val="1D7214"/>
    <a:srgbClr val="497DB9"/>
    <a:srgbClr val="377AB7"/>
    <a:srgbClr val="DDDDDD"/>
    <a:srgbClr val="B2B2B2"/>
    <a:srgbClr val="020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84852" autoAdjust="0"/>
  </p:normalViewPr>
  <p:slideViewPr>
    <p:cSldViewPr>
      <p:cViewPr varScale="1">
        <p:scale>
          <a:sx n="54" d="100"/>
          <a:sy n="54" d="100"/>
        </p:scale>
        <p:origin x="141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44757-AC2C-46C5-8FFD-6D439966BACC}" type="datetimeFigureOut">
              <a:rPr lang="vi-VN" smtClean="0"/>
              <a:t>03/09/2019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79C12-3415-4FA3-BABE-5F33F993623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997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Danh</a:t>
            </a:r>
            <a:r>
              <a:rPr lang="en-US" baseline="0" smtClean="0"/>
              <a:t> sách có định kiểu và không định kiểu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79C12-3415-4FA3-BABE-5F33F993623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397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F32E-35B1-478C-A519-A2FE7E97D955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2598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F22B-3487-41A5-8974-502C12A3D39E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845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0C4E-E1DC-475B-9955-6288C87CC204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816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B515-9165-464A-9B9D-7E21BAC78C8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6051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16E0-3963-4B8E-AC37-294A2E2F1C8F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1519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9C3-87DB-4F5C-8941-9215B127E3B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3539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4A10-14B6-47DF-A948-748606651E00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2124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4FC-EAB3-4B26-B2C8-8775FF314F1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1163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245-12F9-4057-B54A-E6F919B2C37C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424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4C3-7281-442E-8BB3-AD1E122B959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2515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54E5-A891-4873-A292-83E6D30B5066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9629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A9567-9EB6-405C-AF52-F2171EEE88BF}"/>
              </a:ext>
            </a:extLst>
          </p:cNvPr>
          <p:cNvSpPr/>
          <p:nvPr userDrawn="1"/>
        </p:nvSpPr>
        <p:spPr>
          <a:xfrm>
            <a:off x="0" y="825054"/>
            <a:ext cx="9144000" cy="836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944093"/>
            <a:ext cx="8712968" cy="61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52908"/>
            <a:ext cx="8712968" cy="4584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2E7D-4B33-407A-9B2B-DCA5A9DF8D50}" type="slidenum">
              <a:rPr lang="en-US" altLang="vi-VN" smtClean="0"/>
              <a:pPr/>
              <a:t>‹#›</a:t>
            </a:fld>
            <a:endParaRPr lang="en-US" alt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85A8C-89DD-4A79-909B-1F3C84E625F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270"/>
            <a:ext cx="3456384" cy="729434"/>
          </a:xfrm>
          <a:prstGeom prst="rect">
            <a:avLst/>
          </a:prstGeom>
        </p:spPr>
      </p:pic>
      <p:pic>
        <p:nvPicPr>
          <p:cNvPr id="9" name="Picture 8" descr="E:\TLCN\BAOCAO\logo.png">
            <a:extLst>
              <a:ext uri="{FF2B5EF4-FFF2-40B4-BE49-F238E27FC236}">
                <a16:creationId xmlns:a16="http://schemas.microsoft.com/office/drawing/2014/main" id="{F8D2C698-9863-4BA7-8822-11476B7FB893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5270"/>
            <a:ext cx="720080" cy="729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4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ungnh@hcmute.edu.v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abc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áº¿t quáº£ hÃ¬nh áº£nh cho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37392"/>
            <a:ext cx="4064537" cy="36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4293096"/>
            <a:ext cx="5328592" cy="96470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New Features in C#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488840"/>
            <a:ext cx="3672408" cy="1369160"/>
          </a:xfrm>
        </p:spPr>
        <p:txBody>
          <a:bodyPr>
            <a:noAutofit/>
          </a:bodyPr>
          <a:lstStyle/>
          <a:p>
            <a:pPr algn="r"/>
            <a:r>
              <a:rPr lang="en-US" smtClean="0"/>
              <a:t>ThS. Nguyễn Hữu Trung</a:t>
            </a:r>
          </a:p>
          <a:p>
            <a:pPr algn="r"/>
            <a:r>
              <a:rPr lang="en-US" smtClean="0"/>
              <a:t>0908.6171.08</a:t>
            </a:r>
          </a:p>
          <a:p>
            <a:pPr algn="r"/>
            <a:r>
              <a:rPr lang="en-US" smtClean="0">
                <a:hlinkClick r:id="rId3"/>
              </a:rPr>
              <a:t>trungnh@hcmute.edu.vn</a:t>
            </a:r>
            <a:endParaRPr lang="en-US" smtClean="0"/>
          </a:p>
          <a:p>
            <a:pPr algn="r"/>
            <a:r>
              <a:rPr lang="en-US" smtClean="0"/>
              <a:t>Khoa Công Nghệ Thông Tin</a:t>
            </a:r>
            <a:endParaRPr lang="en-US"/>
          </a:p>
        </p:txBody>
      </p:sp>
      <p:pic>
        <p:nvPicPr>
          <p:cNvPr id="1026" name="Picture 2" descr="Káº¿t quáº£ hÃ¬nh áº£nh cho asp.net mvc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157" b="22453"/>
          <a:stretch/>
        </p:blipFill>
        <p:spPr bwMode="auto">
          <a:xfrm>
            <a:off x="0" y="934245"/>
            <a:ext cx="5004048" cy="27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Biểu thức chính qui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Là một </a:t>
            </a:r>
            <a:r>
              <a:rPr lang="en-US" sz="2400" b="1"/>
              <a:t>dạng thức </a:t>
            </a:r>
            <a:r>
              <a:rPr lang="en-US" sz="2400"/>
              <a:t>được sử dụng để kiểm tra </a:t>
            </a:r>
            <a:r>
              <a:rPr lang="en-US" sz="2400" smtClean="0"/>
              <a:t>một chuỗi </a:t>
            </a:r>
            <a:r>
              <a:rPr lang="en-US" sz="2400"/>
              <a:t>khác có </a:t>
            </a:r>
            <a:r>
              <a:rPr lang="en-US" sz="2400" b="1"/>
              <a:t>so khớp </a:t>
            </a:r>
            <a:r>
              <a:rPr lang="en-US" sz="2400"/>
              <a:t>với nó hay không.</a:t>
            </a:r>
          </a:p>
          <a:p>
            <a:r>
              <a:rPr lang="en-US" sz="2400" smtClean="0"/>
              <a:t>Ví </a:t>
            </a:r>
            <a:r>
              <a:rPr lang="en-US" sz="2400"/>
              <a:t>dụ: Chuỗi có đúng định dạng của</a:t>
            </a:r>
          </a:p>
          <a:p>
            <a:pPr lvl="1"/>
            <a:r>
              <a:rPr lang="en-US" sz="2400" smtClean="0">
                <a:hlinkClick r:id="rId2"/>
              </a:rPr>
              <a:t>user@abc.com</a:t>
            </a:r>
            <a:r>
              <a:rPr lang="en-US" sz="2400" smtClean="0"/>
              <a:t> </a:t>
            </a:r>
            <a:r>
              <a:rPr lang="en-US" sz="2400"/>
              <a:t>là </a:t>
            </a:r>
            <a:r>
              <a:rPr lang="en-US" sz="2400" b="1"/>
              <a:t>Email</a:t>
            </a:r>
            <a:endParaRPr lang="en-US" sz="2400"/>
          </a:p>
          <a:p>
            <a:pPr lvl="1"/>
            <a:r>
              <a:rPr lang="en-US" sz="2400" smtClean="0"/>
              <a:t>255579321 </a:t>
            </a:r>
            <a:r>
              <a:rPr lang="en-US" sz="2400"/>
              <a:t>là số </a:t>
            </a:r>
            <a:r>
              <a:rPr lang="en-US" sz="2400" b="1"/>
              <a:t>CMND</a:t>
            </a:r>
            <a:endParaRPr lang="en-US" sz="2400"/>
          </a:p>
          <a:p>
            <a:pPr lvl="1"/>
            <a:r>
              <a:rPr lang="en-US" sz="2400" smtClean="0"/>
              <a:t>54-P6-6661 </a:t>
            </a:r>
            <a:r>
              <a:rPr lang="en-US" sz="2400"/>
              <a:t>là số </a:t>
            </a:r>
            <a:r>
              <a:rPr lang="en-US" sz="2400" b="1"/>
              <a:t>xe máy Sài Gòn</a:t>
            </a:r>
            <a:endParaRPr lang="en-US" sz="2400"/>
          </a:p>
          <a:p>
            <a:pPr lvl="1"/>
            <a:r>
              <a:rPr lang="en-US" sz="2400" smtClean="0"/>
              <a:t>0913745789 </a:t>
            </a:r>
            <a:r>
              <a:rPr lang="en-US" sz="2400"/>
              <a:t>là số </a:t>
            </a:r>
            <a:r>
              <a:rPr lang="en-US" sz="2400" b="1"/>
              <a:t>điện thoại di động</a:t>
            </a:r>
            <a:endParaRPr lang="en-US" sz="2400"/>
          </a:p>
          <a:p>
            <a:pPr lvl="1"/>
            <a:r>
              <a:rPr lang="en-US" sz="2400" smtClean="0"/>
              <a:t>192.168.11.200 </a:t>
            </a:r>
            <a:r>
              <a:rPr lang="en-US" sz="2400"/>
              <a:t>là số </a:t>
            </a:r>
            <a:r>
              <a:rPr lang="en-US" sz="2400" b="1"/>
              <a:t>IP</a:t>
            </a:r>
            <a:endParaRPr lang="en-US" sz="2400"/>
          </a:p>
          <a:p>
            <a:r>
              <a:rPr lang="en-US" sz="2400" smtClean="0"/>
              <a:t>Ví </a:t>
            </a:r>
            <a:r>
              <a:rPr lang="en-US" sz="2400"/>
              <a:t>dụ: Biểu thức chính qui sau đây dùng để </a:t>
            </a:r>
            <a:r>
              <a:rPr lang="en-US" sz="2400" smtClean="0"/>
              <a:t>so khớp </a:t>
            </a:r>
            <a:r>
              <a:rPr lang="en-US" sz="2400"/>
              <a:t>các chuỗi có định dạng số điện thoại.</a:t>
            </a:r>
          </a:p>
          <a:p>
            <a:pPr lvl="1"/>
            <a:r>
              <a:rPr lang="en-US" sz="2400" smtClean="0"/>
              <a:t>String </a:t>
            </a:r>
            <a:r>
              <a:rPr lang="en-US" sz="2400"/>
              <a:t>pattern = </a:t>
            </a:r>
            <a:r>
              <a:rPr lang="en-US" sz="2400" b="1"/>
              <a:t>“^(0*0-9+,9, 10-)$”</a:t>
            </a:r>
            <a:r>
              <a:rPr lang="en-US" sz="2400"/>
              <a:t>;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301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Xây dựng biểu thức chính qui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6139143" cy="4262704"/>
          </a:xfrm>
        </p:spPr>
      </p:pic>
      <p:sp>
        <p:nvSpPr>
          <p:cNvPr id="5" name="Rectangle 4"/>
          <p:cNvSpPr/>
          <p:nvPr/>
        </p:nvSpPr>
        <p:spPr>
          <a:xfrm>
            <a:off x="6084168" y="1124744"/>
            <a:ext cx="3059832" cy="4626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50"/>
              </a:lnSpc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 biểu thức chính</a:t>
            </a:r>
            <a:r>
              <a:rPr lang="en-US" spc="1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</a:t>
            </a:r>
            <a:r>
              <a:rPr lang="en-US" spc="1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pc="-1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ờ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en-US" spc="2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endParaRPr lang="en-US" sz="1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>
              <a:lnSpc>
                <a:spcPct val="107000"/>
              </a:lnSpc>
              <a:spcAft>
                <a:spcPts val="0"/>
              </a:spcAft>
            </a:pPr>
            <a:r>
              <a:rPr lang="en-US" sz="1600" spc="15">
                <a:latin typeface="FontAwesome" pitchFamily="2" charset="0"/>
                <a:ea typeface="Calibri" panose="020F0502020204030204" pitchFamily="34" charset="0"/>
                <a:cs typeface="FontAwesome" pitchFamily="2" charset="0"/>
              </a:rPr>
              <a:t>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spc="11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  <a:r>
              <a:rPr lang="en-US" sz="1600" spc="-1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>
              <a:lnSpc>
                <a:spcPct val="107000"/>
              </a:lnSpc>
              <a:spcBef>
                <a:spcPts val="240"/>
              </a:spcBef>
              <a:spcAft>
                <a:spcPts val="0"/>
              </a:spcAft>
            </a:pPr>
            <a:r>
              <a:rPr lang="en-US" sz="2000" b="1" spc="-5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0-9</a:t>
            </a:r>
            <a:r>
              <a:rPr lang="en-US" sz="2000" b="1" spc="-5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000" b="1" spc="-5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{9}</a:t>
            </a:r>
            <a:endParaRPr lang="en-US" sz="1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>
              <a:lnSpc>
                <a:spcPct val="107000"/>
              </a:lnSpc>
              <a:spcAft>
                <a:spcPts val="0"/>
              </a:spcAft>
            </a:pPr>
            <a:r>
              <a:rPr lang="en-US" sz="1600" spc="15">
                <a:solidFill>
                  <a:srgbClr val="000000"/>
                </a:solidFill>
                <a:latin typeface="FontAwesome" pitchFamily="2" charset="0"/>
                <a:ea typeface="Calibri" panose="020F0502020204030204" pitchFamily="34" charset="0"/>
                <a:cs typeface="FontAwesome" pitchFamily="2" charset="0"/>
              </a:rPr>
              <a:t>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spc="11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600" spc="1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600" spc="-5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spc="-1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spc="-4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spc="-1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iệ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nam</a:t>
            </a:r>
            <a:endParaRPr lang="en-US" sz="1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>
              <a:lnSpc>
                <a:spcPct val="107000"/>
              </a:lnSpc>
              <a:spcBef>
                <a:spcPts val="235"/>
              </a:spcBef>
              <a:spcAft>
                <a:spcPts val="0"/>
              </a:spcAft>
            </a:pPr>
            <a:r>
              <a:rPr lang="en-US" sz="20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0\d</a:t>
            </a:r>
            <a:r>
              <a:rPr lang="en-US" sz="20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{9,1</a:t>
            </a:r>
            <a:r>
              <a:rPr lang="en-US" sz="2000" b="1" spc="-5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>
              <a:lnSpc>
                <a:spcPct val="107000"/>
              </a:lnSpc>
              <a:spcAft>
                <a:spcPts val="0"/>
              </a:spcAft>
            </a:pPr>
            <a:r>
              <a:rPr lang="en-US" sz="1600" spc="15">
                <a:solidFill>
                  <a:srgbClr val="000000"/>
                </a:solidFill>
                <a:latin typeface="FontAwesome" pitchFamily="2" charset="0"/>
                <a:ea typeface="Calibri" panose="020F0502020204030204" pitchFamily="34" charset="0"/>
                <a:cs typeface="FontAwesome" pitchFamily="2" charset="0"/>
              </a:rPr>
              <a:t>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spc="11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7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600" spc="-25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spc="-45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sài</a:t>
            </a:r>
            <a:r>
              <a:rPr lang="en-US" sz="1600" spc="-3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2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òn</a:t>
            </a:r>
            <a:endParaRPr lang="en-US" sz="1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>
              <a:lnSpc>
                <a:spcPct val="107000"/>
              </a:lnSpc>
              <a:spcBef>
                <a:spcPts val="235"/>
              </a:spcBef>
              <a:spcAft>
                <a:spcPts val="0"/>
              </a:spcAft>
            </a:pPr>
            <a:r>
              <a:rPr lang="en-US" sz="20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5\d-</a:t>
            </a:r>
            <a:r>
              <a:rPr lang="en-US" sz="2000" b="1" spc="-5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 spc="5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b="1" spc="-5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Z]</a:t>
            </a:r>
            <a:r>
              <a:rPr lang="en-US" sz="2000" b="1" spc="5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20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d-</a:t>
            </a:r>
            <a:r>
              <a:rPr lang="en-US" sz="2000" b="1" spc="-5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\d</a:t>
            </a:r>
            <a:r>
              <a:rPr lang="en-US" sz="20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{4</a:t>
            </a:r>
            <a:r>
              <a:rPr lang="en-US" sz="2000" b="1" spc="1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20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b="1" spc="1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20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spc="15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20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0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{3</a:t>
            </a:r>
            <a:r>
              <a:rPr lang="en-US" sz="2000" b="1" spc="-5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20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\.</a:t>
            </a:r>
            <a:r>
              <a:rPr lang="en-US" sz="2000" b="1" spc="15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20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0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</a:t>
            </a:r>
            <a:r>
              <a:rPr lang="en-US" sz="2000" b="1" spc="1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2000" b="1" spc="5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sz="1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>
              <a:lnSpc>
                <a:spcPct val="107000"/>
              </a:lnSpc>
              <a:spcAft>
                <a:spcPts val="0"/>
              </a:spcAft>
            </a:pPr>
            <a:r>
              <a:rPr lang="en-US" sz="1600" spc="15">
                <a:solidFill>
                  <a:srgbClr val="000000"/>
                </a:solidFill>
                <a:latin typeface="FontAwesome" pitchFamily="2" charset="0"/>
                <a:ea typeface="Calibri" panose="020F0502020204030204" pitchFamily="34" charset="0"/>
                <a:cs typeface="FontAwesome" pitchFamily="2" charset="0"/>
              </a:rPr>
              <a:t>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600" spc="14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600" spc="1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endParaRPr lang="en-US" sz="1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>
              <a:lnSpc>
                <a:spcPts val="4330"/>
              </a:lnSpc>
              <a:spcBef>
                <a:spcPts val="235"/>
              </a:spcBef>
              <a:spcAft>
                <a:spcPts val="0"/>
              </a:spcAft>
            </a:pPr>
            <a:r>
              <a:rPr lang="en-US" sz="20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2000" b="1" spc="5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000" b="1" spc="-5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b="1" spc="5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20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2000" b="1" spc="5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0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\.\</a:t>
            </a:r>
            <a:r>
              <a:rPr lang="en-US" sz="2000" b="1" spc="5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0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{2,4}</a:t>
            </a:r>
            <a:endParaRPr lang="en-US" sz="1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8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xử lý chuỗi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Regex.IsMatch</a:t>
            </a:r>
            <a:r>
              <a:rPr lang="en-US" sz="2800"/>
              <a:t>(input, </a:t>
            </a:r>
            <a:r>
              <a:rPr lang="en-US" sz="2800" smtClean="0"/>
              <a:t>pattern): Kiểm </a:t>
            </a:r>
            <a:r>
              <a:rPr lang="en-US" sz="2800"/>
              <a:t>tra chuỗi input có so khớp với pattern hay không</a:t>
            </a:r>
          </a:p>
          <a:p>
            <a:r>
              <a:rPr lang="en-US" sz="2800"/>
              <a:t> </a:t>
            </a:r>
            <a:r>
              <a:rPr lang="en-US" sz="2800" b="1" smtClean="0"/>
              <a:t>Regex.Split</a:t>
            </a:r>
            <a:r>
              <a:rPr lang="en-US" sz="2800" smtClean="0"/>
              <a:t>(input</a:t>
            </a:r>
            <a:r>
              <a:rPr lang="en-US" sz="2800"/>
              <a:t>, </a:t>
            </a:r>
            <a:r>
              <a:rPr lang="en-US" sz="2800" smtClean="0"/>
              <a:t>pattern): Tách </a:t>
            </a:r>
            <a:r>
              <a:rPr lang="en-US" sz="2800"/>
              <a:t>chuỗi input thành mảng chuỗi theo các chuỗi phân cách khới với pattern</a:t>
            </a:r>
          </a:p>
          <a:p>
            <a:r>
              <a:rPr lang="en-US" sz="2800" b="1" smtClean="0"/>
              <a:t>Regex.Replace</a:t>
            </a:r>
            <a:r>
              <a:rPr lang="en-US" sz="2800" smtClean="0"/>
              <a:t>(input</a:t>
            </a:r>
            <a:r>
              <a:rPr lang="en-US" sz="2800"/>
              <a:t>, pattern, </a:t>
            </a:r>
            <a:r>
              <a:rPr lang="en-US" sz="2800" smtClean="0"/>
              <a:t>replacement): Thay </a:t>
            </a:r>
            <a:r>
              <a:rPr lang="en-US" sz="2800"/>
              <a:t>thế chuỗi khới với pattern bằng replacement </a:t>
            </a:r>
            <a:r>
              <a:rPr lang="en-US" sz="2800" smtClean="0"/>
              <a:t>trong chuỗi </a:t>
            </a:r>
            <a:r>
              <a:rPr lang="en-US" sz="2800"/>
              <a:t>input</a:t>
            </a:r>
          </a:p>
          <a:p>
            <a:r>
              <a:rPr lang="en-US" sz="2800" b="1" smtClean="0"/>
              <a:t>Regex.Matches</a:t>
            </a:r>
            <a:r>
              <a:rPr lang="en-US" sz="2800" smtClean="0"/>
              <a:t>(input</a:t>
            </a:r>
            <a:r>
              <a:rPr lang="en-US" sz="2800"/>
              <a:t>, </a:t>
            </a:r>
            <a:r>
              <a:rPr lang="en-US" sz="2800" smtClean="0"/>
              <a:t>pattern): Lấy </a:t>
            </a:r>
            <a:r>
              <a:rPr lang="en-US" sz="2800"/>
              <a:t>tập các thành phần trong chuỗi input khớp </a:t>
            </a:r>
            <a:r>
              <a:rPr lang="en-US" sz="2800" smtClean="0"/>
              <a:t>với pattern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3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Sử dụng ngôn ngữ C# làm các bài tập sau:</a:t>
            </a:r>
          </a:p>
          <a:p>
            <a:pPr lvl="1"/>
            <a:r>
              <a:rPr lang="en-US" sz="2400"/>
              <a:t>Nhập hai số và kiểm tra hai số có bằng nhau không</a:t>
            </a:r>
          </a:p>
          <a:p>
            <a:pPr lvl="1"/>
            <a:r>
              <a:rPr lang="en-US" sz="2400"/>
              <a:t>Kiểm tra số nguyên tố</a:t>
            </a:r>
          </a:p>
          <a:p>
            <a:pPr lvl="1"/>
            <a:r>
              <a:rPr lang="en-US" sz="2400" smtClean="0"/>
              <a:t>Tìm </a:t>
            </a:r>
            <a:r>
              <a:rPr lang="en-US" sz="2400"/>
              <a:t>giai </a:t>
            </a:r>
            <a:r>
              <a:rPr lang="en-US" sz="2400" smtClean="0"/>
              <a:t>thừa của số nhập vào</a:t>
            </a:r>
            <a:endParaRPr lang="en-US" sz="2400"/>
          </a:p>
          <a:p>
            <a:pPr lvl="1"/>
            <a:r>
              <a:rPr lang="en-US" sz="2400"/>
              <a:t>N</a:t>
            </a:r>
            <a:r>
              <a:rPr lang="en-US" sz="2400" smtClean="0"/>
              <a:t>hập </a:t>
            </a:r>
            <a:r>
              <a:rPr lang="en-US" sz="2400"/>
              <a:t>một số và kiểm tra xem số đó có thể biểu diễn bằng tổng của hai số nguyên </a:t>
            </a:r>
            <a:r>
              <a:rPr lang="en-US" sz="2400"/>
              <a:t>tố </a:t>
            </a:r>
            <a:r>
              <a:rPr lang="en-US" sz="2400" smtClean="0"/>
              <a:t>không.</a:t>
            </a:r>
          </a:p>
          <a:p>
            <a:pPr lvl="1"/>
            <a:r>
              <a:rPr lang="en-US" sz="2400"/>
              <a:t>N</a:t>
            </a:r>
            <a:r>
              <a:rPr lang="en-US" sz="2400" smtClean="0"/>
              <a:t>hập </a:t>
            </a:r>
            <a:r>
              <a:rPr lang="en-US" sz="2400"/>
              <a:t>các phần tử vào trong mảng, sau đó tìm số phần tử giống nhau trong mảng đó và in kết quả trên </a:t>
            </a:r>
            <a:r>
              <a:rPr lang="en-US" sz="2400"/>
              <a:t>màn </a:t>
            </a:r>
            <a:r>
              <a:rPr lang="en-US" sz="2400" smtClean="0"/>
              <a:t>hình.</a:t>
            </a:r>
          </a:p>
          <a:p>
            <a:pPr lvl="1"/>
            <a:r>
              <a:rPr lang="en-US" sz="2400" smtClean="0"/>
              <a:t>Nhập 02 chuỗi so </a:t>
            </a:r>
            <a:r>
              <a:rPr lang="en-US" sz="2400"/>
              <a:t>sánh hai chuỗi để xem hai chuỗi này có bằng </a:t>
            </a:r>
            <a:r>
              <a:rPr lang="en-US" sz="2400"/>
              <a:t>nhau </a:t>
            </a:r>
            <a:r>
              <a:rPr lang="en-US" sz="2400" smtClean="0"/>
              <a:t>không.</a:t>
            </a:r>
          </a:p>
          <a:p>
            <a:pPr lvl="1"/>
            <a:r>
              <a:rPr lang="en-US" sz="2400" smtClean="0"/>
              <a:t>Nhập chuỗi để </a:t>
            </a:r>
            <a:r>
              <a:rPr lang="en-US" sz="2400"/>
              <a:t>lấy chuỗi con, với vị trí bắt đầu và độ dài chuỗi con xác định, từ chuỗi </a:t>
            </a:r>
            <a:r>
              <a:rPr lang="en-US" sz="2400"/>
              <a:t>đã </a:t>
            </a:r>
            <a:r>
              <a:rPr lang="en-US" sz="2400" smtClean="0"/>
              <a:t>cho.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8900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Kỹ thuật mới trong C#</a:t>
            </a:r>
          </a:p>
          <a:p>
            <a:pPr lvl="1"/>
            <a:r>
              <a:rPr lang="en-US" smtClean="0"/>
              <a:t>Thuộc tính tự động</a:t>
            </a:r>
          </a:p>
          <a:p>
            <a:pPr lvl="1"/>
            <a:r>
              <a:rPr lang="en-US" smtClean="0"/>
              <a:t>Khởi tạo đối tượng</a:t>
            </a:r>
          </a:p>
          <a:p>
            <a:pPr lvl="1"/>
            <a:r>
              <a:rPr lang="en-US" smtClean="0"/>
              <a:t>Biến cục bộ tự suy</a:t>
            </a:r>
          </a:p>
          <a:p>
            <a:pPr lvl="1"/>
            <a:r>
              <a:rPr lang="en-US" smtClean="0"/>
              <a:t>Kiểu nặc danh</a:t>
            </a:r>
          </a:p>
          <a:p>
            <a:pPr lvl="1"/>
            <a:r>
              <a:rPr lang="en-US" smtClean="0"/>
              <a:t>Phương thức mở rộng</a:t>
            </a:r>
          </a:p>
          <a:p>
            <a:pPr lvl="1"/>
            <a:r>
              <a:rPr lang="en-US" smtClean="0"/>
              <a:t>Khởi tạo danh sách</a:t>
            </a:r>
          </a:p>
          <a:p>
            <a:r>
              <a:rPr lang="en-US" smtClean="0"/>
              <a:t>Xử lý thời gian</a:t>
            </a:r>
          </a:p>
          <a:p>
            <a:r>
              <a:rPr lang="en-US" smtClean="0"/>
              <a:t>Biểu thức chính qui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Thuộc tính tự động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0808"/>
            <a:ext cx="3285714" cy="41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583" y="1916832"/>
            <a:ext cx="4561905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Khởi tạo đối tượng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5" y="1844824"/>
            <a:ext cx="4580952" cy="13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04" y="3429000"/>
            <a:ext cx="3904762" cy="24857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3900" y="6159204"/>
            <a:ext cx="4572000" cy="612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90"/>
              </a:lnSpc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</a:t>
            </a:r>
            <a:r>
              <a:rPr lang="en-US" spc="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pc="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2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ấp</a:t>
            </a:r>
            <a:r>
              <a:rPr lang="en-US" spc="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3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pc="-5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ị</a:t>
            </a:r>
            <a:r>
              <a:rPr lang="en-US" spc="-5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</a:t>
            </a:r>
            <a:r>
              <a:rPr lang="en-US" spc="1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2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ác</a:t>
            </a:r>
            <a:r>
              <a:rPr lang="en-US" sz="13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thuộc t</a:t>
            </a:r>
            <a:r>
              <a:rPr lang="en-US" spc="-1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</a:t>
            </a:r>
            <a:r>
              <a:rPr lang="en-US" sz="13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2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ần</a:t>
            </a:r>
            <a:r>
              <a:rPr lang="en-US" spc="5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pc="-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pc="-1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ế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pc="1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úc</a:t>
            </a:r>
            <a:endParaRPr lang="en-US" sz="13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khởi</a:t>
            </a:r>
            <a:r>
              <a:rPr lang="en-US" spc="-15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pc="-25"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ạo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Biến cục bộ tự suy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4580952" cy="13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04" y="3219905"/>
            <a:ext cx="3904762" cy="363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7544" y="4513795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10"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ự n</a:t>
            </a:r>
            <a:r>
              <a:rPr lang="en-US" spc="5">
                <a:latin typeface="Calibri" panose="020F0502020204030204" pitchFamily="34" charset="0"/>
                <a:ea typeface="Calibri" panose="020F0502020204030204" pitchFamily="34" charset="0"/>
              </a:rPr>
              <a:t>h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ận</a:t>
            </a:r>
            <a:r>
              <a:rPr lang="en-US" spc="1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bi</a:t>
            </a:r>
            <a:r>
              <a:rPr lang="en-US" spc="-10">
                <a:latin typeface="Calibri" panose="020F0502020204030204" pitchFamily="34" charset="0"/>
                <a:ea typeface="Calibri" panose="020F0502020204030204" pitchFamily="34" charset="0"/>
              </a:rPr>
              <a:t>ế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pc="1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US" spc="-10"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ểu thông</a:t>
            </a:r>
            <a:r>
              <a:rPr lang="en-US" spc="1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qua</a:t>
            </a:r>
            <a:r>
              <a:rPr lang="en-US" spc="5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giá</a:t>
            </a:r>
            <a:r>
              <a:rPr lang="en-US" spc="15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pc="-5"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ị </a:t>
            </a:r>
            <a:r>
              <a:rPr lang="en-US" spc="-30">
                <a:latin typeface="Calibri" panose="020F0502020204030204" pitchFamily="34" charset="0"/>
                <a:ea typeface="Calibri" panose="020F0502020204030204" pitchFamily="34" charset="0"/>
              </a:rPr>
              <a:t>g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án</a:t>
            </a:r>
            <a:r>
              <a:rPr lang="en-US" spc="-5">
                <a:latin typeface="Calibri" panose="020F0502020204030204" pitchFamily="34" charset="0"/>
                <a:ea typeface="Calibri" panose="020F0502020204030204" pitchFamily="34" charset="0"/>
              </a:rPr>
              <a:t> c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ho</a:t>
            </a:r>
            <a:r>
              <a:rPr lang="en-US" spc="25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biế</a:t>
            </a:r>
            <a:r>
              <a:rPr lang="en-US" spc="5"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Kiểu nặc danh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52908"/>
            <a:ext cx="3672408" cy="4584404"/>
          </a:xfrm>
        </p:spPr>
        <p:txBody>
          <a:bodyPr/>
          <a:lstStyle/>
          <a:p>
            <a:pPr algn="just"/>
            <a:r>
              <a:rPr lang="en-US"/>
              <a:t>Bạn có thể tạo đối tượng mà không cần định nghĩa lớp</a:t>
            </a:r>
            <a:r>
              <a:rPr lang="en-US" smtClean="0"/>
              <a:t>.</a:t>
            </a:r>
            <a:endParaRPr lang="en-US"/>
          </a:p>
          <a:p>
            <a:pPr algn="just"/>
            <a:r>
              <a:rPr lang="en-US"/>
              <a:t>Đối tượng có kiểu nặc danh không thể truyền cho view hoặc chia sẻ với các thành phần khác được</a:t>
            </a:r>
          </a:p>
          <a:p>
            <a:pPr algn="just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356" y="1556793"/>
            <a:ext cx="4761905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Phương thức mở rộng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129614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/>
              <a:t>Bạn có thể viết các phương thức bổ sung cho </a:t>
            </a:r>
            <a:r>
              <a:rPr lang="en-US" sz="2400" smtClean="0"/>
              <a:t>một lớp </a:t>
            </a:r>
            <a:r>
              <a:rPr lang="en-US" sz="2400"/>
              <a:t>đã tồn tại trước đó mà bạn không có mã nguồn.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619" y="2664324"/>
            <a:ext cx="5752381" cy="25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26" y="4204737"/>
            <a:ext cx="5933333" cy="216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190" y="5445224"/>
            <a:ext cx="2212852" cy="1284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48" y="3363492"/>
            <a:ext cx="2226568" cy="5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3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Khởi tạo List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00808"/>
            <a:ext cx="4857143" cy="30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004" y="5085184"/>
            <a:ext cx="3914286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Chuyển kiểu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Chuyển </a:t>
            </a:r>
            <a:r>
              <a:rPr lang="en-US" sz="2400"/>
              <a:t>đổi kiểu dữ liệu từ chuỗi nhằm có </a:t>
            </a:r>
            <a:r>
              <a:rPr lang="en-US" sz="2400" smtClean="0"/>
              <a:t>các hoạt </a:t>
            </a:r>
            <a:r>
              <a:rPr lang="en-US" sz="2400"/>
              <a:t>động thao tác đúng với kiểu mong muốn.</a:t>
            </a:r>
          </a:p>
          <a:p>
            <a:r>
              <a:rPr lang="en-US" sz="2400" smtClean="0"/>
              <a:t>C</a:t>
            </a:r>
            <a:r>
              <a:rPr lang="en-US" sz="2400"/>
              <a:t># có 2 cách để chuyển đổi kiểu</a:t>
            </a:r>
          </a:p>
          <a:p>
            <a:pPr lvl="1"/>
            <a:r>
              <a:rPr lang="en-US" sz="2400" b="1" smtClean="0"/>
              <a:t>&lt;</a:t>
            </a:r>
            <a:r>
              <a:rPr lang="en-US" sz="2400" b="1"/>
              <a:t>kiểu&gt; x = &lt;kiểu&gt;.Parse</a:t>
            </a:r>
            <a:r>
              <a:rPr lang="en-US" sz="2400"/>
              <a:t>(String)</a:t>
            </a:r>
          </a:p>
          <a:p>
            <a:pPr lvl="1"/>
            <a:r>
              <a:rPr lang="en-US" sz="2400" b="1" smtClean="0"/>
              <a:t>&lt;</a:t>
            </a:r>
            <a:r>
              <a:rPr lang="en-US" sz="2400" b="1"/>
              <a:t>kiểu&gt; x = Convert.To&lt;kiểu&gt;</a:t>
            </a:r>
            <a:r>
              <a:rPr lang="en-US" sz="2400"/>
              <a:t>(String)</a:t>
            </a:r>
          </a:p>
          <a:p>
            <a:r>
              <a:rPr lang="en-US" sz="2400" smtClean="0"/>
              <a:t>Ví </a:t>
            </a:r>
            <a:r>
              <a:rPr lang="en-US" sz="2400"/>
              <a:t>dụ:</a:t>
            </a:r>
          </a:p>
          <a:p>
            <a:pPr lvl="1"/>
            <a:r>
              <a:rPr lang="en-US" sz="2400" smtClean="0"/>
              <a:t>int </a:t>
            </a:r>
            <a:r>
              <a:rPr lang="en-US" sz="2400"/>
              <a:t>x = </a:t>
            </a:r>
            <a:r>
              <a:rPr lang="en-US" sz="2400" b="1"/>
              <a:t>int.Parse</a:t>
            </a:r>
            <a:r>
              <a:rPr lang="en-US" sz="2400"/>
              <a:t>(“123”);</a:t>
            </a:r>
          </a:p>
          <a:p>
            <a:pPr lvl="1"/>
            <a:r>
              <a:rPr lang="en-US" sz="2400" smtClean="0"/>
              <a:t>bool </a:t>
            </a:r>
            <a:r>
              <a:rPr lang="en-US" sz="2400"/>
              <a:t>x = </a:t>
            </a:r>
            <a:r>
              <a:rPr lang="en-US" sz="2400" b="1"/>
              <a:t>bool.Parse</a:t>
            </a:r>
            <a:r>
              <a:rPr lang="en-US" sz="2400"/>
              <a:t>(“true”);</a:t>
            </a:r>
          </a:p>
          <a:p>
            <a:pPr lvl="1"/>
            <a:r>
              <a:rPr lang="en-US" sz="2400" smtClean="0"/>
              <a:t>DateTime </a:t>
            </a:r>
            <a:r>
              <a:rPr lang="en-US" sz="2400"/>
              <a:t>x = </a:t>
            </a:r>
            <a:r>
              <a:rPr lang="en-US" sz="2400" b="1"/>
              <a:t>DateTime.Parse</a:t>
            </a:r>
            <a:r>
              <a:rPr lang="en-US" sz="2400"/>
              <a:t>(“31-12-2012”);</a:t>
            </a:r>
          </a:p>
          <a:p>
            <a:pPr lvl="1"/>
            <a:r>
              <a:rPr lang="en-US" sz="2400" smtClean="0"/>
              <a:t>int </a:t>
            </a:r>
            <a:r>
              <a:rPr lang="en-US" sz="2400"/>
              <a:t>x = </a:t>
            </a:r>
            <a:r>
              <a:rPr lang="en-US" sz="2400" b="1"/>
              <a:t>Convert.ToInt32</a:t>
            </a:r>
            <a:r>
              <a:rPr lang="en-US" sz="2400"/>
              <a:t>(“123”);</a:t>
            </a:r>
          </a:p>
          <a:p>
            <a:pPr lvl="1"/>
            <a:r>
              <a:rPr lang="en-US" sz="2400" smtClean="0"/>
              <a:t>DateTime </a:t>
            </a:r>
            <a:r>
              <a:rPr lang="en-US" sz="2400"/>
              <a:t>x = </a:t>
            </a:r>
            <a:r>
              <a:rPr lang="en-US" sz="2400" b="1"/>
              <a:t>Convert.ToDateTime</a:t>
            </a:r>
            <a:r>
              <a:rPr lang="en-US" sz="2400"/>
              <a:t>(“2000-12-31</a:t>
            </a:r>
            <a:r>
              <a:rPr lang="en-US" sz="2400" smtClean="0"/>
              <a:t>”);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506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4089</TotalTime>
  <Words>511</Words>
  <Application>Microsoft Office PowerPoint</Application>
  <PresentationFormat>On-screen Show (4:3)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FontAwesome</vt:lpstr>
      <vt:lpstr>Times New Roman</vt:lpstr>
      <vt:lpstr>Office Theme</vt:lpstr>
      <vt:lpstr>New Features in C#</vt:lpstr>
      <vt:lpstr>Nội dung</vt:lpstr>
      <vt:lpstr>Thuộc tính tự động</vt:lpstr>
      <vt:lpstr>Khởi tạo đối tượng</vt:lpstr>
      <vt:lpstr>Biến cục bộ tự suy</vt:lpstr>
      <vt:lpstr>Kiểu nặc danh</vt:lpstr>
      <vt:lpstr>Phương thức mở rộng</vt:lpstr>
      <vt:lpstr>Khởi tạo List</vt:lpstr>
      <vt:lpstr>Chuyển kiểu</vt:lpstr>
      <vt:lpstr>Biểu thức chính qui</vt:lpstr>
      <vt:lpstr>Xây dựng biểu thức chính qui</vt:lpstr>
      <vt:lpstr>Hàm xử lý chuỗi</vt:lpstr>
      <vt:lpstr>Bài tập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Angel Phung Hoang</dc:creator>
  <cp:lastModifiedBy>Nguyen Huu Trung</cp:lastModifiedBy>
  <cp:revision>430</cp:revision>
  <dcterms:created xsi:type="dcterms:W3CDTF">2019-06-29T06:39:51Z</dcterms:created>
  <dcterms:modified xsi:type="dcterms:W3CDTF">2019-09-03T00:39:40Z</dcterms:modified>
</cp:coreProperties>
</file>