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303" r:id="rId5"/>
    <p:sldId id="309" r:id="rId6"/>
    <p:sldId id="304" r:id="rId7"/>
    <p:sldId id="305" r:id="rId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6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7375EF2B-7ACE-4F77-9DDB-13748F83629B}" type="datetimeFigureOut">
              <a:rPr lang="en-US"/>
              <a:pPr>
                <a:defRPr/>
              </a:pPr>
              <a:t>21/11/2014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6012F855-9FFE-4993-9A59-0F00CB4F0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88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87B5CAE8-2EC1-4288-BD0C-86E30A84B0FF}" type="datetimeFigureOut">
              <a:rPr lang="en-US"/>
              <a:pPr>
                <a:defRPr/>
              </a:pPr>
              <a:t>21/11/2014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A4A28DC2-FD74-45EC-8DB9-815EB8155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45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6324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10600" cy="5029200"/>
          </a:xfrm>
        </p:spPr>
        <p:txBody>
          <a:bodyPr/>
          <a:lstStyle>
            <a:lvl1pPr marL="0" indent="0" algn="l">
              <a:buNone/>
              <a:defRPr>
                <a:solidFill>
                  <a:srgbClr val="00539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7BCE7-BE33-406E-98EA-6B7634228E7D}" type="datetime1">
              <a:rPr lang="en-US" smtClean="0"/>
              <a:pPr>
                <a:defRPr/>
              </a:pPr>
              <a:t>21/11/2014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4478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763B91-A41E-4D10-9896-B8B5CD0C4D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E2060-1D6A-44E1-8914-66E6C6A8B068}" type="datetime1">
              <a:rPr lang="en-US"/>
              <a:pPr>
                <a:defRPr/>
              </a:pPr>
              <a:t>21/11/2014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552B7-14D8-4B35-8B21-F140704DC8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10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 website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1430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35B01A-9C3C-421C-93AC-F292EF757FB2}" type="datetime1">
              <a:rPr lang="en-US" smtClean="0"/>
              <a:pPr>
                <a:defRPr/>
              </a:pPr>
              <a:t>21/11/2014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F0CB915-842D-4626-B714-4400D26BFC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17780" cmpd="sng">
            <a:solidFill>
              <a:srgbClr val="FFFFFF"/>
            </a:solidFill>
            <a:prstDash val="solid"/>
            <a:miter lim="800000"/>
          </a:ln>
          <a:solidFill>
            <a:srgbClr val="558ED5"/>
          </a:solidFill>
          <a:effectLst>
            <a:outerShdw blurRad="50800" algn="tl" rotWithShape="0">
              <a:srgbClr val="000000"/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00539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5398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5398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5398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539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228600" y="2438400"/>
            <a:ext cx="8534400" cy="16002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>
                <a:effectLst/>
              </a:rPr>
              <a:t>Bài</a:t>
            </a:r>
            <a:r>
              <a:rPr lang="en-US" sz="4000" smtClean="0">
                <a:effectLst/>
              </a:rPr>
              <a:t> 5 : </a:t>
            </a:r>
            <a:r>
              <a:rPr lang="en-US" sz="4000" dirty="0" err="1" smtClean="0">
                <a:effectLst/>
              </a:rPr>
              <a:t>Quản</a:t>
            </a:r>
            <a:r>
              <a:rPr lang="en-US" sz="4000" dirty="0" smtClean="0">
                <a:effectLst/>
              </a:rPr>
              <a:t> </a:t>
            </a:r>
            <a:r>
              <a:rPr lang="en-US" sz="4000" dirty="0" err="1">
                <a:effectLst/>
              </a:rPr>
              <a:t>lý</a:t>
            </a:r>
            <a:r>
              <a:rPr lang="en-US" sz="4000" dirty="0">
                <a:effectLst/>
              </a:rPr>
              <a:t> Asset – </a:t>
            </a:r>
            <a:r>
              <a:rPr lang="en-US" sz="4000" dirty="0" err="1">
                <a:effectLst/>
              </a:rPr>
              <a:t>SharePreference</a:t>
            </a:r>
            <a:r>
              <a:rPr lang="en-US" sz="4000" dirty="0">
                <a:effectLst/>
              </a:rPr>
              <a:t> - </a:t>
            </a:r>
            <a:r>
              <a:rPr lang="en-US" sz="4000" dirty="0" err="1">
                <a:effectLst/>
              </a:rPr>
              <a:t>Bộ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nhớ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thiết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bị</a:t>
            </a:r>
            <a:endParaRPr lang="en-US" sz="4000" dirty="0" smtClean="0">
              <a:solidFill>
                <a:srgbClr val="0070C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A20D2-7C01-4F06-B331-013722428C75}" type="slidenum">
              <a:rPr lang="en-US"/>
              <a:pPr>
                <a:defRPr/>
              </a:pPr>
              <a:t>1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209467"/>
            <a:ext cx="1143000" cy="119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1054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Mục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tiêu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bài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giảng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SharedPreferences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Asset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BDF4F-8670-4C0D-A058-1CCD65F52B1B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1" y="5209467"/>
            <a:ext cx="1143000" cy="119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SharedPreferences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390-0495-4CD1-84D8-E87BE11FBB86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257800"/>
            <a:ext cx="109662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257800"/>
          </a:xfrm>
        </p:spPr>
        <p:txBody>
          <a:bodyPr/>
          <a:lstStyle/>
          <a:p>
            <a:r>
              <a:rPr lang="en-US" sz="2400" dirty="0" err="1" smtClean="0">
                <a:latin typeface="Arial (Body)"/>
              </a:rPr>
              <a:t>Các</a:t>
            </a:r>
            <a:r>
              <a:rPr lang="en-US" sz="2400" dirty="0" smtClean="0">
                <a:latin typeface="Arial (Body)"/>
              </a:rPr>
              <a:t> </a:t>
            </a:r>
            <a:r>
              <a:rPr lang="en-US" sz="2400" dirty="0" err="1" smtClean="0">
                <a:latin typeface="Arial (Body)"/>
              </a:rPr>
              <a:t>chương</a:t>
            </a:r>
            <a:r>
              <a:rPr lang="en-US" sz="2400" dirty="0" smtClean="0">
                <a:latin typeface="Arial (Body)"/>
              </a:rPr>
              <a:t> </a:t>
            </a:r>
            <a:r>
              <a:rPr lang="en-US" sz="2400" dirty="0" err="1" smtClean="0">
                <a:latin typeface="Arial (Body)"/>
              </a:rPr>
              <a:t>trình</a:t>
            </a:r>
            <a:r>
              <a:rPr lang="en-US" sz="2400" dirty="0" smtClean="0">
                <a:latin typeface="Arial (Body)"/>
              </a:rPr>
              <a:t> </a:t>
            </a:r>
            <a:r>
              <a:rPr lang="en-US" sz="2400" dirty="0" err="1" smtClean="0">
                <a:latin typeface="Arial (Body)"/>
              </a:rPr>
              <a:t>có</a:t>
            </a:r>
            <a:r>
              <a:rPr lang="en-US" sz="2400" dirty="0" smtClean="0">
                <a:latin typeface="Arial (Body)"/>
              </a:rPr>
              <a:t> </a:t>
            </a:r>
            <a:r>
              <a:rPr lang="en-US" sz="2400" dirty="0" err="1" smtClean="0">
                <a:latin typeface="Arial (Body)"/>
              </a:rPr>
              <a:t>thể</a:t>
            </a:r>
            <a:r>
              <a:rPr lang="en-US" sz="2400" dirty="0" smtClean="0">
                <a:latin typeface="Arial (Body)"/>
              </a:rPr>
              <a:t> </a:t>
            </a:r>
            <a:r>
              <a:rPr lang="en-US" sz="2400" dirty="0" err="1" smtClean="0">
                <a:latin typeface="Arial (Body)"/>
              </a:rPr>
              <a:t>lưu</a:t>
            </a:r>
            <a:r>
              <a:rPr lang="en-US" sz="2400" dirty="0" smtClean="0">
                <a:latin typeface="Arial (Body)"/>
              </a:rPr>
              <a:t> </a:t>
            </a:r>
            <a:r>
              <a:rPr lang="en-US" sz="2400" dirty="0" err="1" smtClean="0">
                <a:latin typeface="Arial (Body)"/>
              </a:rPr>
              <a:t>lại</a:t>
            </a:r>
            <a:r>
              <a:rPr lang="en-US" sz="2400" dirty="0" smtClean="0">
                <a:latin typeface="Arial (Body)"/>
              </a:rPr>
              <a:t> </a:t>
            </a:r>
            <a:r>
              <a:rPr lang="en-US" sz="2400" dirty="0" err="1" smtClean="0">
                <a:latin typeface="Arial (Body)"/>
              </a:rPr>
              <a:t>các</a:t>
            </a:r>
            <a:r>
              <a:rPr lang="en-US" sz="2400" dirty="0" smtClean="0">
                <a:latin typeface="Arial (Body)"/>
              </a:rPr>
              <a:t> </a:t>
            </a:r>
            <a:r>
              <a:rPr lang="en-US" sz="2400" dirty="0" err="1" smtClean="0">
                <a:latin typeface="Arial (Body)"/>
              </a:rPr>
              <a:t>trạng</a:t>
            </a:r>
            <a:r>
              <a:rPr lang="en-US" sz="2400" dirty="0" smtClean="0">
                <a:latin typeface="Arial (Body)"/>
              </a:rPr>
              <a:t> </a:t>
            </a:r>
            <a:r>
              <a:rPr lang="en-US" sz="2400" dirty="0" err="1" smtClean="0">
                <a:latin typeface="Arial (Body)"/>
              </a:rPr>
              <a:t>thái</a:t>
            </a:r>
            <a:r>
              <a:rPr lang="en-US" sz="2400" dirty="0" smtClean="0">
                <a:latin typeface="Arial (Body)"/>
              </a:rPr>
              <a:t> </a:t>
            </a:r>
            <a:r>
              <a:rPr lang="en-US" sz="2400" dirty="0" err="1" smtClean="0">
                <a:latin typeface="Arial (Body)"/>
              </a:rPr>
              <a:t>khi</a:t>
            </a:r>
            <a:r>
              <a:rPr lang="en-US" sz="2400" dirty="0" smtClean="0">
                <a:latin typeface="Arial (Body)"/>
              </a:rPr>
              <a:t> </a:t>
            </a:r>
            <a:r>
              <a:rPr lang="en-US" sz="2400" dirty="0" err="1" smtClean="0">
                <a:latin typeface="Arial (Body)"/>
              </a:rPr>
              <a:t>nó</a:t>
            </a:r>
            <a:r>
              <a:rPr lang="en-US" sz="2400" dirty="0" smtClean="0">
                <a:latin typeface="Arial (Body)"/>
              </a:rPr>
              <a:t> </a:t>
            </a:r>
            <a:r>
              <a:rPr lang="en-US" sz="2400" dirty="0" err="1" smtClean="0">
                <a:latin typeface="Arial (Body)"/>
              </a:rPr>
              <a:t>được</a:t>
            </a:r>
            <a:r>
              <a:rPr lang="en-US" sz="2400" dirty="0" smtClean="0">
                <a:latin typeface="Arial (Body)"/>
              </a:rPr>
              <a:t> </a:t>
            </a:r>
            <a:r>
              <a:rPr lang="en-US" sz="2400" dirty="0" err="1" smtClean="0">
                <a:latin typeface="Arial (Body)"/>
              </a:rPr>
              <a:t>khởi</a:t>
            </a:r>
            <a:r>
              <a:rPr lang="en-US" sz="2400" dirty="0" smtClean="0">
                <a:latin typeface="Arial (Body)"/>
              </a:rPr>
              <a:t> </a:t>
            </a:r>
            <a:r>
              <a:rPr lang="en-US" sz="2400" dirty="0" err="1" smtClean="0">
                <a:latin typeface="Arial (Body)"/>
              </a:rPr>
              <a:t>động</a:t>
            </a:r>
            <a:r>
              <a:rPr lang="en-US" sz="2400" dirty="0" smtClean="0">
                <a:latin typeface="Arial (Body)"/>
              </a:rPr>
              <a:t> </a:t>
            </a:r>
            <a:r>
              <a:rPr lang="en-US" sz="2400" dirty="0" err="1" smtClean="0">
                <a:latin typeface="Arial (Body)"/>
              </a:rPr>
              <a:t>lại</a:t>
            </a:r>
            <a:r>
              <a:rPr lang="en-US" sz="2400" dirty="0" smtClean="0">
                <a:latin typeface="Arial (Body)"/>
              </a:rPr>
              <a:t> </a:t>
            </a:r>
            <a:r>
              <a:rPr lang="en-US" sz="2400" dirty="0" err="1" smtClean="0">
                <a:latin typeface="Arial (Body)"/>
              </a:rPr>
              <a:t>bằng</a:t>
            </a:r>
            <a:r>
              <a:rPr lang="en-US" sz="2400" dirty="0" smtClean="0">
                <a:latin typeface="Arial (Body)"/>
              </a:rPr>
              <a:t> </a:t>
            </a:r>
            <a:r>
              <a:rPr lang="en-US" sz="2400" dirty="0" err="1" smtClean="0">
                <a:latin typeface="Arial (Body)"/>
              </a:rPr>
              <a:t>cách</a:t>
            </a:r>
            <a:r>
              <a:rPr lang="en-US" sz="2400" dirty="0" smtClean="0">
                <a:latin typeface="Arial (Body)"/>
              </a:rPr>
              <a:t> </a:t>
            </a:r>
            <a:r>
              <a:rPr lang="en-US" sz="2400" dirty="0" err="1" smtClean="0">
                <a:latin typeface="Arial (Body)"/>
              </a:rPr>
              <a:t>lưu</a:t>
            </a:r>
            <a:r>
              <a:rPr lang="en-US" sz="2400" dirty="0" smtClean="0">
                <a:latin typeface="Arial (Body)"/>
              </a:rPr>
              <a:t> </a:t>
            </a:r>
            <a:r>
              <a:rPr lang="en-US" sz="2400" dirty="0" err="1" smtClean="0">
                <a:latin typeface="Arial (Body)"/>
              </a:rPr>
              <a:t>các</a:t>
            </a:r>
            <a:r>
              <a:rPr lang="en-US" sz="2400" dirty="0" smtClean="0">
                <a:latin typeface="Arial (Body)"/>
              </a:rPr>
              <a:t> </a:t>
            </a:r>
            <a:r>
              <a:rPr lang="en-US" sz="2400" dirty="0" err="1" smtClean="0">
                <a:latin typeface="Arial (Body)"/>
              </a:rPr>
              <a:t>trạng</a:t>
            </a:r>
            <a:r>
              <a:rPr lang="en-US" sz="2400" dirty="0" smtClean="0">
                <a:latin typeface="Arial (Body)"/>
              </a:rPr>
              <a:t> </a:t>
            </a:r>
            <a:r>
              <a:rPr lang="en-US" sz="2400" dirty="0" err="1" smtClean="0">
                <a:latin typeface="Arial (Body)"/>
              </a:rPr>
              <a:t>thái</a:t>
            </a:r>
            <a:r>
              <a:rPr lang="en-US" sz="2400" dirty="0" smtClean="0">
                <a:latin typeface="Arial (Body)"/>
              </a:rPr>
              <a:t> </a:t>
            </a:r>
            <a:r>
              <a:rPr lang="en-US" sz="2400" dirty="0" err="1" smtClean="0">
                <a:latin typeface="Arial (Body)"/>
              </a:rPr>
              <a:t>của</a:t>
            </a:r>
            <a:r>
              <a:rPr lang="en-US" sz="2400" dirty="0" smtClean="0">
                <a:latin typeface="Arial (Body)"/>
              </a:rPr>
              <a:t> </a:t>
            </a:r>
            <a:r>
              <a:rPr lang="en-US" sz="2400" dirty="0" err="1" smtClean="0">
                <a:latin typeface="Arial (Body)"/>
              </a:rPr>
              <a:t>nó</a:t>
            </a:r>
            <a:r>
              <a:rPr lang="en-US" sz="2400" dirty="0" smtClean="0">
                <a:latin typeface="Arial (Body)"/>
              </a:rPr>
              <a:t> </a:t>
            </a:r>
            <a:r>
              <a:rPr lang="en-US" sz="2400" dirty="0" err="1" smtClean="0">
                <a:latin typeface="Arial (Body)"/>
              </a:rPr>
              <a:t>trong</a:t>
            </a:r>
            <a:r>
              <a:rPr lang="en-US" sz="2400" dirty="0" smtClean="0">
                <a:latin typeface="Arial (Body)"/>
              </a:rPr>
              <a:t> </a:t>
            </a:r>
            <a:r>
              <a:rPr lang="en-US" sz="2400" dirty="0" err="1" smtClean="0">
                <a:latin typeface="Arial (Body)"/>
              </a:rPr>
              <a:t>đối</a:t>
            </a:r>
            <a:r>
              <a:rPr lang="en-US" sz="2400" dirty="0" smtClean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tượng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 smtClean="0">
                <a:latin typeface="Arial (Body)"/>
              </a:rPr>
              <a:t>SharedPreferences</a:t>
            </a:r>
            <a:r>
              <a:rPr lang="en-US" sz="2400" dirty="0" smtClean="0">
                <a:latin typeface="Arial (Body)"/>
              </a:rPr>
              <a:t>.</a:t>
            </a:r>
          </a:p>
          <a:p>
            <a:r>
              <a:rPr lang="en-US" sz="2400" dirty="0" err="1">
                <a:latin typeface="Arial (Body)"/>
              </a:rPr>
              <a:t>SharedPreferences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có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thể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lưu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trữ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được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một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số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kiểu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dữ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liệu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cơ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bản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như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sau</a:t>
            </a:r>
            <a:r>
              <a:rPr lang="en-US" sz="2400" dirty="0">
                <a:latin typeface="Arial (Body)"/>
              </a:rPr>
              <a:t>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err="1">
                <a:latin typeface="Arial (Body)"/>
              </a:rPr>
              <a:t>boolean</a:t>
            </a:r>
            <a:endParaRPr lang="en-US" sz="2400" dirty="0">
              <a:latin typeface="Arial (Body)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latin typeface="Arial (Body)"/>
              </a:rPr>
              <a:t>float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err="1">
                <a:latin typeface="Arial (Body)"/>
              </a:rPr>
              <a:t>int</a:t>
            </a:r>
            <a:endParaRPr lang="en-US" sz="2400" dirty="0">
              <a:latin typeface="Arial (Body)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latin typeface="Arial (Body)"/>
              </a:rPr>
              <a:t>long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latin typeface="Arial (Body)"/>
              </a:rPr>
              <a:t>String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553200" cy="533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/>
              <a:t>SharedPreferences</a:t>
            </a:r>
            <a:r>
              <a:rPr lang="en-US" sz="2400" dirty="0" smtClean="0"/>
              <a:t> 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10600" cy="5105400"/>
          </a:xfrm>
        </p:spPr>
        <p:txBody>
          <a:bodyPr/>
          <a:lstStyle/>
          <a:p>
            <a:r>
              <a:rPr lang="en-US" sz="1800" dirty="0" err="1" smtClean="0">
                <a:latin typeface="Arial (Body)"/>
                <a:cs typeface="Arial" pitchFamily="34" charset="0"/>
              </a:rPr>
              <a:t>Có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thể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dùng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một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trong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hai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phương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thức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sau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để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tạo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và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truy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xuất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đến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tập</a:t>
            </a:r>
            <a:r>
              <a:rPr lang="en-US" sz="1800" dirty="0" smtClean="0">
                <a:latin typeface="Arial (Body)"/>
                <a:cs typeface="Arial" pitchFamily="34" charset="0"/>
              </a:rPr>
              <a:t> tin preference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 smtClean="0"/>
              <a:t>ge</a:t>
            </a:r>
            <a:r>
              <a:rPr lang="en-US" sz="1800" dirty="0" err="1"/>
              <a:t>tSharedPreferenc</a:t>
            </a:r>
            <a:r>
              <a:rPr lang="en-US" sz="1800" dirty="0" err="1" smtClean="0"/>
              <a:t>es</a:t>
            </a:r>
            <a:r>
              <a:rPr lang="en-US" sz="1800" dirty="0" smtClean="0"/>
              <a:t>(name</a:t>
            </a:r>
            <a:r>
              <a:rPr lang="en-US" sz="1800" dirty="0"/>
              <a:t>, mode</a:t>
            </a:r>
            <a:r>
              <a:rPr lang="en-US" sz="1800" dirty="0" smtClean="0"/>
              <a:t>) - </a:t>
            </a:r>
            <a:r>
              <a:rPr lang="en-US" sz="1800" dirty="0" err="1"/>
              <a:t>SharedPreferences</a:t>
            </a:r>
            <a:r>
              <a:rPr lang="en-US" sz="1800" dirty="0"/>
              <a:t> 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smtClean="0">
                <a:latin typeface="Arial (Body)"/>
                <a:cs typeface="Arial" pitchFamily="34" charset="0"/>
              </a:rPr>
              <a:t>	- </a:t>
            </a:r>
            <a:r>
              <a:rPr lang="en-US" sz="1800" dirty="0">
                <a:latin typeface="Arial (Body)"/>
                <a:cs typeface="Arial" pitchFamily="34" charset="0"/>
              </a:rPr>
              <a:t>name: </a:t>
            </a:r>
            <a:r>
              <a:rPr lang="en-US" sz="1800" dirty="0" err="1">
                <a:latin typeface="Arial (Body)"/>
                <a:cs typeface="Arial" pitchFamily="34" charset="0"/>
              </a:rPr>
              <a:t>tên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>
                <a:latin typeface="Arial (Body)"/>
                <a:cs typeface="Arial" pitchFamily="34" charset="0"/>
              </a:rPr>
              <a:t>tập</a:t>
            </a:r>
            <a:r>
              <a:rPr lang="en-US" sz="1800" dirty="0">
                <a:latin typeface="Arial (Body)"/>
                <a:cs typeface="Arial" pitchFamily="34" charset="0"/>
              </a:rPr>
              <a:t> tin </a:t>
            </a:r>
            <a:r>
              <a:rPr lang="en-US" sz="1800" dirty="0" err="1">
                <a:latin typeface="Arial (Body)"/>
                <a:cs typeface="Arial" pitchFamily="34" charset="0"/>
              </a:rPr>
              <a:t>muốn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>
                <a:latin typeface="Arial (Body)"/>
                <a:cs typeface="Arial" pitchFamily="34" charset="0"/>
              </a:rPr>
              <a:t>truy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>
                <a:latin typeface="Arial (Body)"/>
                <a:cs typeface="Arial" pitchFamily="34" charset="0"/>
              </a:rPr>
              <a:t>xuất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>
                <a:latin typeface="Arial (Body)"/>
                <a:cs typeface="Arial" pitchFamily="34" charset="0"/>
              </a:rPr>
              <a:t>đến</a:t>
            </a:r>
            <a:endParaRPr lang="en-US" sz="1800" dirty="0">
              <a:latin typeface="Arial (Body)"/>
              <a:cs typeface="Arial" pitchFamily="34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Arial (Body)"/>
                <a:cs typeface="Arial" pitchFamily="34" charset="0"/>
              </a:rPr>
              <a:t>	- mode: </a:t>
            </a:r>
          </a:p>
          <a:p>
            <a:pPr marL="457200" lvl="1" indent="0">
              <a:buNone/>
            </a:pPr>
            <a:r>
              <a:rPr lang="en-US" sz="1800" b="1" i="1" dirty="0">
                <a:latin typeface="Arial (Body)"/>
                <a:cs typeface="Arial" pitchFamily="34" charset="0"/>
              </a:rPr>
              <a:t>		</a:t>
            </a:r>
            <a:r>
              <a:rPr lang="en-US" sz="1800" i="1" dirty="0">
                <a:latin typeface="Arial (Body)"/>
                <a:cs typeface="Arial" pitchFamily="34" charset="0"/>
              </a:rPr>
              <a:t>+ </a:t>
            </a:r>
            <a:r>
              <a:rPr lang="en-US" sz="1800" i="1" dirty="0"/>
              <a:t>MODE_PRIVATE</a:t>
            </a:r>
          </a:p>
          <a:p>
            <a:pPr marL="457200" lvl="1" indent="0">
              <a:buNone/>
            </a:pPr>
            <a:r>
              <a:rPr lang="en-US" sz="1800" i="1" dirty="0"/>
              <a:t>		+ MODE_APPEND</a:t>
            </a:r>
          </a:p>
          <a:p>
            <a:pPr marL="457200" lvl="1" indent="0">
              <a:buNone/>
            </a:pPr>
            <a:r>
              <a:rPr lang="en-US" sz="1800" i="1" dirty="0"/>
              <a:t>		+ </a:t>
            </a:r>
            <a:r>
              <a:rPr lang="en-US" sz="1800" i="1" dirty="0" smtClean="0"/>
              <a:t>MODE_MULTI_PROCESS</a:t>
            </a:r>
          </a:p>
          <a:p>
            <a:pPr marL="457200" lvl="1" indent="0">
              <a:buNone/>
            </a:pPr>
            <a:r>
              <a:rPr lang="en-US" sz="1800" dirty="0" smtClean="0"/>
              <a:t>2.   </a:t>
            </a:r>
            <a:r>
              <a:rPr lang="en-US" sz="1800" dirty="0" err="1" smtClean="0"/>
              <a:t>getPreferences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/>
              <a:t>mode</a:t>
            </a:r>
            <a:r>
              <a:rPr lang="en-US" sz="1800" dirty="0" smtClean="0"/>
              <a:t>) – </a:t>
            </a:r>
            <a:r>
              <a:rPr lang="en-US" sz="1800" dirty="0" err="1" smtClean="0"/>
              <a:t>SharedPreferences</a:t>
            </a:r>
            <a:r>
              <a:rPr lang="en-US" sz="1800" dirty="0" smtClean="0"/>
              <a:t>: </a:t>
            </a:r>
            <a:r>
              <a:rPr lang="en-US" sz="1800" dirty="0" err="1" smtClean="0"/>
              <a:t>Tạo</a:t>
            </a:r>
            <a:r>
              <a:rPr lang="en-US" sz="1800" dirty="0" smtClean="0"/>
              <a:t> </a:t>
            </a:r>
            <a:r>
              <a:rPr lang="en-US" sz="1800" dirty="0" err="1" smtClean="0"/>
              <a:t>tập</a:t>
            </a:r>
            <a:r>
              <a:rPr lang="en-US" sz="1800" dirty="0" smtClean="0"/>
              <a:t> tin preference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tên</a:t>
            </a:r>
            <a:r>
              <a:rPr lang="en-US" sz="1800" dirty="0" smtClean="0"/>
              <a:t> </a:t>
            </a:r>
            <a:r>
              <a:rPr lang="en-US" sz="1800" dirty="0" err="1" smtClean="0"/>
              <a:t>mặc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>
                <a:latin typeface="Arial (Body)"/>
                <a:cs typeface="Arial" pitchFamily="34" charset="0"/>
              </a:rPr>
              <a:t>	</a:t>
            </a:r>
            <a:endParaRPr lang="en-US" sz="1800" b="1" i="1" dirty="0" smtClean="0"/>
          </a:p>
          <a:p>
            <a:pPr marL="457200" lvl="1" indent="0">
              <a:buNone/>
            </a:pPr>
            <a:endParaRPr lang="en-US" sz="1800" dirty="0" smtClean="0">
              <a:latin typeface="Arial (Body)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BD3E7C-0EF9-444F-9AA4-81DB91762C9C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5989" y="5410200"/>
            <a:ext cx="95041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105400" cy="533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SharedPreferences</a:t>
            </a:r>
            <a:r>
              <a:rPr lang="en-US" sz="2400" dirty="0"/>
              <a:t> 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51054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800" dirty="0" smtClean="0"/>
              <a:t>1.  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edit()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tượng</a:t>
            </a:r>
            <a:r>
              <a:rPr lang="en-US" sz="1800" dirty="0"/>
              <a:t> </a:t>
            </a:r>
            <a:r>
              <a:rPr lang="en-US" sz="1800" dirty="0" err="1"/>
              <a:t>SharedPreferences</a:t>
            </a:r>
            <a:r>
              <a:rPr lang="en-US" sz="1800" dirty="0"/>
              <a:t>, ta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tượng</a:t>
            </a:r>
            <a:r>
              <a:rPr lang="en-US" sz="1800" dirty="0"/>
              <a:t> Editor</a:t>
            </a:r>
          </a:p>
          <a:p>
            <a:pPr marL="800100" lvl="1" indent="-342900">
              <a:buAutoNum type="arabicPeriod" startAt="2"/>
            </a:pPr>
            <a:r>
              <a:rPr lang="en-US" sz="1800" dirty="0" smtClean="0"/>
              <a:t>Editor </a:t>
            </a:r>
            <a:r>
              <a:rPr lang="en-US" sz="1800" dirty="0" err="1"/>
              <a:t>editor</a:t>
            </a:r>
            <a:r>
              <a:rPr lang="en-US" sz="1800" dirty="0"/>
              <a:t> = </a:t>
            </a:r>
            <a:r>
              <a:rPr lang="en-US" sz="1800" dirty="0" err="1"/>
              <a:t>getPreferences</a:t>
            </a:r>
            <a:r>
              <a:rPr lang="en-US" sz="1800" dirty="0"/>
              <a:t>(</a:t>
            </a:r>
            <a:r>
              <a:rPr lang="en-US" sz="1800" i="1" dirty="0"/>
              <a:t>MODE_PRIVATE</a:t>
            </a:r>
            <a:r>
              <a:rPr lang="en-US" sz="1800" dirty="0"/>
              <a:t>).edit</a:t>
            </a:r>
            <a:r>
              <a:rPr lang="en-US" sz="1800" dirty="0" smtClean="0"/>
              <a:t>();</a:t>
            </a:r>
          </a:p>
          <a:p>
            <a:pPr marL="800100" lvl="1" indent="-342900">
              <a:buAutoNum type="arabicPeriod" startAt="2"/>
            </a:pP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phương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thức</a:t>
            </a:r>
            <a:r>
              <a:rPr lang="en-US" sz="1800" dirty="0" smtClean="0"/>
              <a:t> put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lưu</a:t>
            </a:r>
            <a:r>
              <a:rPr lang="en-US" sz="1800" dirty="0" smtClean="0"/>
              <a:t> </a:t>
            </a:r>
            <a:r>
              <a:rPr lang="en-US" sz="1800" dirty="0" err="1" smtClean="0"/>
              <a:t>trữ</a:t>
            </a:r>
            <a:r>
              <a:rPr lang="en-US" sz="1800" dirty="0" smtClean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 </a:t>
            </a:r>
            <a:r>
              <a:rPr lang="en-US" sz="1800" dirty="0" err="1" smtClean="0"/>
              <a:t>vào</a:t>
            </a:r>
            <a:r>
              <a:rPr lang="en-US" sz="1800" dirty="0" smtClean="0"/>
              <a:t> Preference</a:t>
            </a:r>
          </a:p>
          <a:p>
            <a:pPr marL="1200150" lvl="2" indent="-342900">
              <a:buAutoNum type="arabicPeriod"/>
            </a:pPr>
            <a:r>
              <a:rPr lang="en-US" sz="1800" dirty="0" err="1" smtClean="0"/>
              <a:t>putBoolean</a:t>
            </a:r>
            <a:r>
              <a:rPr lang="en-US" sz="1800" dirty="0" smtClean="0"/>
              <a:t>(Key, Value)</a:t>
            </a:r>
          </a:p>
          <a:p>
            <a:pPr marL="1200150" lvl="2" indent="-342900">
              <a:buFont typeface="Arial" charset="0"/>
              <a:buAutoNum type="arabicPeriod"/>
            </a:pPr>
            <a:r>
              <a:rPr lang="en-US" sz="1800" dirty="0" err="1" smtClean="0"/>
              <a:t>putFloat</a:t>
            </a:r>
            <a:r>
              <a:rPr lang="en-US" sz="1800" dirty="0"/>
              <a:t>(Key, Value)</a:t>
            </a:r>
          </a:p>
          <a:p>
            <a:pPr marL="1200150" lvl="2" indent="-342900">
              <a:buFont typeface="Arial" charset="0"/>
              <a:buAutoNum type="arabicPeriod"/>
            </a:pPr>
            <a:r>
              <a:rPr lang="en-US" sz="1800" dirty="0" err="1" smtClean="0"/>
              <a:t>putInt</a:t>
            </a:r>
            <a:r>
              <a:rPr lang="en-US" sz="1800" dirty="0"/>
              <a:t>(Key, Value)</a:t>
            </a:r>
          </a:p>
          <a:p>
            <a:pPr marL="1200150" lvl="2" indent="-342900">
              <a:buFont typeface="Arial" charset="0"/>
              <a:buAutoNum type="arabicPeriod"/>
            </a:pPr>
            <a:r>
              <a:rPr lang="en-US" sz="1800" dirty="0" err="1" smtClean="0"/>
              <a:t>putLong</a:t>
            </a:r>
            <a:r>
              <a:rPr lang="en-US" sz="1800" dirty="0"/>
              <a:t>(Key, Value)</a:t>
            </a:r>
          </a:p>
          <a:p>
            <a:pPr marL="1200150" lvl="2" indent="-342900">
              <a:buFont typeface="Arial" charset="0"/>
              <a:buAutoNum type="arabicPeriod"/>
            </a:pPr>
            <a:r>
              <a:rPr lang="en-US" sz="1800" dirty="0" err="1" smtClean="0"/>
              <a:t>putString</a:t>
            </a:r>
            <a:r>
              <a:rPr lang="en-US" sz="1800" dirty="0" smtClean="0"/>
              <a:t>(Key</a:t>
            </a:r>
            <a:r>
              <a:rPr lang="en-US" sz="1800" dirty="0"/>
              <a:t>, Value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Ví</a:t>
            </a:r>
            <a:r>
              <a:rPr lang="en-US" sz="1800" dirty="0" smtClean="0"/>
              <a:t> </a:t>
            </a:r>
            <a:r>
              <a:rPr lang="en-US" sz="1800" dirty="0" err="1" smtClean="0"/>
              <a:t>dụ</a:t>
            </a:r>
            <a:r>
              <a:rPr lang="en-US" sz="1800" dirty="0" smtClean="0"/>
              <a:t>: </a:t>
            </a:r>
          </a:p>
          <a:p>
            <a:pPr marL="1714500" lvl="4" indent="0">
              <a:buNone/>
            </a:pPr>
            <a:r>
              <a:rPr lang="en-US" sz="1800" dirty="0" err="1" smtClean="0"/>
              <a:t>SharedPreferences</a:t>
            </a:r>
            <a:r>
              <a:rPr lang="en-US" sz="1800" dirty="0" smtClean="0"/>
              <a:t> </a:t>
            </a:r>
            <a:r>
              <a:rPr lang="en-US" sz="1800" dirty="0" err="1"/>
              <a:t>sharedPreferences</a:t>
            </a:r>
            <a:r>
              <a:rPr lang="en-US" sz="1800" dirty="0"/>
              <a:t> = </a:t>
            </a:r>
            <a:r>
              <a:rPr lang="en-US" sz="1800" dirty="0" err="1"/>
              <a:t>getPreferences</a:t>
            </a:r>
            <a:r>
              <a:rPr lang="en-US" sz="1800" dirty="0"/>
              <a:t>(</a:t>
            </a:r>
            <a:r>
              <a:rPr lang="en-US" sz="1800" b="1" i="1" dirty="0"/>
              <a:t>MODE_PRIVATE);</a:t>
            </a:r>
          </a:p>
          <a:p>
            <a:pPr marL="1714500" lvl="4" indent="0">
              <a:buNone/>
            </a:pPr>
            <a:r>
              <a:rPr lang="en-US" sz="1800" dirty="0"/>
              <a:t>Editor </a:t>
            </a:r>
            <a:r>
              <a:rPr lang="en-US" sz="1800" dirty="0" err="1"/>
              <a:t>editor</a:t>
            </a:r>
            <a:r>
              <a:rPr lang="en-US" sz="1800" dirty="0"/>
              <a:t> = </a:t>
            </a:r>
            <a:r>
              <a:rPr lang="en-US" sz="1800" dirty="0" err="1"/>
              <a:t>sharedPreferences.edit</a:t>
            </a:r>
            <a:r>
              <a:rPr lang="en-US" sz="1800" dirty="0"/>
              <a:t>();</a:t>
            </a:r>
          </a:p>
          <a:p>
            <a:pPr marL="1714500" lvl="4" indent="0">
              <a:buNone/>
            </a:pPr>
            <a:r>
              <a:rPr lang="en-US" sz="1800" dirty="0" err="1"/>
              <a:t>editor.putInt</a:t>
            </a:r>
            <a:r>
              <a:rPr lang="en-US" sz="1800" dirty="0"/>
              <a:t>("</a:t>
            </a:r>
            <a:r>
              <a:rPr lang="en-US" sz="1800" dirty="0" err="1"/>
              <a:t>i</a:t>
            </a:r>
            <a:r>
              <a:rPr lang="en-US" sz="1800" dirty="0"/>
              <a:t>", 10);</a:t>
            </a:r>
          </a:p>
          <a:p>
            <a:pPr marL="1714500" lvl="4" indent="0">
              <a:buNone/>
            </a:pPr>
            <a:r>
              <a:rPr lang="en-US" sz="1800" dirty="0" err="1"/>
              <a:t>editor.apply</a:t>
            </a:r>
            <a:r>
              <a:rPr lang="en-US" sz="1800" dirty="0"/>
              <a:t>();</a:t>
            </a:r>
          </a:p>
          <a:p>
            <a:pPr marL="1200150" lvl="2" indent="-342900">
              <a:buAutoNum type="arabicPeriod"/>
            </a:pPr>
            <a:endParaRPr lang="en-US" sz="1800" dirty="0"/>
          </a:p>
          <a:p>
            <a:endParaRPr lang="en-US" sz="1800" dirty="0" smtClean="0">
              <a:latin typeface="Arial (Body)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BD3E7C-0EF9-444F-9AA4-81DB91762C9C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989" y="5410200"/>
            <a:ext cx="95041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224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105400" cy="533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SharedPreferences</a:t>
            </a:r>
            <a:r>
              <a:rPr lang="en-US" sz="2400" dirty="0"/>
              <a:t> 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10600" cy="5105400"/>
          </a:xfrm>
        </p:spPr>
        <p:txBody>
          <a:bodyPr/>
          <a:lstStyle/>
          <a:p>
            <a:r>
              <a:rPr lang="en-US" sz="1800" dirty="0" err="1" smtClean="0">
                <a:latin typeface="Arial (Body)"/>
                <a:cs typeface="Arial" pitchFamily="34" charset="0"/>
              </a:rPr>
              <a:t>Để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lấy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ra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các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giá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trị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đã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được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lưu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trữ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trong</a:t>
            </a:r>
            <a:r>
              <a:rPr lang="en-US" sz="1800" dirty="0" smtClean="0">
                <a:latin typeface="Arial (Body)"/>
                <a:cs typeface="Arial" pitchFamily="34" charset="0"/>
              </a:rPr>
              <a:t> Preference, ta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dùng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các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phương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thức</a:t>
            </a:r>
            <a:r>
              <a:rPr lang="en-US" sz="1800" dirty="0" smtClean="0">
                <a:latin typeface="Arial (Body)"/>
                <a:cs typeface="Arial" pitchFamily="34" charset="0"/>
              </a:rPr>
              <a:t> get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như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sau</a:t>
            </a:r>
            <a:r>
              <a:rPr lang="en-US" sz="1800" dirty="0" smtClean="0">
                <a:latin typeface="Arial (Body)"/>
                <a:cs typeface="Arial" pitchFamily="34" charset="0"/>
              </a:rPr>
              <a:t>:</a:t>
            </a:r>
          </a:p>
          <a:p>
            <a:pPr lvl="1"/>
            <a:r>
              <a:rPr lang="en-US" sz="1800" dirty="0" err="1" smtClean="0">
                <a:latin typeface="Arial (Body)"/>
                <a:cs typeface="Arial" pitchFamily="34" charset="0"/>
              </a:rPr>
              <a:t>getBoolean</a:t>
            </a:r>
            <a:r>
              <a:rPr lang="en-US" sz="1800" dirty="0" smtClean="0">
                <a:latin typeface="Arial (Body)"/>
                <a:cs typeface="Arial" pitchFamily="34" charset="0"/>
              </a:rPr>
              <a:t>(Key,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DefaultValue</a:t>
            </a:r>
            <a:r>
              <a:rPr lang="en-US" sz="1800" dirty="0" smtClean="0">
                <a:latin typeface="Arial (Body)"/>
                <a:cs typeface="Arial" pitchFamily="34" charset="0"/>
              </a:rPr>
              <a:t>)</a:t>
            </a:r>
          </a:p>
          <a:p>
            <a:pPr lvl="1"/>
            <a:r>
              <a:rPr lang="en-US" sz="1800" dirty="0" err="1">
                <a:latin typeface="Arial (Body)"/>
                <a:cs typeface="Arial" pitchFamily="34" charset="0"/>
              </a:rPr>
              <a:t>getFloat</a:t>
            </a:r>
            <a:r>
              <a:rPr lang="en-US" sz="1800" dirty="0">
                <a:latin typeface="Arial (Body)"/>
                <a:cs typeface="Arial" pitchFamily="34" charset="0"/>
              </a:rPr>
              <a:t>(Key, </a:t>
            </a:r>
            <a:r>
              <a:rPr lang="en-US" sz="1800" dirty="0" err="1">
                <a:latin typeface="Arial (Body)"/>
                <a:cs typeface="Arial" pitchFamily="34" charset="0"/>
              </a:rPr>
              <a:t>DefaultValue</a:t>
            </a:r>
            <a:r>
              <a:rPr lang="en-US" sz="1800" dirty="0" smtClean="0">
                <a:latin typeface="Arial (Body)"/>
                <a:cs typeface="Arial" pitchFamily="34" charset="0"/>
              </a:rPr>
              <a:t>)</a:t>
            </a:r>
          </a:p>
          <a:p>
            <a:pPr lvl="1"/>
            <a:r>
              <a:rPr lang="en-US" sz="1800" dirty="0" err="1">
                <a:latin typeface="Arial (Body)"/>
                <a:cs typeface="Arial" pitchFamily="34" charset="0"/>
              </a:rPr>
              <a:t>getInt</a:t>
            </a:r>
            <a:r>
              <a:rPr lang="en-US" sz="1800" dirty="0">
                <a:latin typeface="Arial (Body)"/>
                <a:cs typeface="Arial" pitchFamily="34" charset="0"/>
              </a:rPr>
              <a:t>(Key, </a:t>
            </a:r>
            <a:r>
              <a:rPr lang="en-US" sz="1800" dirty="0" err="1">
                <a:latin typeface="Arial (Body)"/>
                <a:cs typeface="Arial" pitchFamily="34" charset="0"/>
              </a:rPr>
              <a:t>DefaultValue</a:t>
            </a:r>
            <a:r>
              <a:rPr lang="en-US" sz="1800" dirty="0" smtClean="0">
                <a:latin typeface="Arial (Body)"/>
                <a:cs typeface="Arial" pitchFamily="34" charset="0"/>
              </a:rPr>
              <a:t>)</a:t>
            </a:r>
          </a:p>
          <a:p>
            <a:pPr lvl="1"/>
            <a:r>
              <a:rPr lang="en-US" sz="1800" dirty="0" err="1">
                <a:latin typeface="Arial (Body)"/>
                <a:cs typeface="Arial" pitchFamily="34" charset="0"/>
              </a:rPr>
              <a:t>getLong</a:t>
            </a:r>
            <a:r>
              <a:rPr lang="en-US" sz="1800" dirty="0">
                <a:latin typeface="Arial (Body)"/>
                <a:cs typeface="Arial" pitchFamily="34" charset="0"/>
              </a:rPr>
              <a:t>(Key, </a:t>
            </a:r>
            <a:r>
              <a:rPr lang="en-US" sz="1800" dirty="0" err="1">
                <a:latin typeface="Arial (Body)"/>
                <a:cs typeface="Arial" pitchFamily="34" charset="0"/>
              </a:rPr>
              <a:t>DefaultValue</a:t>
            </a:r>
            <a:r>
              <a:rPr lang="en-US" sz="1800" dirty="0" smtClean="0">
                <a:latin typeface="Arial (Body)"/>
                <a:cs typeface="Arial" pitchFamily="34" charset="0"/>
              </a:rPr>
              <a:t>)</a:t>
            </a:r>
          </a:p>
          <a:p>
            <a:pPr lvl="1"/>
            <a:r>
              <a:rPr lang="en-US" sz="1800" dirty="0" err="1">
                <a:latin typeface="Arial (Body)"/>
                <a:cs typeface="Arial" pitchFamily="34" charset="0"/>
              </a:rPr>
              <a:t>getString</a:t>
            </a:r>
            <a:r>
              <a:rPr lang="en-US" sz="1800" dirty="0">
                <a:latin typeface="Arial (Body)"/>
                <a:cs typeface="Arial" pitchFamily="34" charset="0"/>
              </a:rPr>
              <a:t>(Key, </a:t>
            </a:r>
            <a:r>
              <a:rPr lang="en-US" sz="1800" dirty="0" err="1">
                <a:latin typeface="Arial (Body)"/>
                <a:cs typeface="Arial" pitchFamily="34" charset="0"/>
              </a:rPr>
              <a:t>DefaultValue</a:t>
            </a:r>
            <a:r>
              <a:rPr lang="en-US" sz="1800" dirty="0" smtClean="0">
                <a:latin typeface="Arial (Body)"/>
                <a:cs typeface="Arial" pitchFamily="34" charset="0"/>
              </a:rPr>
              <a:t>)</a:t>
            </a:r>
          </a:p>
          <a:p>
            <a:pPr lvl="1"/>
            <a:endParaRPr lang="en-US" sz="1800" dirty="0" smtClean="0">
              <a:latin typeface="Arial (Body)"/>
              <a:cs typeface="Arial" pitchFamily="34" charset="0"/>
            </a:endParaRPr>
          </a:p>
          <a:p>
            <a:pPr marL="457200" lvl="1" indent="0">
              <a:buNone/>
            </a:pPr>
            <a:r>
              <a:rPr lang="en-US" sz="1800" dirty="0" err="1" smtClean="0">
                <a:latin typeface="Arial (Body)"/>
                <a:cs typeface="Arial" pitchFamily="34" charset="0"/>
              </a:rPr>
              <a:t>Ví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dụ</a:t>
            </a:r>
            <a:r>
              <a:rPr lang="en-US" sz="1800" dirty="0" smtClean="0">
                <a:latin typeface="Arial (Body)"/>
                <a:cs typeface="Arial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fr-FR" sz="1800" dirty="0" smtClean="0"/>
              <a:t>	</a:t>
            </a:r>
            <a:r>
              <a:rPr lang="fr-FR" sz="1800" dirty="0" err="1" smtClean="0"/>
              <a:t>int</a:t>
            </a:r>
            <a:r>
              <a:rPr lang="fr-FR" sz="1800" dirty="0" smtClean="0"/>
              <a:t> </a:t>
            </a:r>
            <a:r>
              <a:rPr lang="fr-FR" sz="1800" dirty="0" err="1"/>
              <a:t>fontSize</a:t>
            </a:r>
            <a:r>
              <a:rPr lang="fr-FR" sz="1800" dirty="0"/>
              <a:t> = </a:t>
            </a:r>
            <a:r>
              <a:rPr lang="fr-FR" sz="1800" dirty="0" err="1"/>
              <a:t>getPreferences</a:t>
            </a:r>
            <a:r>
              <a:rPr lang="fr-FR" sz="1800" dirty="0"/>
              <a:t>(</a:t>
            </a:r>
            <a:r>
              <a:rPr lang="fr-FR" sz="1800" i="1" dirty="0"/>
              <a:t>MODE_PRIVATE).</a:t>
            </a:r>
            <a:r>
              <a:rPr lang="fr-FR" sz="1800" i="1" dirty="0" err="1"/>
              <a:t>getInt</a:t>
            </a:r>
            <a:r>
              <a:rPr lang="fr-FR" sz="1800" i="1" dirty="0"/>
              <a:t>("</a:t>
            </a:r>
            <a:r>
              <a:rPr lang="fr-FR" sz="1800" i="1" dirty="0" err="1"/>
              <a:t>FontSize</a:t>
            </a:r>
            <a:r>
              <a:rPr lang="fr-FR" sz="1800" i="1" dirty="0"/>
              <a:t>", </a:t>
            </a:r>
            <a:r>
              <a:rPr lang="fr-FR" sz="1800" b="1" i="1" dirty="0"/>
              <a:t>12</a:t>
            </a:r>
            <a:r>
              <a:rPr lang="fr-FR" sz="1800" i="1" dirty="0"/>
              <a:t>);</a:t>
            </a:r>
            <a:endParaRPr lang="en-US" sz="1800" dirty="0" smtClean="0">
              <a:latin typeface="Arial (Body)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BD3E7C-0EF9-444F-9AA4-81DB91762C9C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989" y="5410200"/>
            <a:ext cx="95041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19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105400" cy="533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file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10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 (Body)"/>
                <a:cs typeface="Arial" pitchFamily="34" charset="0"/>
              </a:rPr>
              <a:t>Tương</a:t>
            </a:r>
            <a:r>
              <a:rPr lang="en-US" dirty="0" smtClean="0">
                <a:latin typeface="Arial (Body)"/>
                <a:cs typeface="Arial" pitchFamily="34" charset="0"/>
              </a:rPr>
              <a:t> </a:t>
            </a:r>
            <a:r>
              <a:rPr lang="en-US" dirty="0" err="1" smtClean="0">
                <a:latin typeface="Arial (Body)"/>
                <a:cs typeface="Arial" pitchFamily="34" charset="0"/>
              </a:rPr>
              <a:t>tác</a:t>
            </a:r>
            <a:r>
              <a:rPr lang="en-US" dirty="0" smtClean="0">
                <a:latin typeface="Arial (Body)"/>
                <a:cs typeface="Arial" pitchFamily="34" charset="0"/>
              </a:rPr>
              <a:t> </a:t>
            </a:r>
            <a:r>
              <a:rPr lang="en-US" dirty="0" err="1" smtClean="0">
                <a:latin typeface="Arial (Body)"/>
                <a:cs typeface="Arial" pitchFamily="34" charset="0"/>
              </a:rPr>
              <a:t>với</a:t>
            </a:r>
            <a:r>
              <a:rPr lang="en-US" dirty="0" smtClean="0">
                <a:latin typeface="Arial (Body)"/>
                <a:cs typeface="Arial" pitchFamily="34" charset="0"/>
              </a:rPr>
              <a:t> </a:t>
            </a:r>
            <a:r>
              <a:rPr lang="en-US" dirty="0" err="1" smtClean="0">
                <a:latin typeface="Arial (Body)"/>
                <a:cs typeface="Arial" pitchFamily="34" charset="0"/>
              </a:rPr>
              <a:t>bộ</a:t>
            </a:r>
            <a:r>
              <a:rPr lang="en-US" dirty="0" smtClean="0">
                <a:latin typeface="Arial (Body)"/>
                <a:cs typeface="Arial" pitchFamily="34" charset="0"/>
              </a:rPr>
              <a:t> </a:t>
            </a:r>
            <a:r>
              <a:rPr lang="en-US" dirty="0" err="1" smtClean="0">
                <a:latin typeface="Arial (Body)"/>
                <a:cs typeface="Arial" pitchFamily="34" charset="0"/>
              </a:rPr>
              <a:t>nhớ</a:t>
            </a:r>
            <a:r>
              <a:rPr lang="en-US" dirty="0" smtClean="0">
                <a:latin typeface="Arial (Body)"/>
                <a:cs typeface="Arial" pitchFamily="34" charset="0"/>
              </a:rPr>
              <a:t> </a:t>
            </a:r>
            <a:r>
              <a:rPr lang="en-US" dirty="0" err="1" smtClean="0">
                <a:latin typeface="Arial (Body)"/>
                <a:cs typeface="Arial" pitchFamily="34" charset="0"/>
              </a:rPr>
              <a:t>trong</a:t>
            </a:r>
            <a:r>
              <a:rPr lang="en-US" dirty="0" smtClean="0">
                <a:latin typeface="Arial (Body)"/>
                <a:cs typeface="Arial" pitchFamily="34" charset="0"/>
              </a:rPr>
              <a:t>: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Arial (Body)"/>
                <a:cs typeface="Arial" pitchFamily="34" charset="0"/>
              </a:rPr>
              <a:t>1.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Tạo</a:t>
            </a:r>
            <a:r>
              <a:rPr lang="en-US" sz="1800" dirty="0" smtClean="0">
                <a:latin typeface="Arial (Body)"/>
                <a:cs typeface="Arial" pitchFamily="34" charset="0"/>
              </a:rPr>
              <a:t> file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trong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bộ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nhớ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trong</a:t>
            </a:r>
            <a:r>
              <a:rPr lang="en-US" sz="1800" dirty="0" smtClean="0">
                <a:latin typeface="Arial (Body)"/>
                <a:cs typeface="Arial" pitchFamily="34" charset="0"/>
              </a:rPr>
              <a:t>: 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openFileOutput</a:t>
            </a:r>
            <a:r>
              <a:rPr lang="en-US" sz="1800" dirty="0"/>
              <a:t>("textfile.txt", </a:t>
            </a:r>
            <a:r>
              <a:rPr lang="en-US" sz="1800" i="1" dirty="0"/>
              <a:t>MODE_WORLD_READABLE</a:t>
            </a:r>
            <a:r>
              <a:rPr lang="en-US" sz="1800" i="1" dirty="0" smtClean="0"/>
              <a:t>) – </a:t>
            </a:r>
            <a:r>
              <a:rPr lang="en-US" sz="1800" dirty="0" err="1" smtClean="0"/>
              <a:t>FileOutputStream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latin typeface="Arial (Body)"/>
                <a:cs typeface="Arial" pitchFamily="34" charset="0"/>
              </a:rPr>
              <a:t>      2.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Đọc</a:t>
            </a:r>
            <a:r>
              <a:rPr lang="en-US" sz="1800" dirty="0" smtClean="0">
                <a:latin typeface="Arial (Body)"/>
                <a:cs typeface="Arial" pitchFamily="34" charset="0"/>
              </a:rPr>
              <a:t> file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trong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bộ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nhớ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trong</a:t>
            </a:r>
            <a:r>
              <a:rPr lang="en-US" sz="1800" dirty="0" smtClean="0">
                <a:latin typeface="Arial (Body)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openFileInput</a:t>
            </a:r>
            <a:r>
              <a:rPr lang="en-US" sz="1800" dirty="0"/>
              <a:t>("textfile.txt</a:t>
            </a:r>
            <a:r>
              <a:rPr lang="en-US" sz="1800" dirty="0" smtClean="0"/>
              <a:t>") - </a:t>
            </a:r>
            <a:r>
              <a:rPr lang="en-US" sz="1800" dirty="0" err="1"/>
              <a:t>FileInputStream</a:t>
            </a:r>
            <a:r>
              <a:rPr lang="en-US" sz="1800" dirty="0">
                <a:latin typeface="Arial (Body)"/>
                <a:cs typeface="Arial" pitchFamily="34" charset="0"/>
              </a:rPr>
              <a:t>	</a:t>
            </a:r>
            <a:endParaRPr lang="en-US" sz="1800" dirty="0" smtClean="0">
              <a:latin typeface="Arial (Body)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Arial (Body)"/>
                <a:cs typeface="Arial" pitchFamily="34" charset="0"/>
              </a:rPr>
              <a:t>Tương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tác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với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thẻ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nhớ</a:t>
            </a:r>
            <a:r>
              <a:rPr lang="en-US" sz="2400" dirty="0" smtClean="0">
                <a:latin typeface="Arial (Body)"/>
                <a:cs typeface="Arial" pitchFamily="34" charset="0"/>
              </a:rPr>
              <a:t>:</a:t>
            </a:r>
          </a:p>
          <a:p>
            <a:pPr marL="400050" lvl="1" indent="0">
              <a:buNone/>
            </a:pPr>
            <a:r>
              <a:rPr lang="en-US" sz="1400" dirty="0" smtClean="0"/>
              <a:t>File </a:t>
            </a:r>
            <a:r>
              <a:rPr lang="en-US" sz="1400" dirty="0" err="1"/>
              <a:t>sdCard</a:t>
            </a:r>
            <a:r>
              <a:rPr lang="en-US" sz="1400" dirty="0"/>
              <a:t> = </a:t>
            </a:r>
            <a:r>
              <a:rPr lang="en-US" sz="1400" dirty="0" err="1"/>
              <a:t>Environment.</a:t>
            </a:r>
            <a:r>
              <a:rPr lang="en-US" sz="1400" i="1" dirty="0" err="1"/>
              <a:t>getExternalStorageDirectory</a:t>
            </a:r>
            <a:r>
              <a:rPr lang="en-US" sz="1400" dirty="0"/>
              <a:t>();</a:t>
            </a:r>
          </a:p>
          <a:p>
            <a:pPr marL="400050" lvl="1" indent="0">
              <a:buNone/>
            </a:pPr>
            <a:r>
              <a:rPr lang="en-US" sz="1400" dirty="0"/>
              <a:t>File directory = new File (</a:t>
            </a:r>
            <a:r>
              <a:rPr lang="en-US" sz="1400" dirty="0" err="1"/>
              <a:t>sdCard.getAbsolutePath</a:t>
            </a:r>
            <a:r>
              <a:rPr lang="en-US" sz="1400" dirty="0"/>
              <a:t>() </a:t>
            </a:r>
            <a:r>
              <a:rPr lang="en-US" sz="1400" dirty="0" smtClean="0"/>
              <a:t>+ “/</a:t>
            </a:r>
            <a:r>
              <a:rPr lang="en-US" sz="1400" dirty="0" err="1"/>
              <a:t>MyFiles</a:t>
            </a:r>
            <a:r>
              <a:rPr lang="en-US" sz="1400" dirty="0"/>
              <a:t>”);</a:t>
            </a:r>
          </a:p>
          <a:p>
            <a:pPr marL="400050" lvl="1" indent="0">
              <a:buNone/>
            </a:pPr>
            <a:r>
              <a:rPr lang="en-US" sz="1400" dirty="0" err="1"/>
              <a:t>directory.mkdirs</a:t>
            </a:r>
            <a:r>
              <a:rPr lang="en-US" sz="1400" dirty="0"/>
              <a:t>();</a:t>
            </a:r>
          </a:p>
          <a:p>
            <a:pPr marL="400050" lvl="1" indent="0">
              <a:buNone/>
            </a:pPr>
            <a:r>
              <a:rPr lang="en-US" sz="1400" dirty="0"/>
              <a:t>File </a:t>
            </a:r>
            <a:r>
              <a:rPr lang="en-US" sz="1400" b="1" dirty="0" err="1"/>
              <a:t>file</a:t>
            </a:r>
            <a:r>
              <a:rPr lang="en-US" sz="1400" dirty="0"/>
              <a:t> = new File(directory, “textfile.txt”);</a:t>
            </a:r>
          </a:p>
          <a:p>
            <a:pPr marL="400050" lvl="1" indent="0">
              <a:buNone/>
            </a:pPr>
            <a:r>
              <a:rPr lang="en-US" sz="1400" dirty="0" err="1"/>
              <a:t>FileOutputStream</a:t>
            </a:r>
            <a:r>
              <a:rPr lang="en-US" sz="1400" dirty="0"/>
              <a:t> </a:t>
            </a:r>
            <a:r>
              <a:rPr lang="en-US" sz="1400" dirty="0" err="1"/>
              <a:t>fOut</a:t>
            </a:r>
            <a:r>
              <a:rPr lang="en-US" sz="1400" dirty="0"/>
              <a:t> = </a:t>
            </a:r>
            <a:r>
              <a:rPr lang="en-US" sz="1400" dirty="0" smtClean="0"/>
              <a:t>new </a:t>
            </a:r>
            <a:r>
              <a:rPr lang="en-US" sz="1400" dirty="0" err="1" smtClean="0"/>
              <a:t>FileOutputStream</a:t>
            </a:r>
            <a:r>
              <a:rPr lang="en-US" sz="1400" dirty="0" smtClean="0"/>
              <a:t>(</a:t>
            </a:r>
            <a:r>
              <a:rPr lang="en-US" sz="1400" b="1" dirty="0" smtClean="0"/>
              <a:t>file</a:t>
            </a:r>
            <a:r>
              <a:rPr lang="en-US" sz="1400" dirty="0" smtClean="0"/>
              <a:t>);  // </a:t>
            </a:r>
            <a:r>
              <a:rPr lang="en-US" sz="1400" dirty="0" err="1" smtClean="0"/>
              <a:t>Tạo</a:t>
            </a:r>
            <a:r>
              <a:rPr lang="en-US" sz="1400" dirty="0" smtClean="0"/>
              <a:t> file ở </a:t>
            </a:r>
            <a:r>
              <a:rPr lang="en-US" sz="1400" dirty="0" err="1" smtClean="0"/>
              <a:t>trong</a:t>
            </a:r>
            <a:r>
              <a:rPr lang="en-US" sz="1400" dirty="0" smtClean="0"/>
              <a:t> </a:t>
            </a:r>
            <a:r>
              <a:rPr lang="en-US" sz="1400" dirty="0" err="1" smtClean="0"/>
              <a:t>thư</a:t>
            </a:r>
            <a:r>
              <a:rPr lang="en-US" sz="1400" dirty="0" smtClean="0"/>
              <a:t> </a:t>
            </a:r>
            <a:r>
              <a:rPr lang="en-US" sz="1400" dirty="0" err="1" smtClean="0"/>
              <a:t>mục</a:t>
            </a:r>
            <a:r>
              <a:rPr lang="en-US" sz="1400" dirty="0" smtClean="0"/>
              <a:t> </a:t>
            </a:r>
            <a:r>
              <a:rPr lang="en-US" sz="1400" dirty="0" err="1" smtClean="0"/>
              <a:t>đã</a:t>
            </a:r>
            <a:r>
              <a:rPr lang="en-US" sz="1400" dirty="0" smtClean="0"/>
              <a:t> </a:t>
            </a:r>
            <a:r>
              <a:rPr lang="en-US" sz="1400" dirty="0" err="1" smtClean="0"/>
              <a:t>tạo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// </a:t>
            </a:r>
            <a:r>
              <a:rPr lang="en-US" sz="1400" dirty="0" err="1" smtClean="0"/>
              <a:t>Mở</a:t>
            </a:r>
            <a:r>
              <a:rPr lang="en-US" sz="1400" dirty="0" smtClean="0"/>
              <a:t> file </a:t>
            </a:r>
            <a:r>
              <a:rPr lang="en-US" sz="1400" dirty="0" err="1" smtClean="0"/>
              <a:t>vừa</a:t>
            </a:r>
            <a:r>
              <a:rPr lang="en-US" sz="1400" dirty="0" smtClean="0"/>
              <a:t> </a:t>
            </a:r>
            <a:r>
              <a:rPr lang="en-US" sz="1400" dirty="0" err="1" smtClean="0"/>
              <a:t>tạo</a:t>
            </a:r>
            <a:r>
              <a:rPr lang="en-US" sz="1400" dirty="0" smtClean="0"/>
              <a:t> </a:t>
            </a:r>
            <a:r>
              <a:rPr lang="en-US" sz="1400" dirty="0" err="1" smtClean="0"/>
              <a:t>ra</a:t>
            </a:r>
            <a:r>
              <a:rPr lang="en-US" sz="1400" dirty="0" smtClean="0"/>
              <a:t> ở </a:t>
            </a:r>
            <a:r>
              <a:rPr lang="en-US" sz="1400" dirty="0" err="1" smtClean="0"/>
              <a:t>trên</a:t>
            </a:r>
            <a:r>
              <a:rPr lang="en-US" sz="1400" dirty="0" smtClean="0"/>
              <a:t> </a:t>
            </a:r>
            <a:r>
              <a:rPr lang="en-US" sz="1400" dirty="0" err="1" smtClean="0"/>
              <a:t>để</a:t>
            </a:r>
            <a:r>
              <a:rPr lang="en-US" sz="1400" dirty="0" smtClean="0"/>
              <a:t> </a:t>
            </a:r>
            <a:r>
              <a:rPr lang="en-US" sz="1400" dirty="0" err="1" smtClean="0"/>
              <a:t>đọc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/>
              <a:t>FileInputStream</a:t>
            </a:r>
            <a:r>
              <a:rPr lang="en-US" sz="1400" dirty="0"/>
              <a:t> </a:t>
            </a:r>
            <a:r>
              <a:rPr lang="en-US" sz="1400" dirty="0" err="1"/>
              <a:t>fIn</a:t>
            </a:r>
            <a:r>
              <a:rPr lang="en-US" sz="1400" dirty="0"/>
              <a:t> = new </a:t>
            </a:r>
            <a:r>
              <a:rPr lang="en-US" sz="1400" dirty="0" err="1"/>
              <a:t>FileInputStream</a:t>
            </a:r>
            <a:r>
              <a:rPr lang="en-US" sz="1400" dirty="0"/>
              <a:t>(</a:t>
            </a:r>
            <a:r>
              <a:rPr lang="en-US" sz="1400" b="1" dirty="0"/>
              <a:t>file</a:t>
            </a:r>
            <a:r>
              <a:rPr lang="en-US" sz="1400" dirty="0"/>
              <a:t>);</a:t>
            </a:r>
            <a:endParaRPr lang="en-US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BD3E7C-0EF9-444F-9AA4-81DB91762C9C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989" y="5410200"/>
            <a:ext cx="95041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874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 point_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3722</TotalTime>
  <Words>252</Words>
  <Application>Microsoft Office PowerPoint</Application>
  <PresentationFormat>On-screen Show (4:3)</PresentationFormat>
  <Paragraphs>69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power point_new</vt:lpstr>
      <vt:lpstr>Bài 5 : Quản lý Asset – SharePreference - Bộ nhớ thiết bị</vt:lpstr>
      <vt:lpstr>Mục tiêu bài giảng</vt:lpstr>
      <vt:lpstr>SharedPreferences</vt:lpstr>
      <vt:lpstr>Cách sử dụng SharedPreferences </vt:lpstr>
      <vt:lpstr>Cách sử dụng SharedPreferences </vt:lpstr>
      <vt:lpstr>Cách sử dụng SharedPreferences </vt:lpstr>
      <vt:lpstr>Tương tác với file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V.Matos</dc:creator>
  <cp:lastModifiedBy>Dang Le Phan Danh</cp:lastModifiedBy>
  <cp:revision>270</cp:revision>
  <dcterms:created xsi:type="dcterms:W3CDTF">2009-06-10T00:38:22Z</dcterms:created>
  <dcterms:modified xsi:type="dcterms:W3CDTF">2014-11-21T11:58:25Z</dcterms:modified>
</cp:coreProperties>
</file>